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70" r:id="rId9"/>
    <p:sldId id="271" r:id="rId10"/>
    <p:sldId id="264" r:id="rId11"/>
    <p:sldId id="265" r:id="rId12"/>
    <p:sldId id="269" r:id="rId13"/>
    <p:sldId id="268" r:id="rId14"/>
  </p:sldIdLst>
  <p:sldSz cx="9144000" cy="6858000" type="screen4x3"/>
  <p:notesSz cx="7010400" cy="9296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77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1B39D-2CC5-4393-A990-EC121270E808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3CBC5-CF8B-4920-964B-7137DD62D8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5043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028165D-DC64-4BEE-BB62-3A3CC17CE4D8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DF89BF7-7DF8-4B39-82D8-B23D84B264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1473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89BF7-7DF8-4B39-82D8-B23D84B264DA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4856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2F71-568B-4956-BEBA-F9B502D79B37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E0EE-FB70-485F-8ADD-388016FCFF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7064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2F71-568B-4956-BEBA-F9B502D79B37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E0EE-FB70-485F-8ADD-388016FCFF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61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2F71-568B-4956-BEBA-F9B502D79B37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E0EE-FB70-485F-8ADD-388016FCFF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56536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2F71-568B-4956-BEBA-F9B502D79B37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E0EE-FB70-485F-8ADD-388016FCFF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868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2F71-568B-4956-BEBA-F9B502D79B37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E0EE-FB70-485F-8ADD-388016FCFF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04945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2F71-568B-4956-BEBA-F9B502D79B37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E0EE-FB70-485F-8ADD-388016FCFF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9197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2F71-568B-4956-BEBA-F9B502D79B37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E0EE-FB70-485F-8ADD-388016FCFF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0651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2F71-568B-4956-BEBA-F9B502D79B37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E0EE-FB70-485F-8ADD-388016FCFF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792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2F71-568B-4956-BEBA-F9B502D79B37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E0EE-FB70-485F-8ADD-388016FCFF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4367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2F71-568B-4956-BEBA-F9B502D79B37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E0EE-FB70-485F-8ADD-388016FCFF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03639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2F71-568B-4956-BEBA-F9B502D79B37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E0EE-FB70-485F-8ADD-388016FCFF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507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92F71-568B-4956-BEBA-F9B502D79B37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EE0EE-FB70-485F-8ADD-388016FCFF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884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Marcos de caratula para cuadernos | Printable border, Clip art borders,  Borders for 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 descr="insigni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840" y="1577719"/>
            <a:ext cx="454301" cy="6068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Rectángulo"/>
          <p:cNvSpPr/>
          <p:nvPr/>
        </p:nvSpPr>
        <p:spPr>
          <a:xfrm>
            <a:off x="2286000" y="157771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</a:pPr>
            <a:r>
              <a:rPr lang="es-CL" sz="1200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COLEGIO HERMANOS CARRERA</a:t>
            </a:r>
            <a:endParaRPr lang="es-CL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</a:pPr>
            <a:r>
              <a:rPr lang="es-CL" sz="1200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                 RANCAGUA</a:t>
            </a:r>
            <a:endParaRPr lang="es-CL" sz="1200" dirty="0"/>
          </a:p>
        </p:txBody>
      </p:sp>
      <p:sp>
        <p:nvSpPr>
          <p:cNvPr id="7" name="6 Rectángulo"/>
          <p:cNvSpPr/>
          <p:nvPr/>
        </p:nvSpPr>
        <p:spPr>
          <a:xfrm>
            <a:off x="2814207" y="2212970"/>
            <a:ext cx="34612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Los Números</a:t>
            </a:r>
            <a:endParaRPr lang="es-E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Los números. Canciones para niñ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34645"/>
            <a:ext cx="4577649" cy="241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2299676" y="527933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Curso: Kínder</a:t>
            </a:r>
          </a:p>
          <a:p>
            <a:pPr algn="ctr"/>
            <a:r>
              <a:rPr lang="es-ES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Educadora: </a:t>
            </a:r>
            <a:r>
              <a:rPr lang="es-ES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Sylvana</a:t>
            </a:r>
            <a:r>
              <a:rPr lang="es-ES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 Lobos</a:t>
            </a:r>
          </a:p>
          <a:p>
            <a:pPr algn="ctr"/>
            <a:r>
              <a:rPr 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Asistente: Belén Rivas</a:t>
            </a:r>
            <a:endParaRPr lang="es-ES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57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Marcos de caratula para cuadernos | Printable border, Clip art borders,  Borders for 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700808" y="1412776"/>
            <a:ext cx="5742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L" b="1" dirty="0"/>
              <a:t>Contar los elementos que hay en el recuadro y encierra en un círculo el número correspondiente.</a:t>
            </a:r>
            <a:endParaRPr lang="es-CL" dirty="0"/>
          </a:p>
        </p:txBody>
      </p:sp>
      <p:pic>
        <p:nvPicPr>
          <p:cNvPr id="6" name="5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09" y="2059107"/>
            <a:ext cx="5943956" cy="4017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253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Marcos de caratula para cuadernos | Printable border, Clip art borders,  Borders for 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arcos de caratula para cuadernos | Printable border, Clip art borders,  Borders for 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4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835696" y="1412776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L" b="1" dirty="0"/>
              <a:t>Colorear el número de las unidades y decenas según indique el número.</a:t>
            </a:r>
            <a:endParaRPr lang="es-CL" dirty="0"/>
          </a:p>
        </p:txBody>
      </p:sp>
      <p:pic>
        <p:nvPicPr>
          <p:cNvPr id="7" name="6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59107"/>
            <a:ext cx="5688632" cy="37428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460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402455" y="3092037"/>
          <a:ext cx="339090" cy="1451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09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  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2" descr="Marcos de caratula para cuadernos | Printable border, Clip art borders,  Borders for 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 de texto 2"/>
          <p:cNvSpPr txBox="1">
            <a:spLocks noChangeArrowheads="1"/>
          </p:cNvSpPr>
          <p:nvPr/>
        </p:nvSpPr>
        <p:spPr bwMode="auto">
          <a:xfrm>
            <a:off x="1907704" y="1484784"/>
            <a:ext cx="5906923" cy="51845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L" sz="1100" b="1" dirty="0">
                <a:effectLst/>
                <a:latin typeface="Arial"/>
                <a:ea typeface="Calibri"/>
                <a:cs typeface="Times New Roman"/>
              </a:rPr>
              <a:t>TICKET DE SALIDA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s-CL" sz="1100" b="1" dirty="0">
                <a:effectLst/>
                <a:latin typeface="Arial"/>
                <a:ea typeface="Times New Roman"/>
                <a:cs typeface="Times New Roman"/>
              </a:rPr>
              <a:t>La siguiente actividad tiene como objetivo conocer cuánto aprendiste. ¡Recuerda que debes hacerlo solita/o!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s-CL" sz="1100" b="1" dirty="0">
                <a:effectLst/>
                <a:latin typeface="Arial"/>
                <a:ea typeface="Times New Roman"/>
                <a:cs typeface="Times New Roman"/>
              </a:rPr>
              <a:t>                         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endParaRPr lang="es-CL" sz="11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s-CL" sz="1100" b="1" dirty="0"/>
              <a:t>Colorear unidad y decena según corresponda a los números que aparecen en cada cuadro.</a:t>
            </a:r>
            <a:endParaRPr lang="es-CL" sz="1100" dirty="0"/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</a:pPr>
            <a:r>
              <a:rPr lang="es-CL" sz="11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CL" sz="1100" dirty="0"/>
          </a:p>
          <a:p>
            <a:r>
              <a:rPr lang="es-CL" sz="1100" dirty="0"/>
              <a:t> </a:t>
            </a:r>
          </a:p>
          <a:p>
            <a:r>
              <a:rPr lang="es-CL" sz="1100" dirty="0"/>
              <a:t> </a:t>
            </a:r>
          </a:p>
          <a:p>
            <a:r>
              <a:rPr lang="es-CL" sz="1100" dirty="0"/>
              <a:t> </a:t>
            </a:r>
          </a:p>
          <a:p>
            <a:r>
              <a:rPr lang="es-CL" sz="1100" dirty="0"/>
              <a:t> </a:t>
            </a:r>
          </a:p>
          <a:p>
            <a:r>
              <a:rPr lang="es-CL" sz="1100" dirty="0"/>
              <a:t> </a:t>
            </a:r>
          </a:p>
          <a:p>
            <a:r>
              <a:rPr lang="es-CL" sz="1100" dirty="0"/>
              <a:t> </a:t>
            </a:r>
          </a:p>
          <a:p>
            <a:r>
              <a:rPr lang="es-CL" sz="1100" dirty="0"/>
              <a:t> </a:t>
            </a:r>
          </a:p>
          <a:p>
            <a:r>
              <a:rPr lang="es-CL" sz="1100" dirty="0"/>
              <a:t> 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</a:pPr>
            <a:r>
              <a:rPr lang="es-CL" sz="11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CL" sz="1100" dirty="0"/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s-CL" sz="1100" b="1" dirty="0" smtClean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CL" sz="11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s-CL" sz="11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es-CL" sz="11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000" b="1" dirty="0">
                <a:effectLst/>
                <a:latin typeface="Arial"/>
                <a:ea typeface="Calibri"/>
                <a:cs typeface="Times New Roman"/>
              </a:rPr>
              <a:t> 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91295"/>
            <a:ext cx="6858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15 Flecha derecha"/>
          <p:cNvSpPr/>
          <p:nvPr/>
        </p:nvSpPr>
        <p:spPr>
          <a:xfrm>
            <a:off x="3635896" y="3195117"/>
            <a:ext cx="457200" cy="344805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24944"/>
            <a:ext cx="302433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834" y="4869160"/>
            <a:ext cx="6667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5 Flecha derecha"/>
          <p:cNvSpPr/>
          <p:nvPr/>
        </p:nvSpPr>
        <p:spPr>
          <a:xfrm>
            <a:off x="3559696" y="4869160"/>
            <a:ext cx="457200" cy="344805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869160"/>
            <a:ext cx="3024336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402138" y="3092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767266"/>
              </p:ext>
            </p:extLst>
          </p:nvPr>
        </p:nvGraphicFramePr>
        <p:xfrm>
          <a:off x="4572000" y="2997268"/>
          <a:ext cx="339090" cy="1542288"/>
        </p:xfrm>
        <a:graphic>
          <a:graphicData uri="http://schemas.openxmlformats.org/drawingml/2006/table">
            <a:tbl>
              <a:tblPr firstRow="1" firstCol="1" bandRow="1"/>
              <a:tblGrid>
                <a:gridCol w="33909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1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122626"/>
              </p:ext>
            </p:extLst>
          </p:nvPr>
        </p:nvGraphicFramePr>
        <p:xfrm>
          <a:off x="4596521" y="4926108"/>
          <a:ext cx="339090" cy="1542288"/>
        </p:xfrm>
        <a:graphic>
          <a:graphicData uri="http://schemas.openxmlformats.org/drawingml/2006/table">
            <a:tbl>
              <a:tblPr firstRow="1" firstCol="1" bandRow="1"/>
              <a:tblGrid>
                <a:gridCol w="33909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Cuadro de texto 2"/>
          <p:cNvSpPr txBox="1">
            <a:spLocks noChangeArrowheads="1"/>
          </p:cNvSpPr>
          <p:nvPr/>
        </p:nvSpPr>
        <p:spPr bwMode="auto">
          <a:xfrm>
            <a:off x="5076056" y="4221088"/>
            <a:ext cx="306705" cy="2438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20" name="Cuadro de texto 2"/>
          <p:cNvSpPr txBox="1">
            <a:spLocks noChangeArrowheads="1"/>
          </p:cNvSpPr>
          <p:nvPr/>
        </p:nvSpPr>
        <p:spPr bwMode="auto">
          <a:xfrm>
            <a:off x="5076054" y="3321050"/>
            <a:ext cx="306705" cy="2438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21" name="Cuadro de texto 2"/>
          <p:cNvSpPr txBox="1">
            <a:spLocks noChangeArrowheads="1"/>
          </p:cNvSpPr>
          <p:nvPr/>
        </p:nvSpPr>
        <p:spPr bwMode="auto">
          <a:xfrm>
            <a:off x="5076055" y="3789040"/>
            <a:ext cx="306705" cy="2438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22" name="Cuadro de texto 2"/>
          <p:cNvSpPr txBox="1">
            <a:spLocks noChangeArrowheads="1"/>
          </p:cNvSpPr>
          <p:nvPr/>
        </p:nvSpPr>
        <p:spPr bwMode="auto">
          <a:xfrm>
            <a:off x="5561439" y="4221088"/>
            <a:ext cx="306705" cy="2438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23" name="Cuadro de texto 2"/>
          <p:cNvSpPr txBox="1">
            <a:spLocks noChangeArrowheads="1"/>
          </p:cNvSpPr>
          <p:nvPr/>
        </p:nvSpPr>
        <p:spPr bwMode="auto">
          <a:xfrm>
            <a:off x="5561438" y="3807183"/>
            <a:ext cx="306705" cy="2438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24" name="Cuadro de texto 2"/>
          <p:cNvSpPr txBox="1">
            <a:spLocks noChangeArrowheads="1"/>
          </p:cNvSpPr>
          <p:nvPr/>
        </p:nvSpPr>
        <p:spPr bwMode="auto">
          <a:xfrm>
            <a:off x="5540620" y="3324679"/>
            <a:ext cx="306705" cy="2438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25" name="Cuadro de texto 2"/>
          <p:cNvSpPr txBox="1">
            <a:spLocks noChangeArrowheads="1"/>
          </p:cNvSpPr>
          <p:nvPr/>
        </p:nvSpPr>
        <p:spPr bwMode="auto">
          <a:xfrm>
            <a:off x="5076053" y="2951277"/>
            <a:ext cx="306705" cy="2438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26" name="Cuadro de texto 2"/>
          <p:cNvSpPr txBox="1">
            <a:spLocks noChangeArrowheads="1"/>
          </p:cNvSpPr>
          <p:nvPr/>
        </p:nvSpPr>
        <p:spPr bwMode="auto">
          <a:xfrm>
            <a:off x="5540619" y="2970530"/>
            <a:ext cx="306705" cy="2438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27" name="Cuadro de texto 2"/>
          <p:cNvSpPr txBox="1">
            <a:spLocks noChangeArrowheads="1"/>
          </p:cNvSpPr>
          <p:nvPr/>
        </p:nvSpPr>
        <p:spPr bwMode="auto">
          <a:xfrm>
            <a:off x="5200376" y="6165304"/>
            <a:ext cx="306705" cy="2438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28" name="Cuadro de texto 2"/>
          <p:cNvSpPr txBox="1">
            <a:spLocks noChangeArrowheads="1"/>
          </p:cNvSpPr>
          <p:nvPr/>
        </p:nvSpPr>
        <p:spPr bwMode="auto">
          <a:xfrm>
            <a:off x="5182162" y="5710710"/>
            <a:ext cx="306705" cy="2438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29" name="Cuadro de texto 2"/>
          <p:cNvSpPr txBox="1">
            <a:spLocks noChangeArrowheads="1"/>
          </p:cNvSpPr>
          <p:nvPr/>
        </p:nvSpPr>
        <p:spPr bwMode="auto">
          <a:xfrm>
            <a:off x="5182160" y="4938101"/>
            <a:ext cx="306705" cy="2438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30" name="Cuadro de texto 2"/>
          <p:cNvSpPr txBox="1">
            <a:spLocks noChangeArrowheads="1"/>
          </p:cNvSpPr>
          <p:nvPr/>
        </p:nvSpPr>
        <p:spPr bwMode="auto">
          <a:xfrm>
            <a:off x="5182161" y="5280640"/>
            <a:ext cx="306705" cy="2438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6918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Picture 2" descr="Marcos de caratula para cuadernos | Printable border, Clip art borders,  Borders for 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64" y="-33212"/>
            <a:ext cx="9144000" cy="689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858425" y="1270889"/>
            <a:ext cx="802976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¡Felicitaciones niños y niñas </a:t>
            </a:r>
          </a:p>
          <a:p>
            <a:pPr algn="ctr"/>
            <a:r>
              <a:rPr lang="es-E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por su participación!</a:t>
            </a:r>
            <a:endParaRPr lang="es-E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rea Power Point animados para tus clases | Máxima Formació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36912"/>
            <a:ext cx="6192688" cy="302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64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Marcos de caratula para cuadernos | Printable border, Clip art borders,  Borders for pa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700808" y="1196752"/>
            <a:ext cx="57423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Normas Clases Virtuales</a:t>
            </a:r>
          </a:p>
          <a:p>
            <a:pPr algn="ctr"/>
            <a:r>
              <a:rPr lang="es-E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Kínder.</a:t>
            </a:r>
            <a:endParaRPr lang="es-E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s://1.bp.blogspot.com/-3reuG2Wj2ac/Xt1jpO9JqJI/AAAAAAAJ_wQ/F5VfnRwszPggfkt2To2od4JzpBlrRBOmQCLcBGAsYHQ/s280/101588566_2644850505803055_4356141077837643776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3970"/>
            <a:ext cx="1448970" cy="193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1.bp.blogspot.com/-6t3XF-ZgeO4/Xt1jpj1HjyI/AAAAAAAJ_wU/gd5RFp7XX2sEUIkmKEa15MMDn1ysv11hwCLcBGAsYHQ/s280/101704002_2644850612469711_4307359002498433024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73969"/>
            <a:ext cx="1457576" cy="194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1.bp.blogspot.com/-9H07yqM3eKg/Xt1jqh-4pxI/AAAAAAAJ_wc/A1EqcS1phYklv160yfPBoasdX9ExSdzOQCLcBGAsYHQ/s280/101804578_2644850725803033_3224404606792499200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62801"/>
            <a:ext cx="1391583" cy="193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s://1.bp.blogspot.com/-KBEUjr3hYrk/Xt1jsc8HE4I/AAAAAAAJ_wk/-r_JylScv7AXtE7slfIVFVLzBe2OcdWoACLcBGAsYHQ/s280/100922788_2644850549136384_8783447294163812352_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273970"/>
            <a:ext cx="1442781" cy="194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1.bp.blogspot.com/-G3L3mrHAQgE/Xt1jsLCPndI/AAAAAAAJ_wg/yb3MBuTOQRgae6AqtjWa5Anr-YUPH3rbgCLcBGAsYHQ/s280/100815517_2644850669136372_2368351185850597376_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332" y="4365104"/>
            <a:ext cx="1501723" cy="198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13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Marcos de caratula para cuadernos | Printable border, Clip art borders,  Borders for 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700808" y="1196752"/>
            <a:ext cx="57423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Normas Clases Virtuales</a:t>
            </a:r>
          </a:p>
          <a:p>
            <a:pPr algn="ctr"/>
            <a:r>
              <a:rPr lang="es-E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Kínder.</a:t>
            </a:r>
            <a:endParaRPr lang="es-E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Acuerdos de nuestra clase (7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3970"/>
            <a:ext cx="1440160" cy="203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Acuerdos de nuestra clase (1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55996"/>
            <a:ext cx="1440160" cy="206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cuerdos de nuestra clase (20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73047"/>
            <a:ext cx="1512168" cy="203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254" y="2272124"/>
            <a:ext cx="1485875" cy="2050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89" y="4437112"/>
            <a:ext cx="1478454" cy="1948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567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Marcos de caratula para cuadernos | Printable border, Clip art borders,  Borders for 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 de texto 1"/>
          <p:cNvSpPr txBox="1"/>
          <p:nvPr/>
        </p:nvSpPr>
        <p:spPr>
          <a:xfrm>
            <a:off x="1331641" y="1952796"/>
            <a:ext cx="6305724" cy="4215601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pic>
        <p:nvPicPr>
          <p:cNvPr id="2058" name="Google Shape;171;p2" descr="Descripción: Educadora de parvulos PNG by Melfrost on Deviant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068" y="3286644"/>
            <a:ext cx="14382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232;p8"/>
          <p:cNvSpPr/>
          <p:nvPr/>
        </p:nvSpPr>
        <p:spPr>
          <a:xfrm>
            <a:off x="2674793" y="2175827"/>
            <a:ext cx="1571625" cy="741045"/>
          </a:xfrm>
          <a:prstGeom prst="wedgeEllipseCallout">
            <a:avLst>
              <a:gd name="adj1" fmla="val -60360"/>
              <a:gd name="adj2" fmla="val 47250"/>
            </a:avLst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106000"/>
              </a:lnSpc>
              <a:spcAft>
                <a:spcPts val="1000"/>
              </a:spcAft>
            </a:pPr>
            <a:r>
              <a:rPr lang="es-ES" sz="1100" b="1" dirty="0">
                <a:solidFill>
                  <a:srgbClr val="0070C0"/>
                </a:solidFill>
                <a:effectLst/>
                <a:latin typeface="Arial"/>
                <a:ea typeface="Arial"/>
                <a:cs typeface="Times New Roman"/>
              </a:rPr>
              <a:t>¿Qué voy a aprender?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Google Shape;234;p8"/>
          <p:cNvSpPr/>
          <p:nvPr/>
        </p:nvSpPr>
        <p:spPr>
          <a:xfrm>
            <a:off x="2878363" y="3553344"/>
            <a:ext cx="1390650" cy="923925"/>
          </a:xfrm>
          <a:prstGeom prst="wedgeEllipseCallout">
            <a:avLst>
              <a:gd name="adj1" fmla="val -95000"/>
              <a:gd name="adj2" fmla="val 37581"/>
            </a:avLst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100" b="1" dirty="0">
                <a:solidFill>
                  <a:srgbClr val="0070C0"/>
                </a:solidFill>
                <a:effectLst/>
                <a:latin typeface="Arial"/>
                <a:ea typeface="Arial"/>
                <a:cs typeface="Times New Roman"/>
              </a:rPr>
              <a:t>¿Cómo lo voy a aprender?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Google Shape;233;p8"/>
          <p:cNvSpPr/>
          <p:nvPr/>
        </p:nvSpPr>
        <p:spPr>
          <a:xfrm>
            <a:off x="2878363" y="4853218"/>
            <a:ext cx="1352550" cy="933450"/>
          </a:xfrm>
          <a:prstGeom prst="wedgeEllipseCallout">
            <a:avLst>
              <a:gd name="adj1" fmla="val -95386"/>
              <a:gd name="adj2" fmla="val -33131"/>
            </a:avLst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100" b="1" dirty="0">
                <a:solidFill>
                  <a:srgbClr val="0070C0"/>
                </a:solidFill>
                <a:effectLst/>
                <a:latin typeface="Arial"/>
                <a:ea typeface="Arial"/>
                <a:cs typeface="Times New Roman"/>
              </a:rPr>
              <a:t>¿Para qué lo voy aprender?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4" name="Imagen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5183418"/>
            <a:ext cx="381000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Imagen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2409825"/>
            <a:ext cx="381000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Imagen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795051"/>
            <a:ext cx="381000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229;p8"/>
          <p:cNvSpPr/>
          <p:nvPr/>
        </p:nvSpPr>
        <p:spPr>
          <a:xfrm>
            <a:off x="5004048" y="2241550"/>
            <a:ext cx="2333625" cy="609600"/>
          </a:xfrm>
          <a:prstGeom prst="rect">
            <a:avLst/>
          </a:prstGeom>
          <a:solidFill>
            <a:sysClr val="window" lastClr="FFFFFF"/>
          </a:solidFill>
          <a:ln w="762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100" b="1" dirty="0">
                <a:solidFill>
                  <a:srgbClr val="0070C0"/>
                </a:solidFill>
                <a:effectLst/>
                <a:latin typeface="Arial"/>
                <a:ea typeface="Arial"/>
                <a:cs typeface="Times New Roman"/>
              </a:rPr>
              <a:t>Reconocer  los números del 11 al 20.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Google Shape;229;p8"/>
          <p:cNvSpPr/>
          <p:nvPr/>
        </p:nvSpPr>
        <p:spPr>
          <a:xfrm>
            <a:off x="5004048" y="3390784"/>
            <a:ext cx="2333625" cy="1086485"/>
          </a:xfrm>
          <a:prstGeom prst="rect">
            <a:avLst/>
          </a:prstGeom>
          <a:solidFill>
            <a:sysClr val="window" lastClr="FFFFFF"/>
          </a:solidFill>
          <a:ln w="762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100" b="1">
                <a:solidFill>
                  <a:srgbClr val="0070C0"/>
                </a:solidFill>
                <a:effectLst/>
                <a:latin typeface="Arial"/>
                <a:ea typeface="Arial"/>
                <a:cs typeface="Times New Roman"/>
              </a:rPr>
              <a:t>Observando un PPT, nombrando y graficando cada uno de ellos.</a:t>
            </a:r>
            <a:endParaRPr lang="es-C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Google Shape;229;p8"/>
          <p:cNvSpPr/>
          <p:nvPr/>
        </p:nvSpPr>
        <p:spPr>
          <a:xfrm>
            <a:off x="5004047" y="5000856"/>
            <a:ext cx="2333625" cy="742950"/>
          </a:xfrm>
          <a:prstGeom prst="rect">
            <a:avLst/>
          </a:prstGeom>
          <a:solidFill>
            <a:sysClr val="window" lastClr="FFFFFF"/>
          </a:solidFill>
          <a:ln w="762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100" b="1">
                <a:solidFill>
                  <a:srgbClr val="0070C0"/>
                </a:solidFill>
                <a:effectLst/>
                <a:latin typeface="Arial"/>
                <a:ea typeface="Arial"/>
                <a:cs typeface="Times New Roman"/>
              </a:rPr>
              <a:t>Identificar los números del 11 al 20.</a:t>
            </a:r>
            <a:endParaRPr lang="es-C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1937075" y="1124744"/>
            <a:ext cx="50948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Ruta de Aprendizaje</a:t>
            </a:r>
            <a:endParaRPr lang="es-E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45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Marcos de caratula para cuadernos | Printable border, Clip art borders,  Borders for 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843808" y="1340768"/>
            <a:ext cx="30828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Los números</a:t>
            </a:r>
            <a:endParaRPr lang="es-E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33650"/>
            <a:ext cx="7651576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Flecha derecha"/>
          <p:cNvSpPr/>
          <p:nvPr/>
        </p:nvSpPr>
        <p:spPr>
          <a:xfrm rot="16200000">
            <a:off x="5984117" y="4281839"/>
            <a:ext cx="494692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1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Marcos de caratula para cuadernos | Printable border, Clip art borders,  Borders for 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40791"/>
            <a:ext cx="1375420" cy="183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843808" y="1340768"/>
            <a:ext cx="30828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Los números</a:t>
            </a:r>
            <a:endParaRPr lang="es-E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0" descr="https://2.bp.blogspot.com/-xMD8AmYuxVw/VuzglH_4VeI/AAAAAAAAuJE/MYkM4nyB46ETN2NQQ4B87NmR4lDzhCZuA/s400/0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03414"/>
            <a:ext cx="1370588" cy="182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s://3.bp.blogspot.com/-hyXEpyLHIpg/VuzglTyj7mI/AAAAAAAAuJI/BlbIMKIFk-ASsDuYvd4lBj_U_NAZ1_6Qw/s400/0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440" y="2232087"/>
            <a:ext cx="1327579" cy="177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ttps://1.bp.blogspot.com/-vA1xMSTl_UQ/VuzglY3A4yI/AAAAAAAAuJM/02qZcNNbogc9TsLEbHreE6PGeaGEn0udQ/s400/01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74" y="2240791"/>
            <a:ext cx="1364060" cy="181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https://2.bp.blogspot.com/-wxifPCYxuUw/VuzgpUYLF2I/AAAAAAAAuJc/14ssixKLrekni-8FqAb7E7Y2QJeuYfjOQ/s400/01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870" y="2293674"/>
            <a:ext cx="1284734" cy="171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https://4.bp.blogspot.com/-IDDIrcD2tQs/VuzgpRlwSJI/AAAAAAAAuJY/R6NBD7NO8jIzJvaegG__i3_WblWV20OLg/s400/01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38" y="4293096"/>
            <a:ext cx="1291192" cy="172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Números del 12 al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55659"/>
            <a:ext cx="1350207" cy="179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Números del 12 al 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004" y="4255659"/>
            <a:ext cx="1197452" cy="172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0" descr="https://3.bp.blogspot.com/-J4qERKZ28FM/VuzgqFtFVyI/AAAAAAAAuJk/zC7E9CUtFdwJ9t00vEOFZzp-X2EWc4hNg/s400/019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620" y="4293096"/>
            <a:ext cx="1200967" cy="168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2" descr="https://3.bp.blogspot.com/-71IPybpqKmc/VuzgqePtYhI/AAAAAAAAuJo/X_bEpTj87zM6xlt0s9lm0Em0VxwS_u2lQ/s400/20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043" y="4255659"/>
            <a:ext cx="1281561" cy="172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41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Marcos de caratula para cuadernos | Printable border, Clip art borders,  Borders for 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265708" y="1772816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latin typeface="Arial" pitchFamily="34" charset="0"/>
                <a:cs typeface="Arial" pitchFamily="34" charset="0"/>
              </a:rPr>
              <a:t>Número 10</a:t>
            </a:r>
            <a:endParaRPr lang="es-CL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96036"/>
            <a:ext cx="949965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 descr="Semana 10/20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775" y="4113486"/>
            <a:ext cx="743009" cy="74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1691680" y="4895207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latin typeface="Arial" pitchFamily="34" charset="0"/>
                <a:cs typeface="Arial" pitchFamily="34" charset="0"/>
              </a:rPr>
              <a:t>  unidad</a:t>
            </a:r>
            <a:endParaRPr lang="es-CL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43" y="1602377"/>
            <a:ext cx="3611200" cy="383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11 Conector recto"/>
          <p:cNvCxnSpPr/>
          <p:nvPr/>
        </p:nvCxnSpPr>
        <p:spPr>
          <a:xfrm>
            <a:off x="4283968" y="1556792"/>
            <a:ext cx="36004" cy="3744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16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9863296"/>
              </p:ext>
            </p:extLst>
          </p:nvPr>
        </p:nvGraphicFramePr>
        <p:xfrm>
          <a:off x="457200" y="160020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Marcos de caratula para cuadernos | Printable border, Clip art borders,  Borders for 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020940" y="1196752"/>
            <a:ext cx="263565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Ejemplos:</a:t>
            </a:r>
          </a:p>
          <a:p>
            <a:pPr algn="ctr"/>
            <a:endParaRPr lang="es-E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187624" y="1942722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>
                <a:latin typeface="Arial" pitchFamily="34" charset="0"/>
                <a:cs typeface="Arial" pitchFamily="34" charset="0"/>
              </a:rPr>
              <a:t> 12</a:t>
            </a:r>
            <a:endParaRPr lang="es-CL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933070"/>
              </p:ext>
            </p:extLst>
          </p:nvPr>
        </p:nvGraphicFramePr>
        <p:xfrm>
          <a:off x="1979712" y="1904638"/>
          <a:ext cx="6096000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 smtClean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 smtClean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8 Elipse"/>
          <p:cNvSpPr/>
          <p:nvPr/>
        </p:nvSpPr>
        <p:spPr>
          <a:xfrm>
            <a:off x="2123728" y="2088915"/>
            <a:ext cx="360040" cy="292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Elipse"/>
          <p:cNvSpPr/>
          <p:nvPr/>
        </p:nvSpPr>
        <p:spPr>
          <a:xfrm>
            <a:off x="2664793" y="2088915"/>
            <a:ext cx="360040" cy="292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Elipse"/>
          <p:cNvSpPr/>
          <p:nvPr/>
        </p:nvSpPr>
        <p:spPr>
          <a:xfrm>
            <a:off x="3275856" y="2079588"/>
            <a:ext cx="360040" cy="292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Elipse"/>
          <p:cNvSpPr/>
          <p:nvPr/>
        </p:nvSpPr>
        <p:spPr>
          <a:xfrm>
            <a:off x="3978729" y="2095121"/>
            <a:ext cx="360040" cy="292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2 Elipse"/>
          <p:cNvSpPr/>
          <p:nvPr/>
        </p:nvSpPr>
        <p:spPr>
          <a:xfrm>
            <a:off x="5148064" y="2088915"/>
            <a:ext cx="360040" cy="292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Elipse"/>
          <p:cNvSpPr/>
          <p:nvPr/>
        </p:nvSpPr>
        <p:spPr>
          <a:xfrm>
            <a:off x="4589748" y="2088915"/>
            <a:ext cx="360040" cy="292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14 Elipse"/>
          <p:cNvSpPr/>
          <p:nvPr/>
        </p:nvSpPr>
        <p:spPr>
          <a:xfrm>
            <a:off x="6372200" y="2101327"/>
            <a:ext cx="360040" cy="292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15 Elipse"/>
          <p:cNvSpPr/>
          <p:nvPr/>
        </p:nvSpPr>
        <p:spPr>
          <a:xfrm>
            <a:off x="5796136" y="2101327"/>
            <a:ext cx="360040" cy="292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16 Elipse"/>
          <p:cNvSpPr/>
          <p:nvPr/>
        </p:nvSpPr>
        <p:spPr>
          <a:xfrm>
            <a:off x="6948264" y="2101327"/>
            <a:ext cx="360040" cy="292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17 Elipse"/>
          <p:cNvSpPr/>
          <p:nvPr/>
        </p:nvSpPr>
        <p:spPr>
          <a:xfrm>
            <a:off x="7596336" y="2101327"/>
            <a:ext cx="360040" cy="292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18 Elipse"/>
          <p:cNvSpPr/>
          <p:nvPr/>
        </p:nvSpPr>
        <p:spPr>
          <a:xfrm>
            <a:off x="2127621" y="2708920"/>
            <a:ext cx="360040" cy="292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19 Elipse"/>
          <p:cNvSpPr/>
          <p:nvPr/>
        </p:nvSpPr>
        <p:spPr>
          <a:xfrm>
            <a:off x="2664793" y="2708920"/>
            <a:ext cx="360040" cy="292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20 CuadroTexto"/>
          <p:cNvSpPr txBox="1"/>
          <p:nvPr/>
        </p:nvSpPr>
        <p:spPr>
          <a:xfrm>
            <a:off x="1331640" y="3933056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>
                <a:latin typeface="Arial" pitchFamily="34" charset="0"/>
                <a:cs typeface="Arial" pitchFamily="34" charset="0"/>
              </a:rPr>
              <a:t>17</a:t>
            </a:r>
            <a:endParaRPr lang="es-CL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523711"/>
              </p:ext>
            </p:extLst>
          </p:nvPr>
        </p:nvGraphicFramePr>
        <p:xfrm>
          <a:off x="1979712" y="3902224"/>
          <a:ext cx="6096000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endParaRPr lang="es-CL" dirty="0" smtClean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 smtClean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22 Elipse"/>
          <p:cNvSpPr/>
          <p:nvPr/>
        </p:nvSpPr>
        <p:spPr>
          <a:xfrm>
            <a:off x="2145369" y="4109808"/>
            <a:ext cx="360040" cy="292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23 Elipse"/>
          <p:cNvSpPr/>
          <p:nvPr/>
        </p:nvSpPr>
        <p:spPr>
          <a:xfrm>
            <a:off x="2718686" y="4112657"/>
            <a:ext cx="360040" cy="292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24 Elipse"/>
          <p:cNvSpPr/>
          <p:nvPr/>
        </p:nvSpPr>
        <p:spPr>
          <a:xfrm>
            <a:off x="3323514" y="4079250"/>
            <a:ext cx="360040" cy="292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25 Elipse"/>
          <p:cNvSpPr/>
          <p:nvPr/>
        </p:nvSpPr>
        <p:spPr>
          <a:xfrm>
            <a:off x="3886518" y="4112657"/>
            <a:ext cx="360040" cy="292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26 Elipse"/>
          <p:cNvSpPr/>
          <p:nvPr/>
        </p:nvSpPr>
        <p:spPr>
          <a:xfrm>
            <a:off x="4572000" y="4079250"/>
            <a:ext cx="360040" cy="292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8" name="27 Elipse"/>
          <p:cNvSpPr/>
          <p:nvPr/>
        </p:nvSpPr>
        <p:spPr>
          <a:xfrm>
            <a:off x="5148064" y="4079249"/>
            <a:ext cx="360040" cy="292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28 Elipse"/>
          <p:cNvSpPr/>
          <p:nvPr/>
        </p:nvSpPr>
        <p:spPr>
          <a:xfrm>
            <a:off x="5796136" y="4079249"/>
            <a:ext cx="360040" cy="292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" name="29 Elipse"/>
          <p:cNvSpPr/>
          <p:nvPr/>
        </p:nvSpPr>
        <p:spPr>
          <a:xfrm>
            <a:off x="6357365" y="4079249"/>
            <a:ext cx="360040" cy="292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30 Elipse"/>
          <p:cNvSpPr/>
          <p:nvPr/>
        </p:nvSpPr>
        <p:spPr>
          <a:xfrm>
            <a:off x="6955312" y="4079250"/>
            <a:ext cx="360040" cy="292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31 Elipse"/>
          <p:cNvSpPr/>
          <p:nvPr/>
        </p:nvSpPr>
        <p:spPr>
          <a:xfrm>
            <a:off x="7586375" y="4109808"/>
            <a:ext cx="360040" cy="292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32 Elipse"/>
          <p:cNvSpPr/>
          <p:nvPr/>
        </p:nvSpPr>
        <p:spPr>
          <a:xfrm>
            <a:off x="2131514" y="4682878"/>
            <a:ext cx="360040" cy="292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" name="34 Elipse"/>
          <p:cNvSpPr/>
          <p:nvPr/>
        </p:nvSpPr>
        <p:spPr>
          <a:xfrm>
            <a:off x="2700200" y="4682878"/>
            <a:ext cx="360040" cy="292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6" name="35 Elipse"/>
          <p:cNvSpPr/>
          <p:nvPr/>
        </p:nvSpPr>
        <p:spPr>
          <a:xfrm>
            <a:off x="3338972" y="4660674"/>
            <a:ext cx="360040" cy="292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36 Elipse"/>
          <p:cNvSpPr/>
          <p:nvPr/>
        </p:nvSpPr>
        <p:spPr>
          <a:xfrm>
            <a:off x="3939551" y="4660674"/>
            <a:ext cx="360040" cy="292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8" name="37 Elipse"/>
          <p:cNvSpPr/>
          <p:nvPr/>
        </p:nvSpPr>
        <p:spPr>
          <a:xfrm>
            <a:off x="4572000" y="4660674"/>
            <a:ext cx="360040" cy="292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38 Elipse"/>
          <p:cNvSpPr/>
          <p:nvPr/>
        </p:nvSpPr>
        <p:spPr>
          <a:xfrm>
            <a:off x="5169857" y="4682878"/>
            <a:ext cx="360040" cy="292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0" name="39 Elipse"/>
          <p:cNvSpPr/>
          <p:nvPr/>
        </p:nvSpPr>
        <p:spPr>
          <a:xfrm>
            <a:off x="5787128" y="4670979"/>
            <a:ext cx="360040" cy="292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776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6838766"/>
              </p:ext>
            </p:extLst>
          </p:nvPr>
        </p:nvGraphicFramePr>
        <p:xfrm>
          <a:off x="457200" y="1600200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Marcos de caratula para cuadernos | Printable border, Clip art borders,  Borders for 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020940" y="1196752"/>
            <a:ext cx="263565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Ejemplos:</a:t>
            </a:r>
          </a:p>
          <a:p>
            <a:pPr algn="ctr"/>
            <a:endParaRPr lang="es-E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252609"/>
              </p:ext>
            </p:extLst>
          </p:nvPr>
        </p:nvGraphicFramePr>
        <p:xfrm>
          <a:off x="1475656" y="2520191"/>
          <a:ext cx="455712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5712"/>
              </a:tblGrid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625594"/>
              </p:ext>
            </p:extLst>
          </p:nvPr>
        </p:nvGraphicFramePr>
        <p:xfrm>
          <a:off x="1475656" y="1778511"/>
          <a:ext cx="455712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5712"/>
              </a:tblGrid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3995936" y="4556998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>
                <a:latin typeface="Arial" pitchFamily="34" charset="0"/>
                <a:cs typeface="Arial" pitchFamily="34" charset="0"/>
              </a:rPr>
              <a:t>13</a:t>
            </a:r>
            <a:endParaRPr lang="es-CL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Flecha derecha"/>
          <p:cNvSpPr/>
          <p:nvPr/>
        </p:nvSpPr>
        <p:spPr>
          <a:xfrm>
            <a:off x="3347864" y="4642190"/>
            <a:ext cx="576064" cy="50579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2 CuadroTexto"/>
          <p:cNvSpPr txBox="1"/>
          <p:nvPr/>
        </p:nvSpPr>
        <p:spPr>
          <a:xfrm>
            <a:off x="2813519" y="4387257"/>
            <a:ext cx="414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dirty="0" smtClean="0"/>
              <a:t>:</a:t>
            </a:r>
            <a:endParaRPr lang="es-CL" sz="6000" dirty="0"/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469634"/>
              </p:ext>
            </p:extLst>
          </p:nvPr>
        </p:nvGraphicFramePr>
        <p:xfrm>
          <a:off x="5076056" y="2780928"/>
          <a:ext cx="455712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5712"/>
              </a:tblGrid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986924"/>
              </p:ext>
            </p:extLst>
          </p:nvPr>
        </p:nvGraphicFramePr>
        <p:xfrm>
          <a:off x="5076056" y="2060848"/>
          <a:ext cx="432048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</a:tblGrid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7" name="16 CuadroTexto"/>
          <p:cNvSpPr txBox="1"/>
          <p:nvPr/>
        </p:nvSpPr>
        <p:spPr>
          <a:xfrm>
            <a:off x="6470450" y="4372331"/>
            <a:ext cx="414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dirty="0" smtClean="0"/>
              <a:t>:</a:t>
            </a:r>
            <a:endParaRPr lang="es-CL" sz="6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291" y="4642942"/>
            <a:ext cx="609600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7494891" y="4642942"/>
            <a:ext cx="749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>
                <a:latin typeface="Arial" pitchFamily="34" charset="0"/>
                <a:cs typeface="Arial" pitchFamily="34" charset="0"/>
              </a:rPr>
              <a:t>16</a:t>
            </a:r>
            <a:endParaRPr lang="es-CL" sz="3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183454"/>
              </p:ext>
            </p:extLst>
          </p:nvPr>
        </p:nvGraphicFramePr>
        <p:xfrm>
          <a:off x="2285799" y="5032080"/>
          <a:ext cx="5277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720"/>
              </a:tblGrid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2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165633"/>
              </p:ext>
            </p:extLst>
          </p:nvPr>
        </p:nvGraphicFramePr>
        <p:xfrm>
          <a:off x="2264630" y="4457522"/>
          <a:ext cx="5277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720"/>
              </a:tblGrid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085866"/>
              </p:ext>
            </p:extLst>
          </p:nvPr>
        </p:nvGraphicFramePr>
        <p:xfrm>
          <a:off x="2272991" y="3861048"/>
          <a:ext cx="5277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720"/>
              </a:tblGrid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2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234571"/>
              </p:ext>
            </p:extLst>
          </p:nvPr>
        </p:nvGraphicFramePr>
        <p:xfrm>
          <a:off x="5796136" y="5289273"/>
          <a:ext cx="5277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720"/>
              </a:tblGrid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2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476448"/>
              </p:ext>
            </p:extLst>
          </p:nvPr>
        </p:nvGraphicFramePr>
        <p:xfrm>
          <a:off x="5796136" y="4737715"/>
          <a:ext cx="5277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720"/>
              </a:tblGrid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5" name="2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824730"/>
              </p:ext>
            </p:extLst>
          </p:nvPr>
        </p:nvGraphicFramePr>
        <p:xfrm>
          <a:off x="5796136" y="3058160"/>
          <a:ext cx="5277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720"/>
              </a:tblGrid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6" name="2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069678"/>
              </p:ext>
            </p:extLst>
          </p:nvPr>
        </p:nvGraphicFramePr>
        <p:xfrm>
          <a:off x="5796136" y="3573016"/>
          <a:ext cx="5277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720"/>
              </a:tblGrid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" name="2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384275"/>
              </p:ext>
            </p:extLst>
          </p:nvPr>
        </p:nvGraphicFramePr>
        <p:xfrm>
          <a:off x="5796136" y="4130387"/>
          <a:ext cx="5277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720"/>
              </a:tblGrid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2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698882"/>
              </p:ext>
            </p:extLst>
          </p:nvPr>
        </p:nvGraphicFramePr>
        <p:xfrm>
          <a:off x="5796136" y="2520191"/>
          <a:ext cx="5277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720"/>
              </a:tblGrid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903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177</Words>
  <Application>Microsoft Office PowerPoint</Application>
  <PresentationFormat>Presentación en pantalla (4:3)</PresentationFormat>
  <Paragraphs>130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Arial Narrow</vt:lpstr>
      <vt:lpstr>Calibri</vt:lpstr>
      <vt:lpstr>Symbol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HP</cp:lastModifiedBy>
  <cp:revision>10</cp:revision>
  <dcterms:created xsi:type="dcterms:W3CDTF">2020-10-07T02:09:26Z</dcterms:created>
  <dcterms:modified xsi:type="dcterms:W3CDTF">2020-10-13T13:28:45Z</dcterms:modified>
</cp:coreProperties>
</file>