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70" r:id="rId9"/>
    <p:sldId id="262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56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23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6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94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8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0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649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71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2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08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6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DAC1-219B-4C71-81D6-E199E12F9F2D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E5CD-633C-4739-98D0-FDFA3C48FC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8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07" y="1426369"/>
            <a:ext cx="457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07" y="1523206"/>
            <a:ext cx="4578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03" y="4881883"/>
            <a:ext cx="4572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Super Kid - Sílabas pa pe pi po pu - El Mono Sílabo - Videos Infantiles -  Educación para Niños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03" y="2132857"/>
            <a:ext cx="4088154" cy="27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6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92287" y="2035238"/>
          <a:ext cx="5559425" cy="3644583"/>
        </p:xfrm>
        <a:graphic>
          <a:graphicData uri="http://schemas.openxmlformats.org/drawingml/2006/table">
            <a:tbl>
              <a:tblPr firstRow="1" firstCol="1" bandRow="1"/>
              <a:tblGrid>
                <a:gridCol w="55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 papá 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 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á  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  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  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es-CL" sz="3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3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 </a:t>
                      </a:r>
                      <a:r>
                        <a:rPr lang="es-CL" sz="3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mima.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6" y="1556792"/>
            <a:ext cx="59046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460"/>
              </a:spcBef>
              <a:spcAft>
                <a:spcPts val="800"/>
              </a:spcAft>
              <a:buFont typeface="Symbol"/>
              <a:buChar char=""/>
            </a:pPr>
            <a:r>
              <a:rPr lang="es-CL" b="1" dirty="0">
                <a:latin typeface="Arial"/>
                <a:ea typeface="Calibri"/>
                <a:cs typeface="Times New Roman"/>
              </a:rPr>
              <a:t>Lee con apoyo  de un adulto las siguientes frases.</a:t>
            </a:r>
            <a:endParaRPr lang="es-CL" dirty="0">
              <a:ea typeface="Calibri"/>
              <a:cs typeface="Times New Roman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3916"/>
              </p:ext>
            </p:extLst>
          </p:nvPr>
        </p:nvGraphicFramePr>
        <p:xfrm>
          <a:off x="1820887" y="2221782"/>
          <a:ext cx="5559425" cy="3644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dirty="0">
                          <a:solidFill>
                            <a:schemeClr val="tx1"/>
                          </a:solidFill>
                          <a:effectLst/>
                        </a:rPr>
                        <a:t>Mi papá me mima.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dirty="0">
                          <a:solidFill>
                            <a:schemeClr val="tx1"/>
                          </a:solidFill>
                          <a:effectLst/>
                        </a:rPr>
                        <a:t>Papá  pipa.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dirty="0">
                          <a:solidFill>
                            <a:schemeClr val="tx1"/>
                          </a:solidFill>
                          <a:effectLst/>
                        </a:rPr>
                        <a:t>Pepe  Pipo.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dirty="0">
                          <a:solidFill>
                            <a:schemeClr val="tx1"/>
                          </a:solidFill>
                          <a:effectLst/>
                        </a:rPr>
                        <a:t>La pipa  Pipo.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3600" dirty="0">
                          <a:solidFill>
                            <a:schemeClr val="tx1"/>
                          </a:solidFill>
                          <a:effectLst/>
                        </a:rPr>
                        <a:t>Pepo me mima.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65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844550"/>
            <a:ext cx="59229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2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n de Adriana Monzón de Zamar en Pegatinas &amp; stiker en 2020 | Materiales  para preescolar, Actividades para niños preescolar, Frases para alum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085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-2008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53" y="1052736"/>
            <a:ext cx="6248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14938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04" y="2151081"/>
            <a:ext cx="15065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66" y="2132856"/>
            <a:ext cx="14509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42340"/>
            <a:ext cx="154781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33" y="2091291"/>
            <a:ext cx="15303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7" y="4176054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04" y="4195104"/>
            <a:ext cx="1529896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66" y="4218087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23" y="4218087"/>
            <a:ext cx="153867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14" y="4242693"/>
            <a:ext cx="15001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8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1"/>
          <p:cNvSpPr txBox="1"/>
          <p:nvPr/>
        </p:nvSpPr>
        <p:spPr>
          <a:xfrm>
            <a:off x="1259632" y="1959928"/>
            <a:ext cx="6336704" cy="40613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0250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31" y="3261945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32;p8"/>
          <p:cNvSpPr/>
          <p:nvPr/>
        </p:nvSpPr>
        <p:spPr>
          <a:xfrm>
            <a:off x="2732285" y="2415482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Google Shape;234;p8"/>
          <p:cNvSpPr/>
          <p:nvPr/>
        </p:nvSpPr>
        <p:spPr>
          <a:xfrm>
            <a:off x="2885016" y="3528645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Google Shape;233;p8"/>
          <p:cNvSpPr/>
          <p:nvPr/>
        </p:nvSpPr>
        <p:spPr>
          <a:xfrm>
            <a:off x="3004511" y="4765618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6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925252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Imagen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1556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Imagen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68" y="524117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29;p8"/>
          <p:cNvSpPr/>
          <p:nvPr/>
        </p:nvSpPr>
        <p:spPr>
          <a:xfrm>
            <a:off x="4904387" y="2447290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sonido inicial, sílabas PA,PE,PI,PO,PU.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Google Shape;229;p8"/>
          <p:cNvSpPr/>
          <p:nvPr/>
        </p:nvSpPr>
        <p:spPr>
          <a:xfrm>
            <a:off x="4940363" y="3518535"/>
            <a:ext cx="2333625" cy="1086485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s-ES" sz="1100" b="1" dirty="0">
                <a:solidFill>
                  <a:srgbClr val="4F81BD"/>
                </a:solidFill>
                <a:effectLst/>
                <a:latin typeface="Arial"/>
                <a:ea typeface="Arial"/>
                <a:cs typeface="Times New Roman"/>
              </a:rPr>
              <a:t>Observando un PPT, respondiendo de la guía, graficando y pronunciando sílabas iniciales.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Google Shape;229;p8"/>
          <p:cNvSpPr/>
          <p:nvPr/>
        </p:nvSpPr>
        <p:spPr>
          <a:xfrm>
            <a:off x="5004048" y="5006225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Desarrollar la lectura a través de sonidos silábicos iniciales.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36276" y="1196752"/>
            <a:ext cx="5746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del Aprendizaje</a:t>
            </a:r>
          </a:p>
        </p:txBody>
      </p:sp>
    </p:spTree>
    <p:extLst>
      <p:ext uri="{BB962C8B-B14F-4D97-AF65-F5344CB8AC3E}">
        <p14:creationId xmlns:p14="http://schemas.microsoft.com/office/powerpoint/2010/main" val="310011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99519" y="1268760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¿Qué vamos aprender hoy?</a:t>
            </a: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Vamos a leer silabas y palabras  con la  consonante </a:t>
            </a:r>
            <a:r>
              <a:rPr lang="es-E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. y las sílabas(</a:t>
            </a:r>
            <a:r>
              <a:rPr lang="es-E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-p</a:t>
            </a:r>
            <a:r>
              <a:rPr lang="es-E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.p</a:t>
            </a:r>
            <a:r>
              <a:rPr lang="es-E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-p</a:t>
            </a:r>
            <a:r>
              <a:rPr lang="es-E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E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-p</a:t>
            </a:r>
            <a:r>
              <a:rPr lang="es-E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Leer: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Interpretar signos mentalmente o convertirlos en sonido.</a:t>
            </a:r>
            <a:endParaRPr lang="es-C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B5961E32-E4C8-4785-87D1-9C82D6E7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903812"/>
            <a:ext cx="2408440" cy="2087594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BE352BBA-2079-4909-B594-FDA931B570A3}"/>
              </a:ext>
            </a:extLst>
          </p:cNvPr>
          <p:cNvSpPr txBox="1"/>
          <p:nvPr/>
        </p:nvSpPr>
        <p:spPr>
          <a:xfrm>
            <a:off x="3995936" y="3110753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      -      PÁ</a:t>
            </a:r>
          </a:p>
          <a:p>
            <a:endParaRPr lang="es-E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PAPÁ</a:t>
            </a:r>
            <a:endParaRPr lang="es-CL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5485598" y="371703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8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B26363ED-7876-48E0-82D0-CA084275C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5" r="5301"/>
          <a:stretch/>
        </p:blipFill>
        <p:spPr>
          <a:xfrm>
            <a:off x="1236209" y="2996952"/>
            <a:ext cx="795510" cy="178586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59632" y="1419115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VAMOS A  SER UN BREVE REPASO DE LA LECTURA DE SÍLABAS.</a:t>
            </a:r>
            <a:endParaRPr lang="es-CL" b="1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83">
            <a:extLst>
              <a:ext uri="{FF2B5EF4-FFF2-40B4-BE49-F238E27FC236}">
                <a16:creationId xmlns:a16="http://schemas.microsoft.com/office/drawing/2014/main" id="{90821BB1-AAF9-41B8-A2AE-4A0D510B5797}"/>
              </a:ext>
            </a:extLst>
          </p:cNvPr>
          <p:cNvCxnSpPr>
            <a:cxnSpLocks/>
          </p:cNvCxnSpPr>
          <p:nvPr/>
        </p:nvCxnSpPr>
        <p:spPr>
          <a:xfrm flipV="1">
            <a:off x="2092122" y="2306182"/>
            <a:ext cx="2605451" cy="138153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85">
            <a:extLst>
              <a:ext uri="{FF2B5EF4-FFF2-40B4-BE49-F238E27FC236}">
                <a16:creationId xmlns:a16="http://schemas.microsoft.com/office/drawing/2014/main" id="{320A788E-C4C2-4BE2-BE7E-2882BF796E95}"/>
              </a:ext>
            </a:extLst>
          </p:cNvPr>
          <p:cNvCxnSpPr>
            <a:cxnSpLocks/>
          </p:cNvCxnSpPr>
          <p:nvPr/>
        </p:nvCxnSpPr>
        <p:spPr>
          <a:xfrm flipV="1">
            <a:off x="2111896" y="2996951"/>
            <a:ext cx="2565901" cy="71451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9">
            <a:extLst>
              <a:ext uri="{FF2B5EF4-FFF2-40B4-BE49-F238E27FC236}">
                <a16:creationId xmlns:a16="http://schemas.microsoft.com/office/drawing/2014/main" id="{9B397947-63E2-4501-8468-38DEA83FB21D}"/>
              </a:ext>
            </a:extLst>
          </p:cNvPr>
          <p:cNvCxnSpPr>
            <a:cxnSpLocks/>
          </p:cNvCxnSpPr>
          <p:nvPr/>
        </p:nvCxnSpPr>
        <p:spPr>
          <a:xfrm>
            <a:off x="2131756" y="3718878"/>
            <a:ext cx="2622430" cy="289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2">
            <a:extLst>
              <a:ext uri="{FF2B5EF4-FFF2-40B4-BE49-F238E27FC236}">
                <a16:creationId xmlns:a16="http://schemas.microsoft.com/office/drawing/2014/main" id="{087DB63E-491F-4E04-8B77-9B52F73DE562}"/>
              </a:ext>
            </a:extLst>
          </p:cNvPr>
          <p:cNvCxnSpPr>
            <a:cxnSpLocks/>
          </p:cNvCxnSpPr>
          <p:nvPr/>
        </p:nvCxnSpPr>
        <p:spPr>
          <a:xfrm>
            <a:off x="2160331" y="3733371"/>
            <a:ext cx="2593855" cy="6220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95">
            <a:extLst>
              <a:ext uri="{FF2B5EF4-FFF2-40B4-BE49-F238E27FC236}">
                <a16:creationId xmlns:a16="http://schemas.microsoft.com/office/drawing/2014/main" id="{432F95F7-2C20-40CC-B2CE-E9FF78D68A1F}"/>
              </a:ext>
            </a:extLst>
          </p:cNvPr>
          <p:cNvCxnSpPr>
            <a:cxnSpLocks/>
          </p:cNvCxnSpPr>
          <p:nvPr/>
        </p:nvCxnSpPr>
        <p:spPr>
          <a:xfrm>
            <a:off x="2111895" y="3687721"/>
            <a:ext cx="2565901" cy="1400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671969" y="1741800"/>
            <a:ext cx="594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697573" y="2521260"/>
            <a:ext cx="568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781505" y="3334157"/>
            <a:ext cx="96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654728" y="4003399"/>
            <a:ext cx="654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671969" y="4703800"/>
            <a:ext cx="96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cxnSp>
        <p:nvCxnSpPr>
          <p:cNvPr id="18" name="Conector recto de flecha 83">
            <a:extLst>
              <a:ext uri="{FF2B5EF4-FFF2-40B4-BE49-F238E27FC236}">
                <a16:creationId xmlns:a16="http://schemas.microsoft.com/office/drawing/2014/main" id="{90821BB1-AAF9-41B8-A2AE-4A0D510B5797}"/>
              </a:ext>
            </a:extLst>
          </p:cNvPr>
          <p:cNvCxnSpPr>
            <a:cxnSpLocks/>
          </p:cNvCxnSpPr>
          <p:nvPr/>
        </p:nvCxnSpPr>
        <p:spPr>
          <a:xfrm>
            <a:off x="5314243" y="2182344"/>
            <a:ext cx="9859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83">
            <a:extLst>
              <a:ext uri="{FF2B5EF4-FFF2-40B4-BE49-F238E27FC236}">
                <a16:creationId xmlns:a16="http://schemas.microsoft.com/office/drawing/2014/main" id="{90821BB1-AAF9-41B8-A2AE-4A0D510B5797}"/>
              </a:ext>
            </a:extLst>
          </p:cNvPr>
          <p:cNvCxnSpPr>
            <a:cxnSpLocks/>
          </p:cNvCxnSpPr>
          <p:nvPr/>
        </p:nvCxnSpPr>
        <p:spPr>
          <a:xfrm>
            <a:off x="5314243" y="2905980"/>
            <a:ext cx="9859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83">
            <a:extLst>
              <a:ext uri="{FF2B5EF4-FFF2-40B4-BE49-F238E27FC236}">
                <a16:creationId xmlns:a16="http://schemas.microsoft.com/office/drawing/2014/main" id="{90821BB1-AAF9-41B8-A2AE-4A0D510B5797}"/>
              </a:ext>
            </a:extLst>
          </p:cNvPr>
          <p:cNvCxnSpPr>
            <a:cxnSpLocks/>
          </p:cNvCxnSpPr>
          <p:nvPr/>
        </p:nvCxnSpPr>
        <p:spPr>
          <a:xfrm>
            <a:off x="5314243" y="3704791"/>
            <a:ext cx="9859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83">
            <a:extLst>
              <a:ext uri="{FF2B5EF4-FFF2-40B4-BE49-F238E27FC236}">
                <a16:creationId xmlns:a16="http://schemas.microsoft.com/office/drawing/2014/main" id="{90821BB1-AAF9-41B8-A2AE-4A0D510B5797}"/>
              </a:ext>
            </a:extLst>
          </p:cNvPr>
          <p:cNvCxnSpPr>
            <a:cxnSpLocks/>
          </p:cNvCxnSpPr>
          <p:nvPr/>
        </p:nvCxnSpPr>
        <p:spPr>
          <a:xfrm>
            <a:off x="5344115" y="4388119"/>
            <a:ext cx="9859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83">
            <a:extLst>
              <a:ext uri="{FF2B5EF4-FFF2-40B4-BE49-F238E27FC236}">
                <a16:creationId xmlns:a16="http://schemas.microsoft.com/office/drawing/2014/main" id="{90821BB1-AAF9-41B8-A2AE-4A0D510B5797}"/>
              </a:ext>
            </a:extLst>
          </p:cNvPr>
          <p:cNvCxnSpPr>
            <a:cxnSpLocks/>
          </p:cNvCxnSpPr>
          <p:nvPr/>
        </p:nvCxnSpPr>
        <p:spPr>
          <a:xfrm>
            <a:off x="5357617" y="5088520"/>
            <a:ext cx="9859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304593" y="174145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PA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269063" y="2420887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PE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350703" y="3120445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PI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334175" y="3934359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PO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394106" y="4683200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latin typeface="Arial" pitchFamily="34" charset="0"/>
                <a:cs typeface="Arial" pitchFamily="34" charset="0"/>
              </a:rPr>
              <a:t>PU</a:t>
            </a:r>
          </a:p>
        </p:txBody>
      </p:sp>
    </p:spTree>
    <p:extLst>
      <p:ext uri="{BB962C8B-B14F-4D97-AF65-F5344CB8AC3E}">
        <p14:creationId xmlns:p14="http://schemas.microsoft.com/office/powerpoint/2010/main" val="37966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9573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Arial" pitchFamily="34" charset="0"/>
                <a:cs typeface="Arial" pitchFamily="34" charset="0"/>
              </a:rPr>
              <a:t>VAMOS A  SER UN BREVE REPASO DE LA LECTURA DE SÍLABAS.</a:t>
            </a:r>
            <a:endParaRPr lang="es-C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7" y="2276872"/>
            <a:ext cx="5752325" cy="95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7" y="3433919"/>
            <a:ext cx="5752325" cy="9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27" y="4725144"/>
            <a:ext cx="5751165" cy="93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9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94" y="1556792"/>
            <a:ext cx="366697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937163" y="2408898"/>
            <a:ext cx="257314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Observar la 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Guía 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de Lenguaje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Verbal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3632062" y="3212976"/>
            <a:ext cx="485632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50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1340768"/>
            <a:ext cx="59766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es-CL" b="1" dirty="0">
                <a:solidFill>
                  <a:srgbClr val="0D0D0D"/>
                </a:solidFill>
                <a:latin typeface="Arial"/>
                <a:ea typeface="Calibri"/>
                <a:cs typeface="Times New Roman"/>
              </a:rPr>
              <a:t>Marca con una </a:t>
            </a:r>
            <a:r>
              <a:rPr lang="es-CL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X</a:t>
            </a:r>
            <a:r>
              <a:rPr lang="es-CL" b="1" dirty="0">
                <a:solidFill>
                  <a:srgbClr val="0D0D0D"/>
                </a:solidFill>
                <a:latin typeface="Arial"/>
                <a:ea typeface="Calibri"/>
                <a:cs typeface="Times New Roman"/>
              </a:rPr>
              <a:t>  solo la palabra que corresponde al dibujo.</a:t>
            </a:r>
            <a:endParaRPr lang="es-CL" dirty="0">
              <a:ea typeface="Calibri"/>
              <a:cs typeface="Times New Roman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23911"/>
              </p:ext>
            </p:extLst>
          </p:nvPr>
        </p:nvGraphicFramePr>
        <p:xfrm>
          <a:off x="1074420" y="2027818"/>
          <a:ext cx="6995160" cy="3352262"/>
        </p:xfrm>
        <a:graphic>
          <a:graphicData uri="http://schemas.openxmlformats.org/drawingml/2006/table">
            <a:tbl>
              <a:tblPr firstRow="1" firstCol="1" bandRow="1"/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um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á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á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3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3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uma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80" y="2492293"/>
            <a:ext cx="683461" cy="6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60" y="3178472"/>
            <a:ext cx="1181099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scripción: Figur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21" y="4437112"/>
            <a:ext cx="940386" cy="8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44705"/>
              </p:ext>
            </p:extLst>
          </p:nvPr>
        </p:nvGraphicFramePr>
        <p:xfrm>
          <a:off x="1074420" y="980729"/>
          <a:ext cx="6995160" cy="4608510"/>
        </p:xfrm>
        <a:graphic>
          <a:graphicData uri="http://schemas.openxmlformats.org/drawingml/2006/table">
            <a:tbl>
              <a:tblPr firstRow="1" firstCol="1" bandRow="1"/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um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á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á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uma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4" descr="marcos para fotos de preescolar png - Buscar con Google | Marcos para  diplomas, Modelos de diplomas, Diploma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44000" cy="68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87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1340768"/>
            <a:ext cx="59766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es-CL" b="1" dirty="0">
                <a:solidFill>
                  <a:srgbClr val="0D0D0D"/>
                </a:solidFill>
                <a:latin typeface="Arial"/>
                <a:ea typeface="Calibri"/>
                <a:cs typeface="Times New Roman"/>
              </a:rPr>
              <a:t>Marca con una </a:t>
            </a:r>
            <a:r>
              <a:rPr lang="es-CL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X</a:t>
            </a:r>
            <a:r>
              <a:rPr lang="es-CL" b="1" dirty="0">
                <a:solidFill>
                  <a:srgbClr val="0D0D0D"/>
                </a:solidFill>
                <a:latin typeface="Arial"/>
                <a:ea typeface="Calibri"/>
                <a:cs typeface="Times New Roman"/>
              </a:rPr>
              <a:t>  solo la palabra que corresponde al dibujo.</a:t>
            </a:r>
            <a:endParaRPr lang="es-CL" dirty="0">
              <a:ea typeface="Calibri"/>
              <a:cs typeface="Times New Roman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19215"/>
              </p:ext>
            </p:extLst>
          </p:nvPr>
        </p:nvGraphicFramePr>
        <p:xfrm>
          <a:off x="1074420" y="2276870"/>
          <a:ext cx="6995160" cy="3352262"/>
        </p:xfrm>
        <a:graphic>
          <a:graphicData uri="http://schemas.openxmlformats.org/drawingml/2006/table">
            <a:tbl>
              <a:tblPr firstRow="1" firstCol="1" bandRow="1"/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4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um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á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á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36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uma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s-CL" sz="2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s-CL" sz="2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83" name="Imagen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80" y="2492293"/>
            <a:ext cx="683461" cy="6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3433919"/>
            <a:ext cx="1181099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" descr="Descripción: Figur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21" y="4653136"/>
            <a:ext cx="940386" cy="8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268</Words>
  <Application>Microsoft Office PowerPoint</Application>
  <PresentationFormat>Presentación en pantalla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 y Brenda</cp:lastModifiedBy>
  <cp:revision>13</cp:revision>
  <dcterms:created xsi:type="dcterms:W3CDTF">2020-11-18T00:48:28Z</dcterms:created>
  <dcterms:modified xsi:type="dcterms:W3CDTF">2020-11-19T18:46:43Z</dcterms:modified>
</cp:coreProperties>
</file>