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62" r:id="rId3"/>
    <p:sldId id="261" r:id="rId4"/>
    <p:sldId id="260" r:id="rId5"/>
    <p:sldId id="264" r:id="rId6"/>
    <p:sldId id="273" r:id="rId7"/>
    <p:sldId id="266" r:id="rId8"/>
    <p:sldId id="265" r:id="rId9"/>
    <p:sldId id="268" r:id="rId10"/>
    <p:sldId id="276" r:id="rId11"/>
    <p:sldId id="275" r:id="rId12"/>
    <p:sldId id="278" r:id="rId13"/>
    <p:sldId id="274" r:id="rId14"/>
    <p:sldId id="272" r:id="rId15"/>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3DD0EDC-AD54-485C-9421-C6E0AD41917C}" type="datetimeFigureOut">
              <a:rPr lang="es-CL" smtClean="0"/>
              <a:t>19-10-2020</a:t>
            </a:fld>
            <a:endParaRPr lang="es-CL"/>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0A2626B-5E41-402C-AE88-B8F8161C04E3}" type="slidenum">
              <a:rPr lang="es-CL" smtClean="0"/>
              <a:t>‹Nº›</a:t>
            </a:fld>
            <a:endParaRPr lang="es-CL"/>
          </a:p>
        </p:txBody>
      </p:sp>
    </p:spTree>
    <p:extLst>
      <p:ext uri="{BB962C8B-B14F-4D97-AF65-F5344CB8AC3E}">
        <p14:creationId xmlns:p14="http://schemas.microsoft.com/office/powerpoint/2010/main" val="23116226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BCB7277-5D60-46BD-A8C0-1AAC7EB85F89}" type="datetimeFigureOut">
              <a:rPr lang="es-CL" smtClean="0"/>
              <a:t>19-10-2020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341735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BCB7277-5D60-46BD-A8C0-1AAC7EB85F89}" type="datetimeFigureOut">
              <a:rPr lang="es-CL" smtClean="0"/>
              <a:t>19-10-2020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169098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BCB7277-5D60-46BD-A8C0-1AAC7EB85F89}" type="datetimeFigureOut">
              <a:rPr lang="es-CL" smtClean="0"/>
              <a:t>19-10-2020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386370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BCB7277-5D60-46BD-A8C0-1AAC7EB85F89}" type="datetimeFigureOut">
              <a:rPr lang="es-CL" smtClean="0"/>
              <a:t>19-10-2020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297253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BCB7277-5D60-46BD-A8C0-1AAC7EB85F89}" type="datetimeFigureOut">
              <a:rPr lang="es-CL" smtClean="0"/>
              <a:t>19-10-2020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375255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DBCB7277-5D60-46BD-A8C0-1AAC7EB85F89}" type="datetimeFigureOut">
              <a:rPr lang="es-CL" smtClean="0"/>
              <a:t>19-10-2020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338627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DBCB7277-5D60-46BD-A8C0-1AAC7EB85F89}" type="datetimeFigureOut">
              <a:rPr lang="es-CL" smtClean="0"/>
              <a:t>19-10-2020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130739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BCB7277-5D60-46BD-A8C0-1AAC7EB85F89}" type="datetimeFigureOut">
              <a:rPr lang="es-CL" smtClean="0"/>
              <a:t>19-10-2020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228622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BCB7277-5D60-46BD-A8C0-1AAC7EB85F89}" type="datetimeFigureOut">
              <a:rPr lang="es-CL" smtClean="0"/>
              <a:t>19-10-2020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156743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BCB7277-5D60-46BD-A8C0-1AAC7EB85F89}" type="datetimeFigureOut">
              <a:rPr lang="es-CL" smtClean="0"/>
              <a:t>19-10-2020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195256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BCB7277-5D60-46BD-A8C0-1AAC7EB85F89}" type="datetimeFigureOut">
              <a:rPr lang="es-CL" smtClean="0"/>
              <a:t>19-10-2020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2454CC4-445B-4551-9260-19D652289174}" type="slidenum">
              <a:rPr lang="es-CL" smtClean="0"/>
              <a:t>‹Nº›</a:t>
            </a:fld>
            <a:endParaRPr lang="es-CL"/>
          </a:p>
        </p:txBody>
      </p:sp>
    </p:spTree>
    <p:extLst>
      <p:ext uri="{BB962C8B-B14F-4D97-AF65-F5344CB8AC3E}">
        <p14:creationId xmlns:p14="http://schemas.microsoft.com/office/powerpoint/2010/main" val="280407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B7277-5D60-46BD-A8C0-1AAC7EB85F89}" type="datetimeFigureOut">
              <a:rPr lang="es-CL" smtClean="0"/>
              <a:t>19-10-2020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54CC4-445B-4551-9260-19D652289174}" type="slidenum">
              <a:rPr lang="es-CL" smtClean="0"/>
              <a:t>‹Nº›</a:t>
            </a:fld>
            <a:endParaRPr lang="es-CL"/>
          </a:p>
        </p:txBody>
      </p:sp>
    </p:spTree>
    <p:extLst>
      <p:ext uri="{BB962C8B-B14F-4D97-AF65-F5344CB8AC3E}">
        <p14:creationId xmlns:p14="http://schemas.microsoft.com/office/powerpoint/2010/main" val="347595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10" Type="http://schemas.openxmlformats.org/officeDocument/2006/relationships/image" Target="../media/image51.emf"/><Relationship Id="rId4" Type="http://schemas.openxmlformats.org/officeDocument/2006/relationships/image" Target="../media/image45.emf"/><Relationship Id="rId9" Type="http://schemas.openxmlformats.org/officeDocument/2006/relationships/image" Target="../media/image50.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jpeg"/><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5.emf"/><Relationship Id="rId4" Type="http://schemas.openxmlformats.org/officeDocument/2006/relationships/image" Target="../media/image54.emf"/><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jpeg"/><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0.jpeg"/><Relationship Id="rId10" Type="http://schemas.openxmlformats.org/officeDocument/2006/relationships/image" Target="../media/image43.jpeg"/><Relationship Id="rId4" Type="http://schemas.openxmlformats.org/officeDocument/2006/relationships/image" Target="../media/image39.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descr="insign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0505" y="1646691"/>
            <a:ext cx="454301" cy="606804"/>
          </a:xfrm>
          <a:prstGeom prst="rect">
            <a:avLst/>
          </a:prstGeom>
          <a:noFill/>
          <a:ln>
            <a:noFill/>
          </a:ln>
        </p:spPr>
      </p:pic>
      <p:sp>
        <p:nvSpPr>
          <p:cNvPr id="6" name="5 Rectángulo"/>
          <p:cNvSpPr/>
          <p:nvPr/>
        </p:nvSpPr>
        <p:spPr>
          <a:xfrm>
            <a:off x="2051720" y="1719260"/>
            <a:ext cx="4572000" cy="461665"/>
          </a:xfrm>
          <a:prstGeom prst="rect">
            <a:avLst/>
          </a:prstGeom>
        </p:spPr>
        <p:txBody>
          <a:bodyPr>
            <a:spAutoFit/>
          </a:bodyPr>
          <a:lstStyle/>
          <a:p>
            <a:pPr lvl="0" eaLnBrk="0" fontAlgn="base" hangingPunct="0">
              <a:spcBef>
                <a:spcPct val="0"/>
              </a:spcBef>
              <a:spcAft>
                <a:spcPct val="0"/>
              </a:spcAft>
              <a:tabLst>
                <a:tab pos="2806700" algn="ctr"/>
                <a:tab pos="5611813" algn="r"/>
              </a:tabLst>
            </a:pPr>
            <a:r>
              <a:rPr lang="es-CL" sz="1200" dirty="0" smtClean="0">
                <a:latin typeface="Arial Narrow" pitchFamily="34" charset="0"/>
                <a:ea typeface="Calibri" pitchFamily="34" charset="0"/>
                <a:cs typeface="Times New Roman" pitchFamily="18" charset="0"/>
              </a:rPr>
              <a:t>COLEGIO HERMANOS CARRERA</a:t>
            </a:r>
            <a:endParaRPr lang="es-CL" sz="1200" dirty="0" smtClean="0">
              <a:latin typeface="Arial" pitchFamily="34" charset="0"/>
              <a:cs typeface="Arial" pitchFamily="34" charset="0"/>
            </a:endParaRPr>
          </a:p>
          <a:p>
            <a:pPr lvl="0" eaLnBrk="0" fontAlgn="base" hangingPunct="0">
              <a:spcBef>
                <a:spcPct val="0"/>
              </a:spcBef>
              <a:spcAft>
                <a:spcPct val="0"/>
              </a:spcAft>
              <a:tabLst>
                <a:tab pos="2806700" algn="ctr"/>
                <a:tab pos="5611813" algn="r"/>
              </a:tabLst>
            </a:pPr>
            <a:r>
              <a:rPr lang="es-CL" sz="1200" dirty="0" smtClean="0">
                <a:latin typeface="Arial Narrow" pitchFamily="34" charset="0"/>
                <a:ea typeface="Calibri" pitchFamily="34" charset="0"/>
                <a:cs typeface="Times New Roman" pitchFamily="18" charset="0"/>
              </a:rPr>
              <a:t>                  RANCAGUA</a:t>
            </a:r>
            <a:endParaRPr lang="es-CL" sz="1200" dirty="0"/>
          </a:p>
        </p:txBody>
      </p:sp>
      <p:pic>
        <p:nvPicPr>
          <p:cNvPr id="7" name="Picture 2" descr="File:Letra S negro.sv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3109" y="2266249"/>
            <a:ext cx="1943342" cy="242977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350158" y="4797152"/>
            <a:ext cx="5029245" cy="1754326"/>
          </a:xfrm>
          <a:prstGeom prst="rect">
            <a:avLst/>
          </a:prstGeom>
          <a:noFill/>
        </p:spPr>
        <p:txBody>
          <a:bodyPr wrap="square" lIns="91440" tIns="45720" rIns="91440" bIns="45720">
            <a:spAutoFit/>
          </a:bodyPr>
          <a:lstStyle/>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Curso: Kínder</a:t>
            </a:r>
          </a:p>
          <a:p>
            <a:pPr algn="ctr"/>
            <a:r>
              <a:rPr lang="es-E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Educadora: </a:t>
            </a:r>
            <a:r>
              <a:rPr lang="es-ES" sz="2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Sylvana</a:t>
            </a:r>
            <a:r>
              <a:rPr lang="es-E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 Lobos</a:t>
            </a:r>
          </a:p>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Asistente: Belén Rivas</a:t>
            </a:r>
            <a:endParaRPr lang="es-E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a:p>
            <a:pPr algn="ctr"/>
            <a:endParaRPr lang="es-E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Tree>
    <p:extLst>
      <p:ext uri="{BB962C8B-B14F-4D97-AF65-F5344CB8AC3E}">
        <p14:creationId xmlns:p14="http://schemas.microsoft.com/office/powerpoint/2010/main" val="4032701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4"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331640" y="980728"/>
            <a:ext cx="7200800" cy="923330"/>
          </a:xfrm>
          <a:prstGeom prst="rect">
            <a:avLst/>
          </a:prstGeom>
        </p:spPr>
        <p:txBody>
          <a:bodyPr wrap="square">
            <a:spAutoFit/>
          </a:bodyPr>
          <a:lstStyle/>
          <a:p>
            <a:pPr lvl="0"/>
            <a:r>
              <a:rPr lang="es-ES" b="1" dirty="0"/>
              <a:t>Observar las imágenes  que comienzan con el sonido inicial silábico y grafica   las sílabas: SA-SA-SE-SI-SO-SU que corresponda.</a:t>
            </a:r>
            <a:endParaRPr lang="es-CL" dirty="0"/>
          </a:p>
          <a:p>
            <a:r>
              <a:rPr lang="es-ES" b="1" dirty="0"/>
              <a:t> </a:t>
            </a:r>
            <a:endParaRPr lang="es-CL" dirty="0"/>
          </a:p>
        </p:txBody>
      </p:sp>
      <p:graphicFrame>
        <p:nvGraphicFramePr>
          <p:cNvPr id="35" name="34 Tabla"/>
          <p:cNvGraphicFramePr>
            <a:graphicFrameLocks noGrp="1"/>
          </p:cNvGraphicFramePr>
          <p:nvPr>
            <p:extLst>
              <p:ext uri="{D42A27DB-BD31-4B8C-83A1-F6EECF244321}">
                <p14:modId xmlns:p14="http://schemas.microsoft.com/office/powerpoint/2010/main" val="145663550"/>
              </p:ext>
            </p:extLst>
          </p:nvPr>
        </p:nvGraphicFramePr>
        <p:xfrm>
          <a:off x="1507054" y="1772816"/>
          <a:ext cx="6096000" cy="2147116"/>
        </p:xfrm>
        <a:graphic>
          <a:graphicData uri="http://schemas.openxmlformats.org/drawingml/2006/table">
            <a:tbl>
              <a:tblPr firstRow="1" bandRow="1">
                <a:tableStyleId>{5940675A-B579-460E-94D1-54222C63F5DA}</a:tableStyleId>
              </a:tblPr>
              <a:tblGrid>
                <a:gridCol w="1524000"/>
                <a:gridCol w="1524000"/>
                <a:gridCol w="1524000"/>
                <a:gridCol w="1524000"/>
              </a:tblGrid>
              <a:tr h="684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1"/>
                          </a:solidFill>
                          <a:effectLst/>
                          <a:latin typeface="+mn-lt"/>
                          <a:ea typeface="+mn-ea"/>
                          <a:cs typeface="+mn-cs"/>
                        </a:rPr>
                        <a:t> </a:t>
                      </a:r>
                      <a:endParaRPr lang="es-CL" sz="1800" kern="1200" dirty="0" smtClean="0">
                        <a:solidFill>
                          <a:schemeClr val="tx1"/>
                        </a:solidFill>
                        <a:effectLst/>
                        <a:latin typeface="+mn-lt"/>
                        <a:ea typeface="+mn-ea"/>
                        <a:cs typeface="+mn-cs"/>
                      </a:endParaRPr>
                    </a:p>
                    <a:p>
                      <a:pPr>
                        <a:spcAft>
                          <a:spcPts val="0"/>
                        </a:spcAft>
                      </a:pPr>
                      <a:r>
                        <a:rPr lang="es-ES" sz="1800" dirty="0" smtClean="0">
                          <a:effectLst/>
                          <a:latin typeface="+mn-lt"/>
                          <a:ea typeface="Times New Roman"/>
                          <a:cs typeface="Times New Roman"/>
                        </a:rPr>
                        <a:t> </a:t>
                      </a:r>
                      <a:endParaRPr lang="es-CL" sz="1800" dirty="0" smtClean="0">
                        <a:effectLst/>
                        <a:latin typeface="+mn-lt"/>
                        <a:ea typeface="Times New Roman"/>
                        <a:cs typeface="Times New Roman"/>
                      </a:endParaRPr>
                    </a:p>
                    <a:p>
                      <a:endParaRPr lang="es-CL" dirty="0"/>
                    </a:p>
                  </a:txBody>
                  <a:tcPr/>
                </a:tc>
                <a:tc>
                  <a:txBody>
                    <a:bodyPr/>
                    <a:lstStyle/>
                    <a:p>
                      <a:endParaRPr lang="es-CL" dirty="0" smtClean="0"/>
                    </a:p>
                    <a:p>
                      <a:endParaRPr lang="es-CL" dirty="0" smtClean="0"/>
                    </a:p>
                    <a:p>
                      <a:endParaRPr lang="es-CL" dirty="0" smtClean="0"/>
                    </a:p>
                    <a:p>
                      <a:endParaRPr lang="es-CL" dirty="0" smtClean="0"/>
                    </a:p>
                    <a:p>
                      <a:endParaRPr lang="es-CL" dirty="0"/>
                    </a:p>
                  </a:txBody>
                  <a:tcPr/>
                </a:tc>
                <a:tc>
                  <a:txBody>
                    <a:bodyPr/>
                    <a:lstStyle/>
                    <a:p>
                      <a:endParaRPr lang="es-CL"/>
                    </a:p>
                  </a:txBody>
                  <a:tcPr/>
                </a:tc>
                <a:tc>
                  <a:txBody>
                    <a:bodyPr/>
                    <a:lstStyle/>
                    <a:p>
                      <a:endParaRPr lang="es-CL" dirty="0" smtClean="0"/>
                    </a:p>
                    <a:p>
                      <a:endParaRPr lang="es-CL" dirty="0" smtClean="0"/>
                    </a:p>
                    <a:p>
                      <a:endParaRPr lang="es-CL" dirty="0" smtClean="0"/>
                    </a:p>
                    <a:p>
                      <a:endParaRPr lang="es-CL" dirty="0"/>
                    </a:p>
                  </a:txBody>
                  <a:tcPr/>
                </a:tc>
              </a:tr>
              <a:tr h="684076">
                <a:tc>
                  <a:txBody>
                    <a:bodyPr/>
                    <a:lstStyle/>
                    <a:p>
                      <a:endParaRPr lang="es-CL" dirty="0"/>
                    </a:p>
                  </a:txBody>
                  <a:tcPr/>
                </a:tc>
                <a:tc>
                  <a:txBody>
                    <a:bodyPr/>
                    <a:lstStyle/>
                    <a:p>
                      <a:endParaRPr lang="es-CL" dirty="0"/>
                    </a:p>
                  </a:txBody>
                  <a:tcPr/>
                </a:tc>
                <a:tc>
                  <a:txBody>
                    <a:bodyPr/>
                    <a:lstStyle/>
                    <a:p>
                      <a:endParaRPr lang="es-CL" dirty="0"/>
                    </a:p>
                  </a:txBody>
                  <a:tcPr/>
                </a:tc>
                <a:tc>
                  <a:txBody>
                    <a:bodyPr/>
                    <a:lstStyle/>
                    <a:p>
                      <a:endParaRPr lang="es-CL" dirty="0"/>
                    </a:p>
                  </a:txBody>
                  <a:tcPr/>
                </a:tc>
              </a:tr>
            </a:tbl>
          </a:graphicData>
        </a:graphic>
      </p:graphicFrame>
      <p:pic>
        <p:nvPicPr>
          <p:cNvPr id="17438"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72816"/>
            <a:ext cx="3816424" cy="101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39" name="Picture 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631136"/>
            <a:ext cx="4572000" cy="130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40"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1793598"/>
            <a:ext cx="5772150"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43"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1721481"/>
            <a:ext cx="4793778" cy="117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37 CuadroTexto"/>
          <p:cNvSpPr txBox="1"/>
          <p:nvPr/>
        </p:nvSpPr>
        <p:spPr>
          <a:xfrm>
            <a:off x="1691680" y="2898830"/>
            <a:ext cx="864096" cy="307777"/>
          </a:xfrm>
          <a:prstGeom prst="rect">
            <a:avLst/>
          </a:prstGeom>
          <a:solidFill>
            <a:schemeClr val="bg1"/>
          </a:solidFill>
          <a:ln>
            <a:solidFill>
              <a:schemeClr val="tx1"/>
            </a:solidFill>
          </a:ln>
        </p:spPr>
        <p:txBody>
          <a:bodyPr wrap="square" rtlCol="0">
            <a:spAutoFit/>
          </a:bodyPr>
          <a:lstStyle/>
          <a:p>
            <a:r>
              <a:rPr lang="es-CL" sz="1400" dirty="0" smtClean="0">
                <a:latin typeface="Arial" pitchFamily="34" charset="0"/>
                <a:cs typeface="Arial" pitchFamily="34" charset="0"/>
              </a:rPr>
              <a:t>ejemplo</a:t>
            </a:r>
            <a:endParaRPr lang="es-CL" sz="1400" dirty="0">
              <a:latin typeface="Arial" pitchFamily="34" charset="0"/>
              <a:cs typeface="Arial" pitchFamily="34" charset="0"/>
            </a:endParaRPr>
          </a:p>
        </p:txBody>
      </p:sp>
      <p:sp>
        <p:nvSpPr>
          <p:cNvPr id="39" name="38 CuadroTexto"/>
          <p:cNvSpPr txBox="1"/>
          <p:nvPr/>
        </p:nvSpPr>
        <p:spPr>
          <a:xfrm>
            <a:off x="2123728" y="3429000"/>
            <a:ext cx="792088" cy="369332"/>
          </a:xfrm>
          <a:prstGeom prst="rect">
            <a:avLst/>
          </a:prstGeom>
          <a:noFill/>
        </p:spPr>
        <p:txBody>
          <a:bodyPr wrap="square" rtlCol="0">
            <a:spAutoFit/>
          </a:bodyPr>
          <a:lstStyle/>
          <a:p>
            <a:r>
              <a:rPr lang="es-CL" b="1" dirty="0" smtClean="0"/>
              <a:t>SO</a:t>
            </a:r>
            <a:endParaRPr lang="es-CL" b="1" dirty="0"/>
          </a:p>
        </p:txBody>
      </p:sp>
      <p:cxnSp>
        <p:nvCxnSpPr>
          <p:cNvPr id="45" name="34 Conector recto de flecha"/>
          <p:cNvCxnSpPr/>
          <p:nvPr/>
        </p:nvCxnSpPr>
        <p:spPr>
          <a:xfrm>
            <a:off x="1938308" y="3213534"/>
            <a:ext cx="370840" cy="241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42" name="41 Tabla"/>
          <p:cNvGraphicFramePr>
            <a:graphicFrameLocks noGrp="1"/>
          </p:cNvGraphicFramePr>
          <p:nvPr>
            <p:extLst>
              <p:ext uri="{D42A27DB-BD31-4B8C-83A1-F6EECF244321}">
                <p14:modId xmlns:p14="http://schemas.microsoft.com/office/powerpoint/2010/main" val="2615157196"/>
              </p:ext>
            </p:extLst>
          </p:nvPr>
        </p:nvGraphicFramePr>
        <p:xfrm>
          <a:off x="1507054" y="4221088"/>
          <a:ext cx="6096000" cy="155956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endParaRPr lang="es-CL" dirty="0" smtClean="0"/>
                    </a:p>
                    <a:p>
                      <a:endParaRPr lang="es-CL" dirty="0" smtClean="0"/>
                    </a:p>
                    <a:p>
                      <a:endParaRPr lang="es-CL" dirty="0" smtClean="0"/>
                    </a:p>
                    <a:p>
                      <a:endParaRPr lang="es-CL" dirty="0"/>
                    </a:p>
                  </a:txBody>
                  <a:tcPr/>
                </a:tc>
                <a:tc>
                  <a:txBody>
                    <a:bodyPr/>
                    <a:lstStyle/>
                    <a:p>
                      <a:pPr algn="ctr">
                        <a:lnSpc>
                          <a:spcPct val="115000"/>
                        </a:lnSpc>
                        <a:spcAft>
                          <a:spcPts val="0"/>
                        </a:spcAft>
                      </a:pPr>
                      <a:endParaRPr lang="es-ES" sz="1100" dirty="0">
                        <a:effectLst/>
                        <a:latin typeface="Calibri"/>
                        <a:ea typeface="Times New Roman"/>
                        <a:cs typeface="Times New Roman"/>
                      </a:endParaRPr>
                    </a:p>
                  </a:txBody>
                  <a:tcPr marL="68580" marR="68580" marT="0" marB="0"/>
                </a:tc>
                <a:tc>
                  <a:txBody>
                    <a:bodyPr/>
                    <a:lstStyle/>
                    <a:p>
                      <a:endParaRPr lang="es-CL"/>
                    </a:p>
                  </a:txBody>
                  <a:tcPr/>
                </a:tc>
                <a:tc>
                  <a:txBody>
                    <a:bodyPr/>
                    <a:lstStyle/>
                    <a:p>
                      <a:endParaRPr lang="es-CL"/>
                    </a:p>
                  </a:txBody>
                  <a:tcPr/>
                </a:tc>
              </a:tr>
              <a:tr h="370840">
                <a:tc>
                  <a:txBody>
                    <a:bodyPr/>
                    <a:lstStyle/>
                    <a:p>
                      <a:endParaRPr lang="es-CL" dirty="0"/>
                    </a:p>
                  </a:txBody>
                  <a:tcPr/>
                </a:tc>
                <a:tc>
                  <a:txBody>
                    <a:bodyPr/>
                    <a:lstStyle/>
                    <a:p>
                      <a:pPr>
                        <a:lnSpc>
                          <a:spcPct val="115000"/>
                        </a:lnSpc>
                        <a:spcAft>
                          <a:spcPts val="0"/>
                        </a:spcAft>
                      </a:pPr>
                      <a:r>
                        <a:rPr lang="es-ES" sz="1100" dirty="0">
                          <a:effectLst/>
                          <a:latin typeface="Calibri"/>
                          <a:ea typeface="Times New Roman"/>
                          <a:cs typeface="Times New Roman"/>
                        </a:rPr>
                        <a:t> </a:t>
                      </a:r>
                      <a:endParaRPr lang="es-CL" sz="1100" dirty="0">
                        <a:effectLst/>
                        <a:latin typeface="Calibri"/>
                        <a:ea typeface="Times New Roman"/>
                        <a:cs typeface="Times New Roman"/>
                      </a:endParaRPr>
                    </a:p>
                  </a:txBody>
                  <a:tcPr marL="68580" marR="68580" marT="0" marB="0"/>
                </a:tc>
                <a:tc>
                  <a:txBody>
                    <a:bodyPr/>
                    <a:lstStyle/>
                    <a:p>
                      <a:endParaRPr lang="es-CL"/>
                    </a:p>
                  </a:txBody>
                  <a:tcPr/>
                </a:tc>
                <a:tc>
                  <a:txBody>
                    <a:bodyPr/>
                    <a:lstStyle/>
                    <a:p>
                      <a:endParaRPr lang="es-CL" dirty="0"/>
                    </a:p>
                  </a:txBody>
                  <a:tcPr/>
                </a:tc>
              </a:tr>
            </a:tbl>
          </a:graphicData>
        </a:graphic>
      </p:graphicFrame>
      <p:pic>
        <p:nvPicPr>
          <p:cNvPr id="17444" name="Picture 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5946" y="4277250"/>
            <a:ext cx="5463868" cy="18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45" name="Picture 3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8144" y="4277250"/>
            <a:ext cx="59150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46" name="Picture 3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4935" y="4245736"/>
            <a:ext cx="5915025"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47" name="Picture 3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89182" y="4245736"/>
            <a:ext cx="5915025"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604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graphicFrame>
        <p:nvGraphicFramePr>
          <p:cNvPr id="13" name="12 Marcador de contenido"/>
          <p:cNvGraphicFramePr>
            <a:graphicFrameLocks noGrp="1"/>
          </p:cNvGraphicFramePr>
          <p:nvPr>
            <p:ph idx="1"/>
            <p:extLst>
              <p:ext uri="{D42A27DB-BD31-4B8C-83A1-F6EECF244321}">
                <p14:modId xmlns:p14="http://schemas.microsoft.com/office/powerpoint/2010/main" val="3780262084"/>
              </p:ext>
            </p:extLst>
          </p:nvPr>
        </p:nvGraphicFramePr>
        <p:xfrm>
          <a:off x="457200" y="1600200"/>
          <a:ext cx="8229600" cy="1828800"/>
        </p:xfrm>
        <a:graphic>
          <a:graphicData uri="http://schemas.openxmlformats.org/drawingml/2006/table">
            <a:tbl>
              <a:tblPr firstRow="1" bandRow="1">
                <a:tableStyleId>{5C22544A-7EE6-4342-B048-85BDC9FD1C3A}</a:tableStyleId>
              </a:tblPr>
              <a:tblGrid>
                <a:gridCol w="2057400"/>
                <a:gridCol w="2057400"/>
                <a:gridCol w="2057400"/>
                <a:gridCol w="2057400"/>
              </a:tblGrid>
              <a:tr h="914400">
                <a:tc>
                  <a:txBody>
                    <a:bodyPr/>
                    <a:lstStyle/>
                    <a:p>
                      <a:endParaRPr lang="es-CL" dirty="0"/>
                    </a:p>
                  </a:txBody>
                  <a:tcPr/>
                </a:tc>
                <a:tc>
                  <a:txBody>
                    <a:bodyPr/>
                    <a:lstStyle/>
                    <a:p>
                      <a:endParaRPr lang="es-CL"/>
                    </a:p>
                  </a:txBody>
                  <a:tcPr/>
                </a:tc>
                <a:tc>
                  <a:txBody>
                    <a:bodyPr/>
                    <a:lstStyle/>
                    <a:p>
                      <a:endParaRPr lang="es-CL"/>
                    </a:p>
                  </a:txBody>
                  <a:tcPr/>
                </a:tc>
                <a:tc>
                  <a:txBody>
                    <a:bodyPr/>
                    <a:lstStyle/>
                    <a:p>
                      <a:endParaRPr lang="es-CL"/>
                    </a:p>
                  </a:txBody>
                  <a:tcPr/>
                </a:tc>
              </a:tr>
              <a:tr h="914400">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dirty="0"/>
                    </a:p>
                  </a:txBody>
                  <a:tcPr/>
                </a:tc>
              </a:tr>
            </a:tbl>
          </a:graphicData>
        </a:graphic>
      </p:graphicFrame>
      <p:pic>
        <p:nvPicPr>
          <p:cNvPr id="4" name="Picture 2" descr="Marcos de caratula para cuadernos | Printable border, Clip art borders,  Borders for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13 Tabla"/>
          <p:cNvGraphicFramePr>
            <a:graphicFrameLocks noGrp="1"/>
          </p:cNvGraphicFramePr>
          <p:nvPr>
            <p:extLst>
              <p:ext uri="{D42A27DB-BD31-4B8C-83A1-F6EECF244321}">
                <p14:modId xmlns:p14="http://schemas.microsoft.com/office/powerpoint/2010/main" val="2192250193"/>
              </p:ext>
            </p:extLst>
          </p:nvPr>
        </p:nvGraphicFramePr>
        <p:xfrm>
          <a:off x="1524000" y="1916832"/>
          <a:ext cx="6096000" cy="210312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endParaRPr lang="es-CL" dirty="0" smtClean="0"/>
                    </a:p>
                    <a:p>
                      <a:r>
                        <a:rPr lang="es-ES" sz="1800" kern="1200" dirty="0" smtClean="0">
                          <a:solidFill>
                            <a:schemeClr val="tx1"/>
                          </a:solidFill>
                          <a:effectLst/>
                          <a:latin typeface="+mn-lt"/>
                          <a:ea typeface="+mn-ea"/>
                          <a:cs typeface="+mn-cs"/>
                        </a:rPr>
                        <a:t> </a:t>
                      </a:r>
                      <a:endParaRPr lang="es-CL" sz="1800" kern="1200" dirty="0" smtClean="0">
                        <a:solidFill>
                          <a:schemeClr val="tx1"/>
                        </a:solidFill>
                        <a:effectLst/>
                        <a:latin typeface="+mn-lt"/>
                        <a:ea typeface="+mn-ea"/>
                        <a:cs typeface="+mn-cs"/>
                      </a:endParaRPr>
                    </a:p>
                    <a:p>
                      <a:r>
                        <a:rPr lang="es-ES" sz="1800" kern="1200" dirty="0" smtClean="0">
                          <a:solidFill>
                            <a:schemeClr val="tx1"/>
                          </a:solidFill>
                          <a:effectLst/>
                          <a:latin typeface="+mn-lt"/>
                          <a:ea typeface="+mn-ea"/>
                          <a:cs typeface="+mn-cs"/>
                        </a:rPr>
                        <a:t> </a:t>
                      </a:r>
                      <a:endParaRPr lang="es-CL" sz="1800" kern="1200" dirty="0" smtClean="0">
                        <a:solidFill>
                          <a:schemeClr val="tx1"/>
                        </a:solidFill>
                        <a:effectLst/>
                        <a:latin typeface="+mn-lt"/>
                        <a:ea typeface="+mn-ea"/>
                        <a:cs typeface="+mn-cs"/>
                      </a:endParaRPr>
                    </a:p>
                    <a:p>
                      <a:endParaRPr lang="es-CL" dirty="0" smtClean="0"/>
                    </a:p>
                    <a:p>
                      <a:endParaRPr lang="es-CL" dirty="0" smtClean="0"/>
                    </a:p>
                  </a:txBody>
                  <a:tcPr/>
                </a:tc>
                <a:tc>
                  <a:txBody>
                    <a:bodyPr/>
                    <a:lstStyle/>
                    <a:p>
                      <a:endParaRPr lang="es-CL"/>
                    </a:p>
                  </a:txBody>
                  <a:tcPr/>
                </a:tc>
                <a:tc>
                  <a:txBody>
                    <a:bodyPr/>
                    <a:lstStyle/>
                    <a:p>
                      <a:endParaRPr lang="es-CL"/>
                    </a:p>
                  </a:txBody>
                  <a:tcPr/>
                </a:tc>
                <a:tc>
                  <a:txBody>
                    <a:bodyPr/>
                    <a:lstStyle/>
                    <a:p>
                      <a:endParaRPr lang="es-CL"/>
                    </a:p>
                  </a:txBody>
                  <a:tcPr/>
                </a:tc>
              </a:tr>
              <a:tr h="370840">
                <a:tc>
                  <a:txBody>
                    <a:bodyPr/>
                    <a:lstStyle/>
                    <a:p>
                      <a:endParaRPr lang="es-CL" dirty="0" smtClean="0"/>
                    </a:p>
                    <a:p>
                      <a:endParaRPr lang="es-CL" dirty="0"/>
                    </a:p>
                  </a:txBody>
                  <a:tcPr/>
                </a:tc>
                <a:tc>
                  <a:txBody>
                    <a:bodyPr/>
                    <a:lstStyle/>
                    <a:p>
                      <a:endParaRPr lang="es-CL"/>
                    </a:p>
                  </a:txBody>
                  <a:tcPr/>
                </a:tc>
                <a:tc>
                  <a:txBody>
                    <a:bodyPr/>
                    <a:lstStyle/>
                    <a:p>
                      <a:endParaRPr lang="es-CL"/>
                    </a:p>
                  </a:txBody>
                  <a:tcPr/>
                </a:tc>
                <a:tc>
                  <a:txBody>
                    <a:bodyPr/>
                    <a:lstStyle/>
                    <a:p>
                      <a:endParaRPr lang="es-CL" dirty="0"/>
                    </a:p>
                  </a:txBody>
                  <a:tcPr/>
                </a:tc>
              </a:tr>
            </a:tbl>
          </a:graphicData>
        </a:graphic>
      </p:graphicFrame>
      <p:pic>
        <p:nvPicPr>
          <p:cNvPr id="163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1772816"/>
            <a:ext cx="577215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1772816"/>
            <a:ext cx="57721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9" name="18 Objeto"/>
          <p:cNvGraphicFramePr>
            <a:graphicFrameLocks noChangeAspect="1"/>
          </p:cNvGraphicFramePr>
          <p:nvPr>
            <p:extLst>
              <p:ext uri="{D42A27DB-BD31-4B8C-83A1-F6EECF244321}">
                <p14:modId xmlns:p14="http://schemas.microsoft.com/office/powerpoint/2010/main" val="1182429295"/>
              </p:ext>
            </p:extLst>
          </p:nvPr>
        </p:nvGraphicFramePr>
        <p:xfrm>
          <a:off x="4572000" y="2096316"/>
          <a:ext cx="1390650" cy="1000125"/>
        </p:xfrm>
        <a:graphic>
          <a:graphicData uri="http://schemas.openxmlformats.org/presentationml/2006/ole">
            <mc:AlternateContent xmlns:mc="http://schemas.openxmlformats.org/markup-compatibility/2006">
              <mc:Choice xmlns:v="urn:schemas-microsoft-com:vml" Requires="v">
                <p:oleObj spid="_x0000_s16407" name="Imagen de mapa de bits" r:id="rId6" imgW="1076475" imgH="1009791" progId="Paint.Picture">
                  <p:embed/>
                </p:oleObj>
              </mc:Choice>
              <mc:Fallback>
                <p:oleObj name="Imagen de mapa de bits" r:id="rId6" imgW="1076475" imgH="1009791" progId="Paint.Picture">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096316"/>
                        <a:ext cx="1390650"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1" name="20 Objeto"/>
          <p:cNvGraphicFramePr>
            <a:graphicFrameLocks noChangeAspect="1"/>
          </p:cNvGraphicFramePr>
          <p:nvPr>
            <p:extLst>
              <p:ext uri="{D42A27DB-BD31-4B8C-83A1-F6EECF244321}">
                <p14:modId xmlns:p14="http://schemas.microsoft.com/office/powerpoint/2010/main" val="1573708914"/>
              </p:ext>
            </p:extLst>
          </p:nvPr>
        </p:nvGraphicFramePr>
        <p:xfrm>
          <a:off x="6245587" y="2021259"/>
          <a:ext cx="1162050" cy="876300"/>
        </p:xfrm>
        <a:graphic>
          <a:graphicData uri="http://schemas.openxmlformats.org/presentationml/2006/ole">
            <mc:AlternateContent xmlns:mc="http://schemas.openxmlformats.org/markup-compatibility/2006">
              <mc:Choice xmlns:v="urn:schemas-microsoft-com:vml" Requires="v">
                <p:oleObj spid="_x0000_s16408" name="Imagen de mapa de bits" r:id="rId8" imgW="1162212" imgH="876190" progId="Paint.Picture">
                  <p:embed/>
                </p:oleObj>
              </mc:Choice>
              <mc:Fallback>
                <p:oleObj name="Imagen de mapa de bits" r:id="rId8" imgW="1162212" imgH="876190" progId="Paint.Picture">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5587" y="2021259"/>
                        <a:ext cx="116205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25 Rectángulo"/>
          <p:cNvSpPr/>
          <p:nvPr/>
        </p:nvSpPr>
        <p:spPr>
          <a:xfrm>
            <a:off x="1331640" y="980728"/>
            <a:ext cx="7200800" cy="923330"/>
          </a:xfrm>
          <a:prstGeom prst="rect">
            <a:avLst/>
          </a:prstGeom>
        </p:spPr>
        <p:txBody>
          <a:bodyPr wrap="square">
            <a:spAutoFit/>
          </a:bodyPr>
          <a:lstStyle/>
          <a:p>
            <a:pPr lvl="0"/>
            <a:r>
              <a:rPr lang="es-ES" b="1" dirty="0"/>
              <a:t>Observar las imágenes  que comienzan con el sonido inicial silábico y grafica   las sílabas: SA-SA-SE-SI-SO-SU que corresponda.</a:t>
            </a:r>
            <a:endParaRPr lang="es-CL" dirty="0"/>
          </a:p>
          <a:p>
            <a:r>
              <a:rPr lang="es-ES" b="1" dirty="0"/>
              <a:t> </a:t>
            </a:r>
            <a:endParaRPr lang="es-CL" dirty="0"/>
          </a:p>
        </p:txBody>
      </p:sp>
    </p:spTree>
    <p:extLst>
      <p:ext uri="{BB962C8B-B14F-4D97-AF65-F5344CB8AC3E}">
        <p14:creationId xmlns:p14="http://schemas.microsoft.com/office/powerpoint/2010/main" val="3746473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281888" y="1043444"/>
            <a:ext cx="6696744" cy="738664"/>
          </a:xfrm>
          <a:prstGeom prst="rect">
            <a:avLst/>
          </a:prstGeom>
        </p:spPr>
        <p:txBody>
          <a:bodyPr wrap="square">
            <a:spAutoFit/>
          </a:bodyPr>
          <a:lstStyle/>
          <a:p>
            <a:pPr lvl="0" algn="just">
              <a:spcAft>
                <a:spcPts val="0"/>
              </a:spcAft>
            </a:pPr>
            <a:r>
              <a:rPr lang="es-ES" b="1" dirty="0" smtClean="0">
                <a:effectLst/>
                <a:latin typeface="Arial"/>
                <a:ea typeface="Times New Roman"/>
                <a:cs typeface="Times New Roman"/>
              </a:rPr>
              <a:t>Unir con una línea  las imágenes que comienzan con las sílabas.</a:t>
            </a:r>
            <a:r>
              <a:rPr lang="es-ES" b="1" dirty="0">
                <a:solidFill>
                  <a:srgbClr val="FF0000"/>
                </a:solidFill>
                <a:latin typeface="Arial"/>
                <a:ea typeface="Times New Roman"/>
                <a:cs typeface="Times New Roman"/>
              </a:rPr>
              <a:t> </a:t>
            </a:r>
            <a:r>
              <a:rPr lang="es-ES" b="1" dirty="0" smtClean="0">
                <a:effectLst/>
                <a:latin typeface="Arial"/>
                <a:ea typeface="Times New Roman"/>
                <a:cs typeface="Times New Roman"/>
              </a:rPr>
              <a:t>SA-SA-SE-SI-SO-SU.      </a:t>
            </a:r>
            <a:r>
              <a:rPr lang="es-ES" sz="2400" b="1" dirty="0" smtClean="0">
                <a:effectLst/>
                <a:latin typeface="Arial"/>
                <a:ea typeface="Times New Roman"/>
                <a:cs typeface="Times New Roman"/>
              </a:rPr>
              <a:t>                                              </a:t>
            </a:r>
            <a:endParaRPr lang="es-CL" sz="2400" dirty="0">
              <a:ea typeface="Times New Roman"/>
              <a:cs typeface="Times New Roman"/>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445212"/>
            <a:ext cx="5772150"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157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019" y="1677193"/>
            <a:ext cx="554355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736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rea Power Point animados para tus clases | Máxima Formació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636912"/>
            <a:ext cx="6192688" cy="302054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858425" y="1270889"/>
            <a:ext cx="8029763" cy="1446550"/>
          </a:xfrm>
          <a:prstGeom prst="rect">
            <a:avLst/>
          </a:prstGeom>
          <a:noFill/>
        </p:spPr>
        <p:txBody>
          <a:bodyPr wrap="none" lIns="91440" tIns="45720" rIns="91440" bIns="45720">
            <a:spAutoFit/>
          </a:bodyPr>
          <a:lstStyle/>
          <a:p>
            <a:pPr algn="ctr"/>
            <a:r>
              <a:rPr lang="es-E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¡Felicitaciones niños y niñas </a:t>
            </a:r>
          </a:p>
          <a:p>
            <a:pPr algn="ctr"/>
            <a:r>
              <a:rPr lang="es-E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por su participación!</a:t>
            </a:r>
            <a:endParaRPr lang="es-E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Tree>
    <p:extLst>
      <p:ext uri="{BB962C8B-B14F-4D97-AF65-F5344CB8AC3E}">
        <p14:creationId xmlns:p14="http://schemas.microsoft.com/office/powerpoint/2010/main" val="987936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48780" y="1052736"/>
            <a:ext cx="6246440" cy="1138773"/>
          </a:xfrm>
          <a:prstGeom prst="rect">
            <a:avLst/>
          </a:prstGeom>
        </p:spPr>
        <p:txBody>
          <a:bodyPr wrap="square">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Normas Clases Virtuales</a:t>
            </a:r>
          </a:p>
          <a:p>
            <a:pPr algn="ctr"/>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Kínder.</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6" name="Picture 2" descr="https://1.bp.blogspot.com/-3reuG2Wj2ac/Xt1jpO9JqJI/AAAAAAAJ_wQ/F5VfnRwszPggfkt2To2od4JzpBlrRBOmQCLcBGAsYHQ/s280/101588566_2644850505803055_435614107783764377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280" y="2191509"/>
            <a:ext cx="1493783" cy="1991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1.bp.blogspot.com/-6t3XF-ZgeO4/Xt1jpj1HjyI/AAAAAAAJ_wU/gd5RFp7XX2sEUIkmKEa15MMDn1ysv11hwCLcBGAsYHQ/s280/101704002_2644850612469711_430735900249843302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203505"/>
            <a:ext cx="1507102" cy="20068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1.bp.blogspot.com/-9H07yqM3eKg/Xt1jqh-4pxI/AAAAAAAJ_wc/A1EqcS1phYklv160yfPBoasdX9ExSdzOQCLcBGAsYHQ/s280/101804578_2644850725803033_3224404606792499200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91509"/>
            <a:ext cx="1450843" cy="20188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1.bp.blogspot.com/-KBEUjr3hYrk/Xt1jsc8HE4I/AAAAAAAJ_wk/-r_JylScv7AXtE7slfIVFVLzBe2OcdWoACLcBGAsYHQ/s280/100922788_2644850549136384_8783447294163812352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998" y="2203505"/>
            <a:ext cx="1548035" cy="20251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1.bp.blogspot.com/-G3L3mrHAQgE/Xt1jsLCPndI/AAAAAAAJ_wg/yb3MBuTOQRgae6AqtjWa5Anr-YUPH3rbgCLcBGAsYHQ/s280/100815517_2644850669136372_2368351185850597376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7641" y="4343075"/>
            <a:ext cx="152871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9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48780" y="1052736"/>
            <a:ext cx="6246440" cy="1138773"/>
          </a:xfrm>
          <a:prstGeom prst="rect">
            <a:avLst/>
          </a:prstGeom>
        </p:spPr>
        <p:txBody>
          <a:bodyPr wrap="square">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r>
              <a:rPr lang="es-E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Normas Clases Virtuales</a:t>
            </a:r>
          </a:p>
          <a:p>
            <a:pPr algn="ctr"/>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Kínder.</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6" name="Picture 2" descr="Acuerdos de nuestra clas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60449"/>
            <a:ext cx="1512168" cy="20326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cuerdos de nuestra clas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260448"/>
            <a:ext cx="1584176" cy="20106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cuerdos de nuestra clas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38387"/>
            <a:ext cx="1512168" cy="2032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260449"/>
            <a:ext cx="1657350" cy="201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7137" y="4437112"/>
            <a:ext cx="1500947" cy="19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9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024572" y="1282198"/>
            <a:ext cx="5094856" cy="707886"/>
          </a:xfrm>
          <a:prstGeom prst="rect">
            <a:avLst/>
          </a:prstGeom>
          <a:noFill/>
        </p:spPr>
        <p:txBody>
          <a:bodyPr wrap="none" lIns="91440" tIns="45720" rIns="91440" bIns="45720">
            <a:spAutoFit/>
          </a:bodyPr>
          <a:lstStyle/>
          <a:p>
            <a:pPr algn="ctr"/>
            <a:r>
              <a:rPr lang="es-E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Ruta de Aprendizaje</a:t>
            </a:r>
            <a:endParaRPr lang="es-E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
        <p:nvSpPr>
          <p:cNvPr id="8" name="Rectangle 20"/>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smtClean="0">
                <a:ln>
                  <a:noFill/>
                </a:ln>
                <a:solidFill>
                  <a:schemeClr val="tx1"/>
                </a:solidFill>
                <a:effectLst/>
                <a:latin typeface="Arial" pitchFamily="34" charset="0"/>
                <a:cs typeface="Arial" pitchFamily="34" charset="0"/>
              </a:rPr>
              <a:t/>
            </a:r>
            <a:br>
              <a:rPr kumimoji="0" lang="es-CL" sz="800" b="0" i="0" u="none" strike="noStrike" cap="none" normalizeH="0" baseline="0" smtClean="0">
                <a:ln>
                  <a:noFill/>
                </a:ln>
                <a:solidFill>
                  <a:schemeClr val="tx1"/>
                </a:solidFill>
                <a:effectLst/>
                <a:latin typeface="Arial" pitchFamily="34" charset="0"/>
                <a:cs typeface="Arial" pitchFamily="34" charset="0"/>
              </a:rPr>
            </a:br>
            <a:endParaRPr kumimoji="0" lang="es-CL"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CL"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Cuadro de texto 1"/>
          <p:cNvSpPr txBox="1"/>
          <p:nvPr/>
        </p:nvSpPr>
        <p:spPr>
          <a:xfrm>
            <a:off x="1331640" y="2095500"/>
            <a:ext cx="6552727" cy="375285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a:p>
            <a:pPr>
              <a:lnSpc>
                <a:spcPct val="115000"/>
              </a:lnSpc>
              <a:spcAft>
                <a:spcPts val="1000"/>
              </a:spcAft>
            </a:pPr>
            <a:r>
              <a:rPr lang="es-CL" sz="1100">
                <a:effectLst/>
                <a:latin typeface="Calibri"/>
                <a:ea typeface="Calibri"/>
                <a:cs typeface="Times New Roman"/>
              </a:rPr>
              <a:t> </a:t>
            </a:r>
          </a:p>
        </p:txBody>
      </p:sp>
      <p:pic>
        <p:nvPicPr>
          <p:cNvPr id="17418" name="Google Shape;171;p2" descr="Descripción: Educadora de parvulos PNG by Melfrost on Deviant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413" y="3209925"/>
            <a:ext cx="1438275" cy="2381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232;p8"/>
          <p:cNvSpPr/>
          <p:nvPr/>
        </p:nvSpPr>
        <p:spPr>
          <a:xfrm>
            <a:off x="2581275" y="2135851"/>
            <a:ext cx="1571625" cy="864870"/>
          </a:xfrm>
          <a:prstGeom prst="wedgeEllipseCallout">
            <a:avLst>
              <a:gd name="adj1" fmla="val -60360"/>
              <a:gd name="adj2" fmla="val 47250"/>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algn="ctr">
              <a:lnSpc>
                <a:spcPct val="106000"/>
              </a:lnSpc>
              <a:spcAft>
                <a:spcPts val="1000"/>
              </a:spcAft>
            </a:pPr>
            <a:r>
              <a:rPr lang="es-ES" sz="1100" b="1" dirty="0">
                <a:solidFill>
                  <a:srgbClr val="0070C0"/>
                </a:solidFill>
                <a:effectLst/>
                <a:latin typeface="Arial"/>
                <a:ea typeface="Arial"/>
                <a:cs typeface="Times New Roman"/>
              </a:rPr>
              <a:t>¿Qué voy a aprender?</a:t>
            </a:r>
            <a:endParaRPr lang="es-CL" sz="1100" dirty="0">
              <a:effectLst/>
              <a:latin typeface="Calibri"/>
              <a:ea typeface="Calibri"/>
              <a:cs typeface="Times New Roman"/>
            </a:endParaRPr>
          </a:p>
        </p:txBody>
      </p:sp>
      <p:sp>
        <p:nvSpPr>
          <p:cNvPr id="21" name="Google Shape;234;p8"/>
          <p:cNvSpPr/>
          <p:nvPr/>
        </p:nvSpPr>
        <p:spPr>
          <a:xfrm>
            <a:off x="2867025" y="3291204"/>
            <a:ext cx="1390650" cy="923925"/>
          </a:xfrm>
          <a:prstGeom prst="wedgeEllipseCallout">
            <a:avLst>
              <a:gd name="adj1" fmla="val -95000"/>
              <a:gd name="adj2" fmla="val 37581"/>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algn="ctr">
              <a:lnSpc>
                <a:spcPct val="115000"/>
              </a:lnSpc>
              <a:spcAft>
                <a:spcPts val="1000"/>
              </a:spcAft>
            </a:pPr>
            <a:r>
              <a:rPr lang="es-ES" sz="1100" b="1" dirty="0">
                <a:solidFill>
                  <a:srgbClr val="0070C0"/>
                </a:solidFill>
                <a:effectLst/>
                <a:latin typeface="Arial"/>
                <a:ea typeface="Arial"/>
                <a:cs typeface="Times New Roman"/>
              </a:rPr>
              <a:t>¿Cómo lo voy a aprender?</a:t>
            </a:r>
            <a:endParaRPr lang="es-CL" sz="1100" dirty="0">
              <a:effectLst/>
              <a:latin typeface="Calibri"/>
              <a:ea typeface="Calibri"/>
              <a:cs typeface="Times New Roman"/>
            </a:endParaRPr>
          </a:p>
        </p:txBody>
      </p:sp>
      <p:sp>
        <p:nvSpPr>
          <p:cNvPr id="22" name="Google Shape;233;p8"/>
          <p:cNvSpPr/>
          <p:nvPr/>
        </p:nvSpPr>
        <p:spPr>
          <a:xfrm>
            <a:off x="2888892" y="4657725"/>
            <a:ext cx="1352550" cy="933450"/>
          </a:xfrm>
          <a:prstGeom prst="wedgeEllipseCallout">
            <a:avLst>
              <a:gd name="adj1" fmla="val -75924"/>
              <a:gd name="adj2" fmla="val -88047"/>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algn="ctr">
              <a:lnSpc>
                <a:spcPct val="115000"/>
              </a:lnSpc>
              <a:spcAft>
                <a:spcPts val="1000"/>
              </a:spcAft>
            </a:pPr>
            <a:r>
              <a:rPr lang="es-ES" sz="1100" b="1" dirty="0">
                <a:solidFill>
                  <a:srgbClr val="0070C0"/>
                </a:solidFill>
                <a:effectLst/>
                <a:latin typeface="Arial"/>
                <a:ea typeface="Arial"/>
                <a:cs typeface="Times New Roman"/>
              </a:rPr>
              <a:t>¿Para qué lo voy aprender?</a:t>
            </a:r>
            <a:endParaRPr lang="es-CL" sz="1100" dirty="0">
              <a:effectLst/>
              <a:latin typeface="Calibri"/>
              <a:ea typeface="Calibri"/>
              <a:cs typeface="Times New Roman"/>
            </a:endParaRPr>
          </a:p>
        </p:txBody>
      </p:sp>
      <p:pic>
        <p:nvPicPr>
          <p:cNvPr id="17414" name="Imagen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384" y="2431761"/>
            <a:ext cx="381000" cy="2730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Imagen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5607" y="3616642"/>
            <a:ext cx="381000" cy="2730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Imagen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5829" y="4951730"/>
            <a:ext cx="381000" cy="273050"/>
          </a:xfrm>
          <a:prstGeom prst="rect">
            <a:avLst/>
          </a:prstGeom>
          <a:noFill/>
          <a:extLst>
            <a:ext uri="{909E8E84-426E-40DD-AFC4-6F175D3DCCD1}">
              <a14:hiddenFill xmlns:a14="http://schemas.microsoft.com/office/drawing/2010/main">
                <a:solidFill>
                  <a:srgbClr val="FFFFFF"/>
                </a:solidFill>
              </a14:hiddenFill>
            </a:ext>
          </a:extLst>
        </p:spPr>
      </p:pic>
      <p:sp>
        <p:nvSpPr>
          <p:cNvPr id="26" name="Google Shape;229;p8"/>
          <p:cNvSpPr/>
          <p:nvPr/>
        </p:nvSpPr>
        <p:spPr>
          <a:xfrm>
            <a:off x="5004048" y="2263486"/>
            <a:ext cx="2333625" cy="609600"/>
          </a:xfrm>
          <a:prstGeom prst="rect">
            <a:avLst/>
          </a:prstGeom>
          <a:solidFill>
            <a:sysClr val="window" lastClr="FFFFFF"/>
          </a:solid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algn="ctr">
              <a:lnSpc>
                <a:spcPct val="115000"/>
              </a:lnSpc>
              <a:spcAft>
                <a:spcPts val="1000"/>
              </a:spcAft>
            </a:pPr>
            <a:r>
              <a:rPr lang="es-ES" sz="1100" b="1">
                <a:solidFill>
                  <a:srgbClr val="0070C0"/>
                </a:solidFill>
                <a:effectLst/>
                <a:latin typeface="Arial"/>
                <a:ea typeface="Arial"/>
                <a:cs typeface="Times New Roman"/>
              </a:rPr>
              <a:t>Reconocer sonido inicial, sílabas SA,SE,SI,SO,SU</a:t>
            </a:r>
            <a:endParaRPr lang="es-CL" sz="1100">
              <a:effectLst/>
              <a:latin typeface="Calibri"/>
              <a:ea typeface="Calibri"/>
              <a:cs typeface="Times New Roman"/>
            </a:endParaRPr>
          </a:p>
        </p:txBody>
      </p:sp>
      <p:sp>
        <p:nvSpPr>
          <p:cNvPr id="27" name="Google Shape;229;p8"/>
          <p:cNvSpPr/>
          <p:nvPr/>
        </p:nvSpPr>
        <p:spPr>
          <a:xfrm>
            <a:off x="5004047" y="3209925"/>
            <a:ext cx="2333625" cy="1086485"/>
          </a:xfrm>
          <a:prstGeom prst="rect">
            <a:avLst/>
          </a:prstGeom>
          <a:solidFill>
            <a:sysClr val="window" lastClr="FFFFFF"/>
          </a:solid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algn="ctr">
              <a:lnSpc>
                <a:spcPct val="115000"/>
              </a:lnSpc>
              <a:spcAft>
                <a:spcPts val="0"/>
              </a:spcAft>
            </a:pPr>
            <a:r>
              <a:rPr lang="es-CL" sz="1100" b="1">
                <a:solidFill>
                  <a:srgbClr val="0070C0"/>
                </a:solidFill>
                <a:effectLst/>
                <a:latin typeface="Arial"/>
                <a:ea typeface="Arial"/>
                <a:cs typeface="Times New Roman"/>
              </a:rPr>
              <a:t> </a:t>
            </a:r>
            <a:r>
              <a:rPr lang="es-ES" sz="1100" b="1">
                <a:solidFill>
                  <a:srgbClr val="4F81BD"/>
                </a:solidFill>
                <a:effectLst/>
                <a:latin typeface="Arial"/>
                <a:ea typeface="Arial"/>
                <a:cs typeface="Times New Roman"/>
              </a:rPr>
              <a:t>Observando video y PPT, contestando preguntas, pronunciando las sílabas SA,SE,SI,SO,SU.</a:t>
            </a:r>
            <a:endParaRPr lang="es-CL" sz="1100">
              <a:effectLst/>
              <a:latin typeface="Calibri"/>
              <a:ea typeface="Calibri"/>
              <a:cs typeface="Times New Roman"/>
            </a:endParaRPr>
          </a:p>
          <a:p>
            <a:pPr algn="ctr">
              <a:lnSpc>
                <a:spcPct val="115000"/>
              </a:lnSpc>
              <a:spcAft>
                <a:spcPts val="0"/>
              </a:spcAft>
            </a:pPr>
            <a:r>
              <a:rPr lang="es-CL" sz="1100">
                <a:effectLst/>
                <a:latin typeface="Calibri"/>
                <a:ea typeface="Calibri"/>
                <a:cs typeface="Times New Roman"/>
              </a:rPr>
              <a:t> </a:t>
            </a:r>
          </a:p>
        </p:txBody>
      </p:sp>
      <p:sp>
        <p:nvSpPr>
          <p:cNvPr id="28" name="Google Shape;229;p8"/>
          <p:cNvSpPr/>
          <p:nvPr/>
        </p:nvSpPr>
        <p:spPr>
          <a:xfrm>
            <a:off x="5004048" y="4752975"/>
            <a:ext cx="2333625" cy="742950"/>
          </a:xfrm>
          <a:prstGeom prst="rect">
            <a:avLst/>
          </a:prstGeom>
          <a:solidFill>
            <a:sysClr val="window" lastClr="FFFFFF"/>
          </a:solidFill>
          <a:ln w="762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algn="ctr">
              <a:lnSpc>
                <a:spcPct val="115000"/>
              </a:lnSpc>
              <a:spcAft>
                <a:spcPts val="1000"/>
              </a:spcAft>
            </a:pPr>
            <a:r>
              <a:rPr lang="es-ES" sz="1100" b="1">
                <a:solidFill>
                  <a:srgbClr val="0070C0"/>
                </a:solidFill>
                <a:effectLst/>
                <a:latin typeface="Arial"/>
                <a:ea typeface="Arial"/>
                <a:cs typeface="Times New Roman"/>
              </a:rPr>
              <a:t>Desarrollar la conciencia fonológica y la lectura. </a:t>
            </a:r>
            <a:endParaRPr lang="es-CL" sz="1100">
              <a:effectLst/>
              <a:latin typeface="Calibri"/>
              <a:ea typeface="Calibri"/>
              <a:cs typeface="Times New Roman"/>
            </a:endParaRPr>
          </a:p>
        </p:txBody>
      </p:sp>
      <p:sp>
        <p:nvSpPr>
          <p:cNvPr id="6" name="Rectangle 20"/>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800" b="0" i="0" u="none" strike="noStrike" cap="none" normalizeH="0" baseline="0" smtClean="0">
                <a:ln>
                  <a:noFill/>
                </a:ln>
                <a:solidFill>
                  <a:schemeClr val="tx1"/>
                </a:solidFill>
                <a:effectLst/>
                <a:latin typeface="Arial" pitchFamily="34" charset="0"/>
                <a:cs typeface="Arial" pitchFamily="34" charset="0"/>
              </a:rPr>
              <a:t/>
            </a:r>
            <a:br>
              <a:rPr kumimoji="0" lang="es-CL" sz="800" b="0" i="0" u="none" strike="noStrike" cap="none" normalizeH="0" baseline="0" smtClean="0">
                <a:ln>
                  <a:noFill/>
                </a:ln>
                <a:solidFill>
                  <a:schemeClr val="tx1"/>
                </a:solidFill>
                <a:effectLst/>
                <a:latin typeface="Arial" pitchFamily="34" charset="0"/>
                <a:cs typeface="Arial" pitchFamily="34" charset="0"/>
              </a:rPr>
            </a:br>
            <a:endParaRPr kumimoji="0" lang="es-CL"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12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CL"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87936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100008" y="980728"/>
            <a:ext cx="4943982" cy="830997"/>
          </a:xfrm>
          <a:prstGeom prst="rect">
            <a:avLst/>
          </a:prstGeom>
          <a:noFill/>
        </p:spPr>
        <p:txBody>
          <a:bodyPr wrap="none" lIns="91440" tIns="45720" rIns="91440" bIns="45720">
            <a:spAutoFit/>
          </a:bodyPr>
          <a:lstStyle/>
          <a:p>
            <a:pPr algn="ctr"/>
            <a:r>
              <a:rPr lang="es-E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“Consonante S”</a:t>
            </a:r>
            <a:endParaRPr lang="es-E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665" y="2708920"/>
            <a:ext cx="2050667" cy="240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1988" y="1811725"/>
            <a:ext cx="971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791542"/>
            <a:ext cx="10572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068" y="3212976"/>
            <a:ext cx="10477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4365104"/>
            <a:ext cx="9715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4273" y="5229200"/>
            <a:ext cx="8477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3119" y="2268513"/>
            <a:ext cx="11239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773" y="5229200"/>
            <a:ext cx="114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176" y="3429000"/>
            <a:ext cx="11239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9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125" y="2622061"/>
            <a:ext cx="153350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de flecha"/>
          <p:cNvCxnSpPr/>
          <p:nvPr/>
        </p:nvCxnSpPr>
        <p:spPr>
          <a:xfrm flipV="1">
            <a:off x="2793136" y="2132856"/>
            <a:ext cx="10081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7614" y="1551081"/>
            <a:ext cx="924106" cy="94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8 Conector recto de flecha"/>
          <p:cNvCxnSpPr/>
          <p:nvPr/>
        </p:nvCxnSpPr>
        <p:spPr>
          <a:xfrm>
            <a:off x="4892855" y="2059745"/>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2946795" y="2854847"/>
            <a:ext cx="854453" cy="81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2946795" y="3429000"/>
            <a:ext cx="854453" cy="319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2793136" y="3933056"/>
            <a:ext cx="100811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2793136" y="4653136"/>
            <a:ext cx="1008112" cy="948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832" y="2567517"/>
            <a:ext cx="784167" cy="78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22 Conector recto de flecha"/>
          <p:cNvCxnSpPr/>
          <p:nvPr/>
        </p:nvCxnSpPr>
        <p:spPr>
          <a:xfrm>
            <a:off x="4928146" y="2860817"/>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1081558" y="908720"/>
            <a:ext cx="6963765" cy="769441"/>
          </a:xfrm>
          <a:prstGeom prst="rect">
            <a:avLst/>
          </a:prstGeom>
          <a:noFill/>
        </p:spPr>
        <p:txBody>
          <a:bodyPr wrap="none" lIns="91440" tIns="45720" rIns="91440" bIns="45720">
            <a:spAutoFit/>
          </a:bodyPr>
          <a:lstStyle/>
          <a:p>
            <a:pPr algn="ctr"/>
            <a:r>
              <a:rPr lang="es-E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Así formamos las sílabas</a:t>
            </a:r>
            <a:endParaRPr lang="es-E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133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0806" y="1607405"/>
            <a:ext cx="1185203" cy="74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329" y="2495131"/>
            <a:ext cx="1101789" cy="71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154" y="3397934"/>
            <a:ext cx="1136964" cy="73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27 Conector recto de flecha"/>
          <p:cNvCxnSpPr/>
          <p:nvPr/>
        </p:nvCxnSpPr>
        <p:spPr>
          <a:xfrm>
            <a:off x="5045255" y="374831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1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6586" y="4265662"/>
            <a:ext cx="1149424" cy="77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29 Conector recto de flecha"/>
          <p:cNvCxnSpPr/>
          <p:nvPr/>
        </p:nvCxnSpPr>
        <p:spPr>
          <a:xfrm>
            <a:off x="5067082" y="477427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5067082" y="560197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2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9000" y="3376228"/>
            <a:ext cx="455829" cy="89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94832" y="4247340"/>
            <a:ext cx="868847" cy="105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2642" y="5240707"/>
            <a:ext cx="1133368" cy="74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8000" y="5253198"/>
            <a:ext cx="937255" cy="96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64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3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138363"/>
            <a:ext cx="6336703" cy="409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608562" y="661035"/>
            <a:ext cx="6165469" cy="1477328"/>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Objetos y acciones que </a:t>
            </a:r>
          </a:p>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comienzan con las sílabas</a:t>
            </a: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987936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018005" y="419145"/>
            <a:ext cx="4572000" cy="646331"/>
          </a:xfrm>
          <a:prstGeom prst="rect">
            <a:avLst/>
          </a:prstGeom>
        </p:spPr>
        <p:txBody>
          <a:bodyPr>
            <a:spAutoFit/>
          </a:bodyPr>
          <a:lstStyle/>
          <a:p>
            <a:pPr lvl="0" algn="just"/>
            <a:r>
              <a:rPr lang="es-CL" b="1" dirty="0"/>
              <a:t>Con ayuda de un adulto escuchar atentamente del cuento.</a:t>
            </a:r>
            <a:endParaRPr lang="es-CL" dirty="0"/>
          </a:p>
        </p:txBody>
      </p:sp>
      <p:sp>
        <p:nvSpPr>
          <p:cNvPr id="5" name="4 Rectángulo"/>
          <p:cNvSpPr/>
          <p:nvPr/>
        </p:nvSpPr>
        <p:spPr>
          <a:xfrm>
            <a:off x="2431992" y="1092888"/>
            <a:ext cx="3903696" cy="410882"/>
          </a:xfrm>
          <a:prstGeom prst="rect">
            <a:avLst/>
          </a:prstGeom>
        </p:spPr>
        <p:txBody>
          <a:bodyPr wrap="none">
            <a:spAutoFit/>
          </a:bodyPr>
          <a:lstStyle/>
          <a:p>
            <a:pPr algn="ctr">
              <a:lnSpc>
                <a:spcPct val="115000"/>
              </a:lnSpc>
              <a:spcAft>
                <a:spcPts val="1000"/>
              </a:spcAft>
            </a:pPr>
            <a:r>
              <a:rPr lang="es-CL" b="1" dirty="0" smtClean="0">
                <a:ln>
                  <a:noFill/>
                </a:ln>
                <a:solidFill>
                  <a:srgbClr val="4F6228"/>
                </a:solidFill>
                <a:effectLst/>
                <a:latin typeface="Arial"/>
                <a:ea typeface="Calibri"/>
                <a:cs typeface="Times New Roman"/>
              </a:rPr>
              <a:t>CUENTO “LA SERPIENTE SABIA”</a:t>
            </a:r>
            <a:endParaRPr lang="es-CL" sz="1400" dirty="0">
              <a:ea typeface="Calibri"/>
              <a:cs typeface="Times New Roman"/>
            </a:endParaRPr>
          </a:p>
        </p:txBody>
      </p:sp>
      <p:pic>
        <p:nvPicPr>
          <p:cNvPr id="7" name="6 Imagen" descr="La serpiente sab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5688" y="1065476"/>
            <a:ext cx="508635" cy="461010"/>
          </a:xfrm>
          <a:prstGeom prst="rect">
            <a:avLst/>
          </a:prstGeom>
          <a:noFill/>
          <a:ln>
            <a:noFill/>
          </a:ln>
        </p:spPr>
      </p:pic>
      <p:sp>
        <p:nvSpPr>
          <p:cNvPr id="9" name="8 Rectángulo"/>
          <p:cNvSpPr/>
          <p:nvPr/>
        </p:nvSpPr>
        <p:spPr>
          <a:xfrm>
            <a:off x="1331640" y="1298329"/>
            <a:ext cx="6750496" cy="4832092"/>
          </a:xfrm>
          <a:prstGeom prst="rect">
            <a:avLst/>
          </a:prstGeom>
        </p:spPr>
        <p:txBody>
          <a:bodyPr wrap="square">
            <a:spAutoFit/>
          </a:bodyPr>
          <a:lstStyle/>
          <a:p>
            <a:endParaRPr lang="es-CL" dirty="0" smtClean="0"/>
          </a:p>
          <a:p>
            <a:pPr algn="just"/>
            <a:r>
              <a:rPr lang="es-CL" sz="1000" b="1" dirty="0" smtClean="0">
                <a:latin typeface="Arial" pitchFamily="34" charset="0"/>
                <a:cs typeface="Arial" pitchFamily="34" charset="0"/>
              </a:rPr>
              <a:t>La serpiente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se arrastraba por los caminos de tierra del bosque en busca de un árbol donde subirse o una roca tras la que esconderse cuando oía un ruido. </a:t>
            </a:r>
            <a:r>
              <a:rPr lang="es-CL" sz="1000" b="1" dirty="0" err="1" smtClean="0">
                <a:latin typeface="Arial" pitchFamily="34" charset="0"/>
                <a:cs typeface="Arial" pitchFamily="34" charset="0"/>
              </a:rPr>
              <a:t>Bruaggg</a:t>
            </a:r>
            <a:r>
              <a:rPr lang="es-CL" sz="1000" b="1" dirty="0" smtClean="0">
                <a:latin typeface="Arial" pitchFamily="34" charset="0"/>
                <a:cs typeface="Arial" pitchFamily="34" charset="0"/>
              </a:rPr>
              <a:t>, </a:t>
            </a:r>
            <a:r>
              <a:rPr lang="es-CL" sz="1000" b="1" dirty="0" err="1" smtClean="0">
                <a:latin typeface="Arial" pitchFamily="34" charset="0"/>
                <a:cs typeface="Arial" pitchFamily="34" charset="0"/>
              </a:rPr>
              <a:t>bruaggg</a:t>
            </a:r>
            <a:r>
              <a:rPr lang="es-CL" sz="1000" b="1" dirty="0" smtClean="0">
                <a:latin typeface="Arial" pitchFamily="34" charset="0"/>
                <a:cs typeface="Arial" pitchFamily="34" charset="0"/>
              </a:rPr>
              <a:t>. Falsa alarma, en esta ocasión era el sapo Macario.</a:t>
            </a:r>
          </a:p>
          <a:p>
            <a:pPr algn="just"/>
            <a:endParaRPr lang="es-CL" sz="1000" b="1" dirty="0" smtClean="0">
              <a:latin typeface="Arial" pitchFamily="34" charset="0"/>
              <a:cs typeface="Arial" pitchFamily="34" charset="0"/>
            </a:endParaRPr>
          </a:p>
          <a:p>
            <a:pPr algn="just"/>
            <a:r>
              <a:rPr lang="es-CL" sz="1000" b="1" dirty="0" smtClean="0">
                <a:latin typeface="Arial" pitchFamily="34" charset="0"/>
                <a:cs typeface="Arial" pitchFamily="34" charset="0"/>
              </a:rPr>
              <a:t>- Hola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a:t>
            </a:r>
            <a:r>
              <a:rPr lang="es-CL" sz="1000" b="1" dirty="0" err="1" smtClean="0">
                <a:latin typeface="Arial" pitchFamily="34" charset="0"/>
                <a:cs typeface="Arial" pitchFamily="34" charset="0"/>
              </a:rPr>
              <a:t>bruaghhh</a:t>
            </a:r>
            <a:r>
              <a:rPr lang="es-CL" sz="1000" b="1" dirty="0" smtClean="0">
                <a:latin typeface="Arial" pitchFamily="34" charset="0"/>
                <a:cs typeface="Arial" pitchFamily="34" charset="0"/>
              </a:rPr>
              <a:t> </a:t>
            </a:r>
            <a:r>
              <a:rPr lang="es-CL" sz="1000" b="1" dirty="0" err="1" smtClean="0">
                <a:latin typeface="Arial" pitchFamily="34" charset="0"/>
                <a:cs typeface="Arial" pitchFamily="34" charset="0"/>
              </a:rPr>
              <a:t>bruaghh</a:t>
            </a:r>
            <a:r>
              <a:rPr lang="es-CL" sz="1000" b="1" dirty="0" smtClean="0">
                <a:latin typeface="Arial" pitchFamily="34" charset="0"/>
                <a:cs typeface="Arial" pitchFamily="34" charset="0"/>
              </a:rPr>
              <a:t> ¿Qué haces?</a:t>
            </a:r>
          </a:p>
          <a:p>
            <a:pPr algn="just"/>
            <a:r>
              <a:rPr lang="es-CL" sz="1000" b="1" dirty="0" smtClean="0">
                <a:latin typeface="Arial" pitchFamily="34" charset="0"/>
                <a:cs typeface="Arial" pitchFamily="34" charset="0"/>
              </a:rPr>
              <a:t>- Hola Macario. Nada dar un paseo y buscar árboles. ¿Y tú?</a:t>
            </a:r>
          </a:p>
          <a:p>
            <a:pPr algn="just"/>
            <a:r>
              <a:rPr lang="es-CL" sz="1000" b="1" dirty="0" smtClean="0">
                <a:latin typeface="Arial" pitchFamily="34" charset="0"/>
                <a:cs typeface="Arial" pitchFamily="34" charset="0"/>
              </a:rPr>
              <a:t>- Vengo de comer mosquitos en cantidad ¡Qué ricos estaban!</a:t>
            </a:r>
          </a:p>
          <a:p>
            <a:pPr algn="just"/>
            <a:r>
              <a:rPr lang="es-CL" sz="1000" b="1" dirty="0" smtClean="0">
                <a:latin typeface="Arial" pitchFamily="34" charset="0"/>
                <a:cs typeface="Arial" pitchFamily="34" charset="0"/>
              </a:rPr>
              <a:t>- Muy bien Macario pues voy a seguir mi camino.</a:t>
            </a:r>
          </a:p>
          <a:p>
            <a:pPr algn="just"/>
            <a:r>
              <a:rPr lang="es-CL" sz="1000" b="1" dirty="0" smtClean="0">
                <a:latin typeface="Arial" pitchFamily="34" charset="0"/>
                <a:cs typeface="Arial" pitchFamily="34" charset="0"/>
              </a:rPr>
              <a:t>- Hasta Luego </a:t>
            </a:r>
            <a:r>
              <a:rPr lang="es-CL" sz="1000" b="1" dirty="0" err="1" smtClean="0">
                <a:latin typeface="Arial" pitchFamily="34" charset="0"/>
                <a:cs typeface="Arial" pitchFamily="34" charset="0"/>
              </a:rPr>
              <a:t>bruaghhh</a:t>
            </a:r>
            <a:r>
              <a:rPr lang="es-CL" sz="1000" b="1" dirty="0" smtClean="0">
                <a:latin typeface="Arial" pitchFamily="34" charset="0"/>
                <a:cs typeface="Arial" pitchFamily="34" charset="0"/>
              </a:rPr>
              <a:t>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a:t>
            </a:r>
            <a:r>
              <a:rPr lang="es-CL" sz="1000" b="1" dirty="0" err="1" smtClean="0">
                <a:latin typeface="Arial" pitchFamily="34" charset="0"/>
                <a:cs typeface="Arial" pitchFamily="34" charset="0"/>
              </a:rPr>
              <a:t>bruaghhh</a:t>
            </a:r>
            <a:r>
              <a:rPr lang="es-CL" sz="1000" b="1" dirty="0" smtClean="0">
                <a:latin typeface="Arial" pitchFamily="34" charset="0"/>
                <a:cs typeface="Arial" pitchFamily="34" charset="0"/>
              </a:rPr>
              <a:t>.</a:t>
            </a:r>
          </a:p>
          <a:p>
            <a:pPr algn="just"/>
            <a:endParaRPr lang="es-CL" sz="1000" b="1" dirty="0" smtClean="0">
              <a:latin typeface="Arial" pitchFamily="34" charset="0"/>
              <a:cs typeface="Arial" pitchFamily="34" charset="0"/>
            </a:endParaRPr>
          </a:p>
          <a:p>
            <a:pPr algn="just"/>
            <a:r>
              <a:rPr lang="es-CL" sz="1000" b="1" dirty="0" smtClean="0">
                <a:latin typeface="Arial" pitchFamily="34" charset="0"/>
                <a:cs typeface="Arial" pitchFamily="34" charset="0"/>
              </a:rPr>
              <a:t>El sapo se fue caminando con sus cortas patas y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decidió dar un paseo cerca de la charca de donde venía Macario. Cuando llegó allí se encontró a un grupo numerosos de mosquitos reunidos.</a:t>
            </a:r>
          </a:p>
          <a:p>
            <a:pPr algn="just"/>
            <a:r>
              <a:rPr lang="es-CL" sz="1000" b="1" dirty="0" smtClean="0">
                <a:latin typeface="Arial" pitchFamily="34" charset="0"/>
                <a:cs typeface="Arial" pitchFamily="34" charset="0"/>
              </a:rPr>
              <a:t>- ¿Qué  pasa que están todos juntos?</a:t>
            </a:r>
          </a:p>
          <a:p>
            <a:pPr algn="just"/>
            <a:r>
              <a:rPr lang="es-CL" sz="1000" b="1" dirty="0" smtClean="0">
                <a:latin typeface="Arial" pitchFamily="34" charset="0"/>
                <a:cs typeface="Arial" pitchFamily="34" charset="0"/>
              </a:rPr>
              <a:t>- Hola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Nos pasa que estamos cansados del abusón de Macario. Se ha comido a muchos de los nuestros y no nos deja en paz estar posados en la roca de la charca ni un momento. Siempre viene a perseguirnos y a veces lo único que quiere es molestarnos - dijo el mosquito mayor-.</a:t>
            </a:r>
          </a:p>
          <a:p>
            <a:pPr algn="just"/>
            <a:r>
              <a:rPr lang="es-CL" sz="1000" b="1" dirty="0" smtClean="0">
                <a:latin typeface="Arial" pitchFamily="34" charset="0"/>
                <a:cs typeface="Arial" pitchFamily="34" charset="0"/>
              </a:rPr>
              <a:t>- Ya pero… deben escapar. Somos su alimento. – dijo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sin saber muy bien cómo ayudarles-. De todos modos hablaré con Macario esta tarde para ver qué puedo hacer.</a:t>
            </a:r>
          </a:p>
          <a:p>
            <a:pPr algn="just"/>
            <a:r>
              <a:rPr lang="es-CL" sz="1000" b="1" dirty="0" smtClean="0">
                <a:latin typeface="Arial" pitchFamily="34" charset="0"/>
                <a:cs typeface="Arial" pitchFamily="34" charset="0"/>
              </a:rPr>
              <a:t>Al cabo de un rato reptando por el bosque,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logró encontrar a Macario.</a:t>
            </a:r>
          </a:p>
          <a:p>
            <a:pPr algn="just"/>
            <a:r>
              <a:rPr lang="es-CL" sz="1000" b="1" dirty="0" smtClean="0">
                <a:latin typeface="Arial" pitchFamily="34" charset="0"/>
                <a:cs typeface="Arial" pitchFamily="34" charset="0"/>
              </a:rPr>
              <a:t>- Hola Macario. Vengo a decirte que los mosquitos están muy enfadados contigo. ¿Crees que está bien que te portes mal con ellos y les gastes bromas continuamente? – le dijo la serpiente muy seria.</a:t>
            </a:r>
          </a:p>
          <a:p>
            <a:pPr algn="just"/>
            <a:r>
              <a:rPr lang="es-CL" sz="1000" b="1" dirty="0" smtClean="0">
                <a:latin typeface="Arial" pitchFamily="34" charset="0"/>
                <a:cs typeface="Arial" pitchFamily="34" charset="0"/>
              </a:rPr>
              <a:t>- ¿Y qué más da? ¡Son solo unos mosquitos pequeños e insignificantes!</a:t>
            </a:r>
          </a:p>
          <a:p>
            <a:pPr algn="just"/>
            <a:r>
              <a:rPr lang="es-CL" sz="1000" b="1" dirty="0" smtClean="0">
                <a:latin typeface="Arial" pitchFamily="34" charset="0"/>
                <a:cs typeface="Arial" pitchFamily="34" charset="0"/>
              </a:rPr>
              <a:t>- Estás muy confundido Macario, quizá un mosquito solo sea tan pequeño que no pueda hacerte nada, pero todos los mosquitos juntos podrían picarte dejándote molestas picaduras en tú piel rugosa. Deberías respetarlos por pequeños que sean ¿O es que yo no te respeto a ti? ¡Ni se me pasa por la cabeza morderte!</a:t>
            </a:r>
          </a:p>
          <a:p>
            <a:pPr algn="just"/>
            <a:r>
              <a:rPr lang="es-CL" sz="1000" b="1" dirty="0" smtClean="0">
                <a:latin typeface="Arial" pitchFamily="34" charset="0"/>
                <a:cs typeface="Arial" pitchFamily="34" charset="0"/>
              </a:rPr>
              <a:t>- Bueno… visto así supongo que tienes razón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Está bien no volveré a molestarles y aprenderé a respetarles.</a:t>
            </a:r>
          </a:p>
          <a:p>
            <a:pPr algn="just"/>
            <a:r>
              <a:rPr lang="es-CL" sz="1000" b="1" dirty="0" smtClean="0">
                <a:latin typeface="Arial" pitchFamily="34" charset="0"/>
                <a:cs typeface="Arial" pitchFamily="34" charset="0"/>
              </a:rPr>
              <a:t>El sapo Macario cumplió su palabra y así fue como </a:t>
            </a:r>
            <a:r>
              <a:rPr lang="es-CL" sz="1000" b="1" dirty="0" err="1" smtClean="0">
                <a:latin typeface="Arial" pitchFamily="34" charset="0"/>
                <a:cs typeface="Arial" pitchFamily="34" charset="0"/>
              </a:rPr>
              <a:t>Anabelle</a:t>
            </a:r>
            <a:r>
              <a:rPr lang="es-CL" sz="1000" b="1" dirty="0" smtClean="0">
                <a:latin typeface="Arial" pitchFamily="34" charset="0"/>
                <a:cs typeface="Arial" pitchFamily="34" charset="0"/>
              </a:rPr>
              <a:t> pasó a ser conocida por todos los animales como la serpiente sabia.</a:t>
            </a:r>
            <a:endParaRPr lang="es-CL" sz="1000" b="1" dirty="0">
              <a:latin typeface="Arial" pitchFamily="34" charset="0"/>
              <a:cs typeface="Arial" pitchFamily="34" charset="0"/>
            </a:endParaRPr>
          </a:p>
        </p:txBody>
      </p:sp>
    </p:spTree>
    <p:extLst>
      <p:ext uri="{BB962C8B-B14F-4D97-AF65-F5344CB8AC3E}">
        <p14:creationId xmlns:p14="http://schemas.microsoft.com/office/powerpoint/2010/main" val="987936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L"/>
          </a:p>
        </p:txBody>
      </p:sp>
      <p:sp>
        <p:nvSpPr>
          <p:cNvPr id="3" name="2 Subtítulo"/>
          <p:cNvSpPr>
            <a:spLocks noGrp="1"/>
          </p:cNvSpPr>
          <p:nvPr>
            <p:ph type="subTitle" idx="1"/>
          </p:nvPr>
        </p:nvSpPr>
        <p:spPr/>
        <p:txBody>
          <a:bodyPr/>
          <a:lstStyle/>
          <a:p>
            <a:endParaRPr lang="es-CL"/>
          </a:p>
        </p:txBody>
      </p:sp>
      <p:pic>
        <p:nvPicPr>
          <p:cNvPr id="1026" name="Picture 2" descr="Marcos de caratula para cuadernos | Printable border, Clip art borders,  Borders for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585956" y="498738"/>
            <a:ext cx="5617778" cy="369332"/>
          </a:xfrm>
          <a:prstGeom prst="rect">
            <a:avLst/>
          </a:prstGeom>
        </p:spPr>
        <p:txBody>
          <a:bodyPr wrap="square">
            <a:spAutoFit/>
          </a:bodyPr>
          <a:lstStyle/>
          <a:p>
            <a:pPr lvl="0"/>
            <a:r>
              <a:rPr lang="es-CL" b="1" dirty="0"/>
              <a:t>Escuchar las preguntas y encerrar la respuesta correcta.</a:t>
            </a:r>
            <a:endParaRPr lang="es-CL" dirty="0">
              <a:effectLst/>
            </a:endParaRPr>
          </a:p>
        </p:txBody>
      </p:sp>
      <p:pic>
        <p:nvPicPr>
          <p:cNvPr id="4106" name="Imagen 24" descr="Descripción: Luis y las lagartij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4061" y="1778283"/>
            <a:ext cx="10858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Imagen 25" descr="Descripción: A gritos con los mosquitos. Cuento para niñ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5072" y="3371684"/>
            <a:ext cx="925973" cy="8731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Objeto"/>
          <p:cNvGraphicFramePr>
            <a:graphicFrameLocks noChangeAspect="1"/>
          </p:cNvGraphicFramePr>
          <p:nvPr>
            <p:extLst>
              <p:ext uri="{D42A27DB-BD31-4B8C-83A1-F6EECF244321}">
                <p14:modId xmlns:p14="http://schemas.microsoft.com/office/powerpoint/2010/main" val="2983655965"/>
              </p:ext>
            </p:extLst>
          </p:nvPr>
        </p:nvGraphicFramePr>
        <p:xfrm>
          <a:off x="4417133" y="3210693"/>
          <a:ext cx="1267953" cy="1049080"/>
        </p:xfrm>
        <a:graphic>
          <a:graphicData uri="http://schemas.openxmlformats.org/presentationml/2006/ole">
            <mc:AlternateContent xmlns:mc="http://schemas.openxmlformats.org/markup-compatibility/2006">
              <mc:Choice xmlns:v="urn:schemas-microsoft-com:vml" Requires="v">
                <p:oleObj spid="_x0000_s4113" name="Imagen de mapa de bits" r:id="rId6" imgW="2419048" imgH="2000000" progId="Paint.Picture">
                  <p:embed/>
                </p:oleObj>
              </mc:Choice>
              <mc:Fallback>
                <p:oleObj name="Imagen de mapa de bits" r:id="rId6" imgW="2419048" imgH="2000000"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7133" y="3210693"/>
                        <a:ext cx="1267953" cy="1049080"/>
                      </a:xfrm>
                      <a:prstGeom prst="rect">
                        <a:avLst/>
                      </a:prstGeom>
                      <a:noFill/>
                    </p:spPr>
                  </p:pic>
                </p:oleObj>
              </mc:Fallback>
            </mc:AlternateContent>
          </a:graphicData>
        </a:graphic>
      </p:graphicFrame>
      <p:pic>
        <p:nvPicPr>
          <p:cNvPr id="4103" name="Imagen 4" descr="Descripción: Letter S! | storytime katie | Manualidades con la letra s, Manualidades con  letras, Artesanía del alfabet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4572497"/>
            <a:ext cx="1656184" cy="1637882"/>
          </a:xfrm>
          <a:prstGeom prst="rect">
            <a:avLst/>
          </a:prstGeom>
          <a:noFill/>
          <a:extLst>
            <a:ext uri="{909E8E84-426E-40DD-AFC4-6F175D3DCCD1}">
              <a14:hiddenFill xmlns:a14="http://schemas.microsoft.com/office/drawing/2010/main">
                <a:solidFill>
                  <a:srgbClr val="FFFFFF"/>
                </a:solidFill>
              </a14:hiddenFill>
            </a:ext>
          </a:extLst>
        </p:spPr>
      </p:pic>
      <p:pic>
        <p:nvPicPr>
          <p:cNvPr id="4108" name="Imagen 18" descr="Descripción: La serpiente sab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4048" y="1287825"/>
            <a:ext cx="681038" cy="84455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127061" y="971436"/>
            <a:ext cx="4139851" cy="369332"/>
          </a:xfrm>
          <a:prstGeom prst="rect">
            <a:avLst/>
          </a:prstGeom>
        </p:spPr>
        <p:txBody>
          <a:bodyPr wrap="none">
            <a:spAutoFit/>
          </a:bodyPr>
          <a:lstStyle/>
          <a:p>
            <a:pPr lvl="0"/>
            <a:r>
              <a:rPr lang="es-CL" b="1" dirty="0"/>
              <a:t>¿Qué animal era el personaje del cuento?</a:t>
            </a:r>
            <a:endParaRPr lang="es-CL" dirty="0"/>
          </a:p>
        </p:txBody>
      </p:sp>
      <p:pic>
        <p:nvPicPr>
          <p:cNvPr id="21" name="20 Imagen" descr="Resultado de imagen para caballos para niño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11871" y="1340768"/>
            <a:ext cx="784860" cy="875030"/>
          </a:xfrm>
          <a:prstGeom prst="rect">
            <a:avLst/>
          </a:prstGeom>
          <a:noFill/>
          <a:ln>
            <a:noFill/>
          </a:ln>
        </p:spPr>
      </p:pic>
      <p:sp>
        <p:nvSpPr>
          <p:cNvPr id="10" name="9 Rectángulo"/>
          <p:cNvSpPr/>
          <p:nvPr/>
        </p:nvSpPr>
        <p:spPr>
          <a:xfrm>
            <a:off x="1585956" y="2725353"/>
            <a:ext cx="5939834" cy="646331"/>
          </a:xfrm>
          <a:prstGeom prst="rect">
            <a:avLst/>
          </a:prstGeom>
        </p:spPr>
        <p:txBody>
          <a:bodyPr wrap="square">
            <a:spAutoFit/>
          </a:bodyPr>
          <a:lstStyle/>
          <a:p>
            <a:pPr lvl="0"/>
            <a:r>
              <a:rPr lang="es-CL" b="1" dirty="0"/>
              <a:t>¿Quiénes hablaron con la serpiente y estaba muy enojados con Macario?</a:t>
            </a:r>
            <a:endParaRPr lang="es-CL" dirty="0"/>
          </a:p>
        </p:txBody>
      </p:sp>
      <p:sp>
        <p:nvSpPr>
          <p:cNvPr id="11" name="10 Rectángulo"/>
          <p:cNvSpPr/>
          <p:nvPr/>
        </p:nvSpPr>
        <p:spPr>
          <a:xfrm>
            <a:off x="2305325" y="4249332"/>
            <a:ext cx="4572000" cy="646331"/>
          </a:xfrm>
          <a:prstGeom prst="rect">
            <a:avLst/>
          </a:prstGeom>
        </p:spPr>
        <p:txBody>
          <a:bodyPr>
            <a:spAutoFit/>
          </a:bodyPr>
          <a:lstStyle/>
          <a:p>
            <a:r>
              <a:rPr lang="es-CL" b="1" dirty="0" smtClean="0"/>
              <a:t>    mosquitos                  </a:t>
            </a:r>
            <a:r>
              <a:rPr lang="es-CL" b="1" dirty="0"/>
              <a:t>mariposas</a:t>
            </a:r>
            <a:endParaRPr lang="es-CL" dirty="0" smtClean="0">
              <a:effectLst/>
            </a:endParaRPr>
          </a:p>
          <a:p>
            <a:r>
              <a:rPr lang="es-CL" b="1" dirty="0"/>
              <a:t> </a:t>
            </a:r>
            <a:endParaRPr lang="es-CL" dirty="0">
              <a:effectLst/>
            </a:endParaRPr>
          </a:p>
        </p:txBody>
      </p:sp>
      <p:sp>
        <p:nvSpPr>
          <p:cNvPr id="12" name="11 Rectángulo"/>
          <p:cNvSpPr/>
          <p:nvPr/>
        </p:nvSpPr>
        <p:spPr>
          <a:xfrm>
            <a:off x="1475656" y="4627192"/>
            <a:ext cx="6624736" cy="646331"/>
          </a:xfrm>
          <a:prstGeom prst="rect">
            <a:avLst/>
          </a:prstGeom>
        </p:spPr>
        <p:txBody>
          <a:bodyPr wrap="square">
            <a:spAutoFit/>
          </a:bodyPr>
          <a:lstStyle/>
          <a:p>
            <a:pPr lvl="0"/>
            <a:r>
              <a:rPr lang="es-CL" b="1" dirty="0"/>
              <a:t>Crear la serpiente sabia con diferentes materiales.</a:t>
            </a:r>
            <a:endParaRPr lang="es-CL" dirty="0"/>
          </a:p>
          <a:p>
            <a:r>
              <a:rPr lang="es-CL" b="1" dirty="0"/>
              <a:t>      </a:t>
            </a:r>
            <a:r>
              <a:rPr lang="es-CL" b="1" dirty="0" smtClean="0"/>
              <a:t>                                           </a:t>
            </a:r>
            <a:r>
              <a:rPr lang="es-CL" b="1" dirty="0"/>
              <a:t>(observa el ejemplo)</a:t>
            </a:r>
            <a:endParaRPr lang="es-CL" dirty="0"/>
          </a:p>
        </p:txBody>
      </p:sp>
    </p:spTree>
    <p:extLst>
      <p:ext uri="{BB962C8B-B14F-4D97-AF65-F5344CB8AC3E}">
        <p14:creationId xmlns:p14="http://schemas.microsoft.com/office/powerpoint/2010/main" val="987936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645</Words>
  <Application>Microsoft Office PowerPoint</Application>
  <PresentationFormat>Presentación en pantalla (4:3)</PresentationFormat>
  <Paragraphs>83</Paragraphs>
  <Slides>14</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14</vt:i4>
      </vt:variant>
    </vt:vector>
  </HeadingPairs>
  <TitlesOfParts>
    <vt:vector size="20" baseType="lpstr">
      <vt:lpstr>Arial</vt:lpstr>
      <vt:lpstr>Arial Narrow</vt:lpstr>
      <vt:lpstr>Calibri</vt:lpstr>
      <vt:lpstr>Times New Roman</vt: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HP</cp:lastModifiedBy>
  <cp:revision>15</cp:revision>
  <dcterms:created xsi:type="dcterms:W3CDTF">2020-10-06T23:48:15Z</dcterms:created>
  <dcterms:modified xsi:type="dcterms:W3CDTF">2020-10-19T14:51:02Z</dcterms:modified>
</cp:coreProperties>
</file>