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4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9" r:id="rId14"/>
    <p:sldId id="268" r:id="rId15"/>
    <p:sldId id="270" r:id="rId16"/>
    <p:sldId id="271" r:id="rId17"/>
    <p:sldId id="272" r:id="rId18"/>
    <p:sldId id="273" r:id="rId19"/>
    <p:sldId id="274" r:id="rId20"/>
    <p:sldId id="275" r:id="rId21"/>
    <p:sldId id="276" r:id="rId2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D90FE8E-C766-4C96-A7B4-EDDE77E1110C}" v="24" dt="2021-03-04T13:42:01.12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 showGuides="1">
      <p:cViewPr varScale="1">
        <p:scale>
          <a:sx n="72" d="100"/>
          <a:sy n="72" d="100"/>
        </p:scale>
        <p:origin x="660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microsoft.com/office/2015/10/relationships/revisionInfo" Target="revisionInfo.xml"/></Relationship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960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84890-85D2-4D7B-8EF5-15A9C1DB8F42}" type="datetimeFigureOut">
              <a:rPr lang="en-US" dirty="0"/>
              <a:t>3/5/2021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/>
            </a:lvl1pPr>
          </a:lstStyle>
          <a:p>
            <a:fld id="{4FAB73BC-B049-4115-A692-8D63A059BFB8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57CC2-0FC8-4686-B024-99790E0F5162}" type="datetimeFigureOut">
              <a:rPr lang="en-US" dirty="0"/>
              <a:t>3/5/2021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64DA5-CD3D-4590-A511-FCD3BC7A793E}" type="datetimeFigureOut">
              <a:rPr lang="en-US" dirty="0"/>
              <a:t>3/5/2021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5661D-6934-4B32-B92C-470368BF1EC6}" type="datetimeFigureOut">
              <a:rPr lang="en-US" dirty="0"/>
              <a:t>3/5/2021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80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/>
          <a:p>
            <a:fld id="{C6F822A4-8DA6-4447-9B1F-C5DB58435268}" type="datetimeFigureOut">
              <a:rPr lang="en-US" dirty="0"/>
              <a:t>3/5/2021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/>
          <a:p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fld id="{4FAB73BC-B049-4115-A692-8D63A059BFB8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8D31E-DCDA-41A7-9C67-C4B11B94D21D}" type="datetimeFigureOut">
              <a:rPr lang="en-US" dirty="0"/>
              <a:t>3/5/2021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762C0-B258-48F1-ADE6-176B4174CCDD}" type="datetimeFigureOut">
              <a:rPr lang="en-US" dirty="0"/>
              <a:t>3/5/2021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919A6-33EB-49BD-A62F-1FA56B9F9712}" type="datetimeFigureOut">
              <a:rPr lang="en-US" dirty="0"/>
              <a:t>3/5/2021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E7D1B-D673-4CF6-8672-009D42ABD2A0}" type="datetimeFigureOut">
              <a:rPr lang="en-US" dirty="0"/>
              <a:t>3/5/2021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6AA21-1863-4931-97CB-99D0A168701B}" type="datetimeFigureOut">
              <a:rPr lang="en-US" dirty="0"/>
              <a:t>3/5/2021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2C379-9A7C-4C87-A116-CBE9F58B04C5}" type="datetimeFigureOut">
              <a:rPr lang="en-US" dirty="0"/>
              <a:t>3/5/2021</a:t>
            </a:fld>
            <a:endParaRPr lang="en-US" dirty="0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fld id="{8664C608-40B1-4030-A28D-5B74BC98ADCE}" type="datetimeFigureOut">
              <a:rPr lang="en-US" dirty="0"/>
              <a:t>3/5/2021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.jfif"/><Relationship Id="rId5" Type="http://schemas.microsoft.com/office/2007/relationships/hdphoto" Target="../media/hdphoto2.wdp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microsoft.com/office/2007/relationships/hdphoto" Target="../media/hdphoto2.wdp"/><Relationship Id="rId7" Type="http://schemas.openxmlformats.org/officeDocument/2006/relationships/image" Target="../media/image16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jpeg"/><Relationship Id="rId5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fif"/><Relationship Id="rId3" Type="http://schemas.openxmlformats.org/officeDocument/2006/relationships/image" Target="../media/image8.jfif"/><Relationship Id="rId7" Type="http://schemas.openxmlformats.org/officeDocument/2006/relationships/image" Target="../media/image12.jfif"/><Relationship Id="rId2" Type="http://schemas.openxmlformats.org/officeDocument/2006/relationships/image" Target="../media/image7.jfi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jfif"/><Relationship Id="rId5" Type="http://schemas.openxmlformats.org/officeDocument/2006/relationships/image" Target="../media/image10.jfif"/><Relationship Id="rId4" Type="http://schemas.openxmlformats.org/officeDocument/2006/relationships/image" Target="../media/image9.jfif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jfif"/><Relationship Id="rId5" Type="http://schemas.microsoft.com/office/2007/relationships/hdphoto" Target="../media/hdphoto2.wdp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6" Type="http://schemas.microsoft.com/office/2007/relationships/hdphoto" Target="../media/hdphoto2.wdp"/><Relationship Id="rId5" Type="http://schemas.openxmlformats.org/officeDocument/2006/relationships/image" Target="../media/image14.png"/><Relationship Id="rId4" Type="http://schemas.openxmlformats.org/officeDocument/2006/relationships/image" Target="../media/image7.jfif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jfif"/><Relationship Id="rId5" Type="http://schemas.microsoft.com/office/2007/relationships/hdphoto" Target="../media/hdphoto2.wdp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6" Type="http://schemas.microsoft.com/office/2007/relationships/hdphoto" Target="../media/hdphoto2.wdp"/><Relationship Id="rId5" Type="http://schemas.openxmlformats.org/officeDocument/2006/relationships/image" Target="../media/image14.png"/><Relationship Id="rId4" Type="http://schemas.openxmlformats.org/officeDocument/2006/relationships/image" Target="../media/image10.jfif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jfif"/><Relationship Id="rId5" Type="http://schemas.microsoft.com/office/2007/relationships/hdphoto" Target="../media/hdphoto2.wdp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6" Type="http://schemas.microsoft.com/office/2007/relationships/hdphoto" Target="../media/hdphoto2.wdp"/><Relationship Id="rId5" Type="http://schemas.openxmlformats.org/officeDocument/2006/relationships/image" Target="../media/image14.png"/><Relationship Id="rId4" Type="http://schemas.openxmlformats.org/officeDocument/2006/relationships/image" Target="../media/image8.jf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FF86D2E-2931-4DDE-8B2F-5892AA67859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CL" dirty="0"/>
              <a:t>Conmemoración de la mujer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F4295FB8-7B4B-41A9-963D-1B0F5090CC7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s-CL" dirty="0"/>
              <a:t>PROFESORES : CLAUDIA CAVIERES JARA</a:t>
            </a:r>
          </a:p>
          <a:p>
            <a:r>
              <a:rPr lang="es-CL" dirty="0"/>
              <a:t>                            JOSE MELLA.</a:t>
            </a:r>
          </a:p>
        </p:txBody>
      </p:sp>
      <p:sp>
        <p:nvSpPr>
          <p:cNvPr id="4" name="AutoShape 2" descr="Día de la Mujer 2020: ¿Por qué se celebra el 8 de marzo?">
            <a:extLst>
              <a:ext uri="{FF2B5EF4-FFF2-40B4-BE49-F238E27FC236}">
                <a16:creationId xmlns:a16="http://schemas.microsoft.com/office/drawing/2014/main" id="{064FC69A-DCDE-426A-B42F-D9D3EB693AF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L"/>
          </a:p>
        </p:txBody>
      </p:sp>
      <p:pic>
        <p:nvPicPr>
          <p:cNvPr id="2052" name="Picture 4" descr="Día de la Mujer 2020: ¿Por qué se celebra el 8 de marzo?">
            <a:extLst>
              <a:ext uri="{FF2B5EF4-FFF2-40B4-BE49-F238E27FC236}">
                <a16:creationId xmlns:a16="http://schemas.microsoft.com/office/drawing/2014/main" id="{A75F2208-374C-4300-8FBD-00A885D07B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6499" y="4699582"/>
            <a:ext cx="3837187" cy="215841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8BC3C95B-3CE9-4A1F-A5A2-D4431198FA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416" y="161437"/>
            <a:ext cx="1042853" cy="143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7757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16DBFAD4-B5FC-442B-A283-381B01B195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9B649DC7-8769-4383-A6F2-8F366BA7A1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2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0C67FD53-2686-4E0E-BA49-976F78F9AA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2" name="Título 1">
            <a:extLst>
              <a:ext uri="{FF2B5EF4-FFF2-40B4-BE49-F238E27FC236}">
                <a16:creationId xmlns:a16="http://schemas.microsoft.com/office/drawing/2014/main" id="{012FA32F-8869-4E63-8800-4DFC3CC066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798394"/>
            <a:ext cx="4730451" cy="163773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 b="0" i="0" dirty="0">
                <a:effectLst/>
              </a:rPr>
              <a:t>Michelle Bachelet </a:t>
            </a:r>
            <a:br>
              <a:rPr lang="en-US" sz="4400" b="0" i="0" dirty="0">
                <a:effectLst/>
              </a:rPr>
            </a:br>
            <a:r>
              <a:rPr lang="en-US" sz="4400" b="0" i="0" dirty="0">
                <a:effectLst/>
              </a:rPr>
              <a:t>(1951)</a:t>
            </a:r>
            <a:endParaRPr lang="en-US" sz="4400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B5BA9FD-AAD0-4C02-910B-B9B025B5298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69848" y="2578608"/>
            <a:ext cx="4730451" cy="3593592"/>
          </a:xfrm>
        </p:spPr>
        <p:txBody>
          <a:bodyPr vert="horz" lIns="91440" tIns="45720" rIns="91440" bIns="45720" rtlCol="0">
            <a:normAutofit/>
          </a:bodyPr>
          <a:lstStyle/>
          <a:p>
            <a:endParaRPr lang="en-US" sz="1800" b="0" i="0" dirty="0">
              <a:effectLst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484E34F7-E155-426C-A88E-8AEA6CF3F7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13123" y="0"/>
            <a:ext cx="6278877" cy="6858000"/>
          </a:xfrm>
          <a:custGeom>
            <a:avLst/>
            <a:gdLst>
              <a:gd name="connsiteX0" fmla="*/ 45571 w 6278877"/>
              <a:gd name="connsiteY0" fmla="*/ 0 h 6858000"/>
              <a:gd name="connsiteX1" fmla="*/ 6278877 w 6278877"/>
              <a:gd name="connsiteY1" fmla="*/ 0 h 6858000"/>
              <a:gd name="connsiteX2" fmla="*/ 6278877 w 6278877"/>
              <a:gd name="connsiteY2" fmla="*/ 6858000 h 6858000"/>
              <a:gd name="connsiteX3" fmla="*/ 3292307 w 6278877"/>
              <a:gd name="connsiteY3" fmla="*/ 6858000 h 6858000"/>
              <a:gd name="connsiteX4" fmla="*/ 3181525 w 6278877"/>
              <a:gd name="connsiteY4" fmla="*/ 6786980 h 6858000"/>
              <a:gd name="connsiteX5" fmla="*/ 0 w 6278877"/>
              <a:gd name="connsiteY5" fmla="*/ 803252 h 6858000"/>
              <a:gd name="connsiteX6" fmla="*/ 37255 w 6278877"/>
              <a:gd name="connsiteY6" fmla="*/ 6544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278877" h="6858000">
                <a:moveTo>
                  <a:pt x="45571" y="0"/>
                </a:moveTo>
                <a:lnTo>
                  <a:pt x="6278877" y="0"/>
                </a:lnTo>
                <a:lnTo>
                  <a:pt x="6278877" y="6858000"/>
                </a:lnTo>
                <a:lnTo>
                  <a:pt x="3292307" y="6858000"/>
                </a:lnTo>
                <a:lnTo>
                  <a:pt x="3181525" y="6786980"/>
                </a:lnTo>
                <a:cubicBezTo>
                  <a:pt x="1262020" y="5490189"/>
                  <a:pt x="0" y="3294101"/>
                  <a:pt x="0" y="803252"/>
                </a:cubicBezTo>
                <a:cubicBezTo>
                  <a:pt x="0" y="554167"/>
                  <a:pt x="12619" y="308030"/>
                  <a:pt x="37255" y="65445"/>
                </a:cubicBezTo>
                <a:close/>
              </a:path>
            </a:pathLst>
          </a:custGeom>
          <a:blipFill dpi="0" rotWithShape="1">
            <a:blip r:embed="rId4">
              <a:alphaModFix amt="30000"/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61000"/>
                      </a14:imgEffect>
                      <a14:imgEffect>
                        <a14:brightnessContrast bright="-25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6" name="Marcador de contenido 5" descr="Un joven sonriendo con un traje de color azul&#10;&#10;Descripción generada automáticamente">
            <a:extLst>
              <a:ext uri="{FF2B5EF4-FFF2-40B4-BE49-F238E27FC236}">
                <a16:creationId xmlns:a16="http://schemas.microsoft.com/office/drawing/2014/main" id="{B087958E-0D32-42CC-9F0E-EDAF7BE944D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6"/>
          <a:srcRect l="104" r="1976"/>
          <a:stretch/>
        </p:blipFill>
        <p:spPr>
          <a:xfrm>
            <a:off x="5913124" y="10"/>
            <a:ext cx="6278877" cy="6857990"/>
          </a:xfrm>
          <a:custGeom>
            <a:avLst/>
            <a:gdLst/>
            <a:ahLst/>
            <a:cxnLst/>
            <a:rect l="l" t="t" r="r" b="b"/>
            <a:pathLst>
              <a:path w="6278877" h="6858000">
                <a:moveTo>
                  <a:pt x="45571" y="0"/>
                </a:moveTo>
                <a:lnTo>
                  <a:pt x="6278877" y="0"/>
                </a:lnTo>
                <a:lnTo>
                  <a:pt x="6278877" y="6858000"/>
                </a:lnTo>
                <a:lnTo>
                  <a:pt x="3292307" y="6858000"/>
                </a:lnTo>
                <a:lnTo>
                  <a:pt x="3181525" y="6786980"/>
                </a:lnTo>
                <a:cubicBezTo>
                  <a:pt x="1262020" y="5490189"/>
                  <a:pt x="0" y="3294101"/>
                  <a:pt x="0" y="803252"/>
                </a:cubicBezTo>
                <a:cubicBezTo>
                  <a:pt x="0" y="554167"/>
                  <a:pt x="12619" y="308030"/>
                  <a:pt x="37255" y="65445"/>
                </a:cubicBezTo>
                <a:close/>
              </a:path>
            </a:pathLst>
          </a:custGeom>
        </p:spPr>
      </p:pic>
      <p:sp>
        <p:nvSpPr>
          <p:cNvPr id="4" name="Rectángulo: esquinas redondeadas 3">
            <a:extLst>
              <a:ext uri="{FF2B5EF4-FFF2-40B4-BE49-F238E27FC236}">
                <a16:creationId xmlns:a16="http://schemas.microsoft.com/office/drawing/2014/main" id="{76156E2A-4EE0-42A2-80F8-3785BF97FCB6}"/>
              </a:ext>
            </a:extLst>
          </p:cNvPr>
          <p:cNvSpPr/>
          <p:nvPr/>
        </p:nvSpPr>
        <p:spPr>
          <a:xfrm>
            <a:off x="622852" y="2436124"/>
            <a:ext cx="5290270" cy="4044189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s-ES" sz="2400" dirty="0"/>
              <a:t>Es la primera mujer presidenta de Chile. Su liderazgo la ha llevado a ser reconocida internacionalmente e incluso, importantes medios como las revistas Forbes y Times, la han catalogado como una de las mujeres más influyentes del mundo.</a:t>
            </a:r>
          </a:p>
        </p:txBody>
      </p:sp>
    </p:spTree>
    <p:extLst>
      <p:ext uri="{BB962C8B-B14F-4D97-AF65-F5344CB8AC3E}">
        <p14:creationId xmlns:p14="http://schemas.microsoft.com/office/powerpoint/2010/main" val="3395606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Rectangle 157">
            <a:extLst>
              <a:ext uri="{FF2B5EF4-FFF2-40B4-BE49-F238E27FC236}">
                <a16:creationId xmlns:a16="http://schemas.microsoft.com/office/drawing/2014/main" id="{88AC89AB-A17C-46F7-B061-DE8A3339C7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1" name="Rectangle 159">
            <a:extLst>
              <a:ext uri="{FF2B5EF4-FFF2-40B4-BE49-F238E27FC236}">
                <a16:creationId xmlns:a16="http://schemas.microsoft.com/office/drawing/2014/main" id="{EE87EBC6-3075-4F1C-819A-E8FE618EBF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2" name="Rectangle 161">
            <a:extLst>
              <a:ext uri="{FF2B5EF4-FFF2-40B4-BE49-F238E27FC236}">
                <a16:creationId xmlns:a16="http://schemas.microsoft.com/office/drawing/2014/main" id="{790314CB-54E3-4B0A-BC84-E191900655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4" name="Group 163">
            <a:extLst>
              <a:ext uri="{FF2B5EF4-FFF2-40B4-BE49-F238E27FC236}">
                <a16:creationId xmlns:a16="http://schemas.microsoft.com/office/drawing/2014/main" id="{68ACF3A2-127D-4E67-91BD-C1BED69D61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65" name="Oval 164">
              <a:extLst>
                <a:ext uri="{FF2B5EF4-FFF2-40B4-BE49-F238E27FC236}">
                  <a16:creationId xmlns:a16="http://schemas.microsoft.com/office/drawing/2014/main" id="{A8ECBADA-8A2F-40C5-9B9B-5AB5477795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66" name="Oval 165">
              <a:extLst>
                <a:ext uri="{FF2B5EF4-FFF2-40B4-BE49-F238E27FC236}">
                  <a16:creationId xmlns:a16="http://schemas.microsoft.com/office/drawing/2014/main" id="{81C4E588-EBB5-421B-AF74-18741C4A31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 useBgFill="1">
        <p:nvSpPr>
          <p:cNvPr id="168" name="Rectangle 167">
            <a:extLst>
              <a:ext uri="{FF2B5EF4-FFF2-40B4-BE49-F238E27FC236}">
                <a16:creationId xmlns:a16="http://schemas.microsoft.com/office/drawing/2014/main" id="{FFF937DB-3A81-415A-8B1A-037A0ACB92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88952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70" name="Rectangle 169">
            <a:extLst>
              <a:ext uri="{FF2B5EF4-FFF2-40B4-BE49-F238E27FC236}">
                <a16:creationId xmlns:a16="http://schemas.microsoft.com/office/drawing/2014/main" id="{276B2EAF-0F97-4B49-9473-28E9BBC79A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57367"/>
            <a:ext cx="12192000" cy="2610464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07197A31-A52E-4600-8D85-7A4D4A3E2E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3338" y="5005389"/>
            <a:ext cx="9085940" cy="1472224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80000"/>
              </a:lnSpc>
            </a:pPr>
            <a:endParaRPr lang="en-US" sz="5600" kern="1200" cap="all" baseline="0" dirty="0">
              <a:blipFill dpi="0" rotWithShape="1">
                <a:blip r:embed="rId4"/>
                <a:srcRect/>
                <a:tile tx="6350" ty="-127000" sx="65000" sy="64000" flip="none" algn="tl"/>
              </a:blipFill>
              <a:latin typeface="+mj-lt"/>
              <a:ea typeface="+mj-ea"/>
              <a:cs typeface="+mj-cs"/>
            </a:endParaRPr>
          </a:p>
        </p:txBody>
      </p:sp>
      <p:pic>
        <p:nvPicPr>
          <p:cNvPr id="1028" name="Picture 4" descr="Puede ser una imagen de 3 personas">
            <a:extLst>
              <a:ext uri="{FF2B5EF4-FFF2-40B4-BE49-F238E27FC236}">
                <a16:creationId xmlns:a16="http://schemas.microsoft.com/office/drawing/2014/main" id="{25D37DB3-5E57-4BD9-8821-27CF30A95E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59" r="32612" b="2"/>
          <a:stretch/>
        </p:blipFill>
        <p:spPr bwMode="auto">
          <a:xfrm>
            <a:off x="724314" y="119285"/>
            <a:ext cx="2927675" cy="4261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No hay ninguna descripción de la foto disponible.">
            <a:extLst>
              <a:ext uri="{FF2B5EF4-FFF2-40B4-BE49-F238E27FC236}">
                <a16:creationId xmlns:a16="http://schemas.microsoft.com/office/drawing/2014/main" id="{F1DE132C-66A2-4535-AE9C-0DDD4E8902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0" r="41641" b="2"/>
          <a:stretch/>
        </p:blipFill>
        <p:spPr bwMode="auto">
          <a:xfrm>
            <a:off x="4376303" y="159150"/>
            <a:ext cx="2935066" cy="4261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Puede ser una imagen de 4 personas y personas sonriendo">
            <a:extLst>
              <a:ext uri="{FF2B5EF4-FFF2-40B4-BE49-F238E27FC236}">
                <a16:creationId xmlns:a16="http://schemas.microsoft.com/office/drawing/2014/main" id="{208214A2-8DEC-4445-A32D-A28650B4E0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69" r="28372" b="2"/>
          <a:stretch/>
        </p:blipFill>
        <p:spPr bwMode="auto">
          <a:xfrm>
            <a:off x="8333125" y="197122"/>
            <a:ext cx="2935066" cy="4261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2" name="Group 171">
            <a:extLst>
              <a:ext uri="{FF2B5EF4-FFF2-40B4-BE49-F238E27FC236}">
                <a16:creationId xmlns:a16="http://schemas.microsoft.com/office/drawing/2014/main" id="{3C4EF8EF-5C03-466F-9BE3-5A33A67613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245590" y="5111496"/>
            <a:ext cx="1080904" cy="1080902"/>
            <a:chOff x="9685338" y="4460675"/>
            <a:chExt cx="1080904" cy="1080902"/>
          </a:xfrm>
        </p:grpSpPr>
        <p:sp>
          <p:nvSpPr>
            <p:cNvPr id="173" name="Oval 172">
              <a:extLst>
                <a:ext uri="{FF2B5EF4-FFF2-40B4-BE49-F238E27FC236}">
                  <a16:creationId xmlns:a16="http://schemas.microsoft.com/office/drawing/2014/main" id="{F67659AE-66FC-4E5C-9323-C3775232E0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74" name="Oval 173">
              <a:extLst>
                <a:ext uri="{FF2B5EF4-FFF2-40B4-BE49-F238E27FC236}">
                  <a16:creationId xmlns:a16="http://schemas.microsoft.com/office/drawing/2014/main" id="{C036B94F-10FA-4C14-ADD8-AC39766D9D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" name="Rectángulo 2">
            <a:extLst>
              <a:ext uri="{FF2B5EF4-FFF2-40B4-BE49-F238E27FC236}">
                <a16:creationId xmlns:a16="http://schemas.microsoft.com/office/drawing/2014/main" id="{E8304EFD-EE6F-41E8-817F-33335F14A71B}"/>
              </a:ext>
            </a:extLst>
          </p:cNvPr>
          <p:cNvSpPr/>
          <p:nvPr/>
        </p:nvSpPr>
        <p:spPr>
          <a:xfrm>
            <a:off x="199568" y="4603509"/>
            <a:ext cx="9487168" cy="2072387"/>
          </a:xfrm>
          <a:prstGeom prst="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sz="2800" b="1" dirty="0">
                <a:solidFill>
                  <a:srgbClr val="0070C0"/>
                </a:solidFill>
              </a:rPr>
              <a:t>CARIÑOSO SALUDO A LAS MUJERES DE LA UNIDAD EDUCATIVA: </a:t>
            </a:r>
          </a:p>
          <a:p>
            <a:pPr algn="ctr"/>
            <a:r>
              <a:rPr lang="es-CL" sz="2800" b="1" dirty="0">
                <a:solidFill>
                  <a:srgbClr val="0070C0"/>
                </a:solidFill>
              </a:rPr>
              <a:t>COLEGIO HERMANOS CARRERA.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4E8D31F8-94C0-40DD-B195-B79A59B6B2F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95615" y="4588491"/>
            <a:ext cx="2792905" cy="2072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914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3240BB25-7589-45D4-B5D0-72DAA79865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746" y="238538"/>
            <a:ext cx="5192955" cy="3461970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573BE727-B3B9-4FE5-876E-16886F9503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93255" y="2186608"/>
            <a:ext cx="3674986" cy="4459357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F116B378-B1DA-4CFD-9D96-F68953D054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9395" y="4416286"/>
            <a:ext cx="2913201" cy="1938603"/>
          </a:xfrm>
          <a:prstGeom prst="rect">
            <a:avLst/>
          </a:prstGeom>
        </p:spPr>
      </p:pic>
      <p:sp>
        <p:nvSpPr>
          <p:cNvPr id="4" name="Corazón 3">
            <a:extLst>
              <a:ext uri="{FF2B5EF4-FFF2-40B4-BE49-F238E27FC236}">
                <a16:creationId xmlns:a16="http://schemas.microsoft.com/office/drawing/2014/main" id="{FF173AD0-2FA0-4E07-B610-BA21AC7E5DE0}"/>
              </a:ext>
            </a:extLst>
          </p:cNvPr>
          <p:cNvSpPr/>
          <p:nvPr/>
        </p:nvSpPr>
        <p:spPr>
          <a:xfrm>
            <a:off x="7262191" y="424069"/>
            <a:ext cx="1868557" cy="1391479"/>
          </a:xfrm>
          <a:prstGeom prst="heart">
            <a:avLst/>
          </a:prstGeom>
          <a:solidFill>
            <a:srgbClr val="FF00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F0FEE977-0D0C-49B7-8DB8-423ADB3FD9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18354" y="2279374"/>
            <a:ext cx="4230928" cy="3074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566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B4E699F3-C6BE-43E3-9BB2-D647C82CFC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1804" y="3202015"/>
            <a:ext cx="4591935" cy="3443951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7414EDF8-EAAF-4B6C-8DAC-35F8E8204A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54956" y="212034"/>
            <a:ext cx="4320209" cy="4320209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3BF8F42A-A324-4139-88B3-4DD3B6F00B5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137" t="7660" r="51527" b="30917"/>
          <a:stretch/>
        </p:blipFill>
        <p:spPr>
          <a:xfrm>
            <a:off x="516835" y="212034"/>
            <a:ext cx="3035299" cy="335280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A86A5BED-C36D-4DBC-A1EB-5228B1FE11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93207" y="310278"/>
            <a:ext cx="2520675" cy="2520675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D82106F9-75B7-461F-A51B-F68AAD15715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9781" y="4145744"/>
            <a:ext cx="2267157" cy="1706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5376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8764EC7C-5985-42C9-9244-1A0BD49964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22982"/>
            <a:ext cx="5166365" cy="3874774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1C804CD2-AE5B-44CF-B0D7-D6BC014D847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70" t="15283" r="33757" b="20369"/>
          <a:stretch/>
        </p:blipFill>
        <p:spPr>
          <a:xfrm>
            <a:off x="6506818" y="-1"/>
            <a:ext cx="5685182" cy="4412973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400E8CBE-A315-4E55-B8A4-D23BDC7D803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667" t="2663" r="51341" b="46630"/>
          <a:stretch/>
        </p:blipFill>
        <p:spPr>
          <a:xfrm>
            <a:off x="4279461" y="2246243"/>
            <a:ext cx="3114261" cy="2928731"/>
          </a:xfrm>
          <a:prstGeom prst="rect">
            <a:avLst/>
          </a:prstGeom>
        </p:spPr>
      </p:pic>
      <p:sp>
        <p:nvSpPr>
          <p:cNvPr id="5" name="Corazón 4">
            <a:extLst>
              <a:ext uri="{FF2B5EF4-FFF2-40B4-BE49-F238E27FC236}">
                <a16:creationId xmlns:a16="http://schemas.microsoft.com/office/drawing/2014/main" id="{9247A464-B26C-4DC3-A81F-7536E9EAFF27}"/>
              </a:ext>
            </a:extLst>
          </p:cNvPr>
          <p:cNvSpPr/>
          <p:nvPr/>
        </p:nvSpPr>
        <p:spPr>
          <a:xfrm>
            <a:off x="1166191" y="556591"/>
            <a:ext cx="2637183" cy="2173357"/>
          </a:xfrm>
          <a:prstGeom prst="hear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921347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77C1136E-AB10-4F64-B17F-E70A4F5A90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80073" y="172278"/>
            <a:ext cx="3443909" cy="4591878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E15BCC78-8093-4F20-9F8F-8A642AE1C6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530" y="132521"/>
            <a:ext cx="3443909" cy="4591878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75713DEC-9312-4A16-8C9E-3F6C6528FA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90561" y="2097155"/>
            <a:ext cx="3600451" cy="4800601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920FC267-BB71-4658-843B-36315AA5BD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19616" y="132521"/>
            <a:ext cx="2670279" cy="2158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1305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643D1CE9-8A9E-43E0-B13E-9BEDF3FDC4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275" y="526771"/>
            <a:ext cx="3486151" cy="4648202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913029CF-0368-414B-864D-F64B04B8FF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9186" y="2227468"/>
            <a:ext cx="3353628" cy="4471505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4AC292F7-6240-444D-BE0A-5A3BAADA63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05532" y="323571"/>
            <a:ext cx="3751193" cy="5001591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AF1734ED-B3BB-4FC1-AAAC-6B569EB289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39541" y="323572"/>
            <a:ext cx="2312918" cy="2312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0821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46E73995-56D4-4DAA-8760-8CE41D8488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666" y="410816"/>
            <a:ext cx="3622813" cy="4830417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8614068D-EA43-4E80-BDD5-3D889C8CE9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15523" y="142461"/>
            <a:ext cx="3486150" cy="4648200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AEBD77C7-8AC1-400E-96D1-38925398BF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9069" y="2786270"/>
            <a:ext cx="3083616" cy="4111487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36BC7831-16C0-4B54-9B6E-C17B92657D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00252" y="450573"/>
            <a:ext cx="2267909" cy="1707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772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A1D0F188-5308-4224-96FA-12EC108B86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9879" y="663710"/>
            <a:ext cx="4147933" cy="5530577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55CEDDDE-6A37-4BCF-82E2-4D6B872688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3896" y="811692"/>
            <a:ext cx="4147933" cy="5530577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E4204D49-4CB7-4FD3-B367-FB3CF5DFFD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80715" y="1227757"/>
            <a:ext cx="2670279" cy="2158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825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209B9C2A-D697-4D95-AEFD-C4FC61E841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9454" y="487015"/>
            <a:ext cx="3949149" cy="5265533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52005FAB-D19B-4FB8-B6F8-D78653FC3E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17246" y="377685"/>
            <a:ext cx="4159528" cy="5546037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9932E34C-574D-474F-9F00-97B7AA8587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82785" y="413993"/>
            <a:ext cx="2670279" cy="2158171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BEC5E074-29DB-4D46-9233-54193520FB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82785" y="2996095"/>
            <a:ext cx="3194602" cy="4259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856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7A460F9-9411-4BC2-9AC7-1E12827592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444876"/>
            <a:ext cx="10058400" cy="1609344"/>
          </a:xfrm>
        </p:spPr>
        <p:txBody>
          <a:bodyPr>
            <a:noAutofit/>
          </a:bodyPr>
          <a:lstStyle/>
          <a:p>
            <a:pPr algn="just"/>
            <a:r>
              <a:rPr lang="es-CL" sz="6000" dirty="0"/>
              <a:t>¿Por qué se conmemora el  día de la mujer?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65CE317-9D73-42A5-BA2F-ECE105BFAF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Rectángulo: esquinas redondeadas 3">
            <a:extLst>
              <a:ext uri="{FF2B5EF4-FFF2-40B4-BE49-F238E27FC236}">
                <a16:creationId xmlns:a16="http://schemas.microsoft.com/office/drawing/2014/main" id="{0BCB0BAA-A26B-400A-B9F7-E9A27D6E1458}"/>
              </a:ext>
            </a:extLst>
          </p:cNvPr>
          <p:cNvSpPr/>
          <p:nvPr/>
        </p:nvSpPr>
        <p:spPr>
          <a:xfrm>
            <a:off x="1063752" y="2093976"/>
            <a:ext cx="10592065" cy="4250636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s-ES" sz="2400" dirty="0">
                <a:solidFill>
                  <a:srgbClr val="333333"/>
                </a:solidFill>
                <a:latin typeface="-apple-system"/>
              </a:rPr>
              <a:t>El 8 de marzo de 1908, un suceso transcendental marcó la historia del trabajo y la lucha sindical en el mundo entero: </a:t>
            </a:r>
            <a:r>
              <a:rPr lang="es-ES" sz="2400" b="1" dirty="0">
                <a:solidFill>
                  <a:srgbClr val="333333"/>
                </a:solidFill>
                <a:latin typeface="-apple-system"/>
              </a:rPr>
              <a:t>129 mujeres murieron en un incendio en la fábrica Cotton, de Nueva York</a:t>
            </a:r>
            <a:r>
              <a:rPr lang="es-ES" sz="2400" dirty="0">
                <a:solidFill>
                  <a:srgbClr val="333333"/>
                </a:solidFill>
                <a:latin typeface="-apple-system"/>
              </a:rPr>
              <a:t>, </a:t>
            </a:r>
            <a:r>
              <a:rPr lang="es-ES" sz="2400" b="1" dirty="0">
                <a:solidFill>
                  <a:srgbClr val="333333"/>
                </a:solidFill>
                <a:latin typeface="-apple-system"/>
              </a:rPr>
              <a:t>Estados Unidos, luego de que se declararan en huelga con permanencia en su lugar de trabajo.</a:t>
            </a:r>
            <a:r>
              <a:rPr lang="es-ES" sz="2400" dirty="0">
                <a:solidFill>
                  <a:srgbClr val="333333"/>
                </a:solidFill>
                <a:latin typeface="-apple-system"/>
              </a:rPr>
              <a:t> El motivo se debía a la búsqueda de una reducción de jornada laboral a 10 horas, un salario igual al que percibían los hombres que hacían las mismas actividades y las malas condiciones de trabajo que padecían. </a:t>
            </a:r>
            <a:r>
              <a:rPr lang="es-ES" sz="2400" b="1" dirty="0">
                <a:solidFill>
                  <a:srgbClr val="333333"/>
                </a:solidFill>
                <a:latin typeface="-apple-system"/>
              </a:rPr>
              <a:t>El dueño de la fábrica ordenó cerrar las puertas del edificio para que las mujeres desistieran y abandonaran el lugar.</a:t>
            </a:r>
            <a:r>
              <a:rPr lang="es-ES" sz="2400" dirty="0">
                <a:solidFill>
                  <a:srgbClr val="333333"/>
                </a:solidFill>
                <a:latin typeface="-apple-system"/>
              </a:rPr>
              <a:t> Sin embargo, el resultado fue la muerte de las obreras que se encontraban en el interior de la fábrica</a:t>
            </a:r>
            <a:r>
              <a:rPr lang="es-ES" dirty="0">
                <a:solidFill>
                  <a:srgbClr val="333333"/>
                </a:solidFill>
                <a:latin typeface="-apple-system"/>
              </a:rPr>
              <a:t>.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517793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97463C20-522E-49D0-97B1-E29B45DF2F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503" y="993912"/>
            <a:ext cx="3930926" cy="5241235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E922AB72-F5E3-4072-B308-F61405D401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6675" y="755373"/>
            <a:ext cx="3930927" cy="5241236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B81B5B50-F19B-401C-988D-B6C597C6C2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58804" y="4322130"/>
            <a:ext cx="2316681" cy="2310584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BC9B03E7-6649-4CA6-B514-2CA1D6771A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87711" y="291548"/>
            <a:ext cx="4871683" cy="3683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4428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: esquinas redondeadas 1">
            <a:extLst>
              <a:ext uri="{FF2B5EF4-FFF2-40B4-BE49-F238E27FC236}">
                <a16:creationId xmlns:a16="http://schemas.microsoft.com/office/drawing/2014/main" id="{FB285BC9-C7A7-43EE-95CF-6211BF9ABFC1}"/>
              </a:ext>
            </a:extLst>
          </p:cNvPr>
          <p:cNvSpPr/>
          <p:nvPr/>
        </p:nvSpPr>
        <p:spPr>
          <a:xfrm>
            <a:off x="1020417" y="556592"/>
            <a:ext cx="9925879" cy="5910470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endParaRPr lang="es-ES" sz="3200" dirty="0"/>
          </a:p>
          <a:p>
            <a:pPr algn="just"/>
            <a:endParaRPr lang="es-ES" sz="3200" dirty="0"/>
          </a:p>
          <a:p>
            <a:pPr algn="just"/>
            <a:r>
              <a:rPr lang="es-ES" sz="3200" dirty="0"/>
              <a:t>Bella como en la piedra fresca del manantial, el agua abre un ancho relámpago de espuma, así es la sonrisa de tu rostro, bella....</a:t>
            </a:r>
          </a:p>
          <a:p>
            <a:pPr algn="just"/>
            <a:r>
              <a:rPr lang="es-ES" sz="3200" dirty="0"/>
              <a:t>Bella de finas manos y delgados pies, como un caballito de plata andando, flor del mundo, así te veo, bella..</a:t>
            </a:r>
          </a:p>
          <a:p>
            <a:pPr algn="just"/>
            <a:r>
              <a:rPr lang="es-ES" sz="3200" dirty="0"/>
              <a:t>                                        Pablo Neruda.</a:t>
            </a:r>
            <a:endParaRPr lang="es-CL" sz="3200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368B78F7-B494-4EE4-A5D5-C1133E5909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03485" y="390938"/>
            <a:ext cx="2705100" cy="1685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913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129D726-2A41-4D3F-9A49-64964FE28E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CL" dirty="0"/>
              <a:t>MUJERES DESTACADAS CHILENAS</a:t>
            </a:r>
          </a:p>
        </p:txBody>
      </p:sp>
      <p:sp>
        <p:nvSpPr>
          <p:cNvPr id="4" name="Rectángulo: esquinas redondeadas 3">
            <a:extLst>
              <a:ext uri="{FF2B5EF4-FFF2-40B4-BE49-F238E27FC236}">
                <a16:creationId xmlns:a16="http://schemas.microsoft.com/office/drawing/2014/main" id="{E8AB0A29-1524-4D9F-A413-27C5BC04E2C1}"/>
              </a:ext>
            </a:extLst>
          </p:cNvPr>
          <p:cNvSpPr/>
          <p:nvPr/>
        </p:nvSpPr>
        <p:spPr>
          <a:xfrm flipH="1" flipV="1">
            <a:off x="904643" y="2007769"/>
            <a:ext cx="10641496" cy="4451803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14" name="Imagen 13" descr="Imagen en blanco y negro de un joven&#10;&#10;Descripción generada automáticamente con confianza media">
            <a:extLst>
              <a:ext uri="{FF2B5EF4-FFF2-40B4-BE49-F238E27FC236}">
                <a16:creationId xmlns:a16="http://schemas.microsoft.com/office/drawing/2014/main" id="{70B95C35-F7AB-451B-B266-0549394420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1881" y="2216746"/>
            <a:ext cx="2018406" cy="19723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Imagen 15" descr="Foto en blanco y negro de un joven con un traje de color negro&#10;&#10;Descripción generada automáticamente con confianza media">
            <a:extLst>
              <a:ext uri="{FF2B5EF4-FFF2-40B4-BE49-F238E27FC236}">
                <a16:creationId xmlns:a16="http://schemas.microsoft.com/office/drawing/2014/main" id="{1829244A-195F-467B-971D-3D6A999FBF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2697" y="4227415"/>
            <a:ext cx="2018407" cy="21051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Imagen 19" descr="Un joven sonriendo con un traje de color azul&#10;&#10;Descripción generada automáticamente">
            <a:extLst>
              <a:ext uri="{FF2B5EF4-FFF2-40B4-BE49-F238E27FC236}">
                <a16:creationId xmlns:a16="http://schemas.microsoft.com/office/drawing/2014/main" id="{F14B9FAE-B5D8-450A-8DB5-DF79C2EF3E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26738" y="2255260"/>
            <a:ext cx="1762546" cy="18862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" name="Imagen 21" descr="Imagen en blanco y negro de un hombre con traje y corbata&#10;&#10;Descripción generada automáticamente con confianza media">
            <a:extLst>
              <a:ext uri="{FF2B5EF4-FFF2-40B4-BE49-F238E27FC236}">
                <a16:creationId xmlns:a16="http://schemas.microsoft.com/office/drawing/2014/main" id="{B35ABD01-A346-4D70-AD83-D7D89CEA46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85296" y="4227415"/>
            <a:ext cx="1887477" cy="19172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" name="Imagen 23" descr="Imagen en blanco y negro de una persona con la mano en la cabeza&#10;&#10;Descripción generada automáticamente con confianza baja">
            <a:extLst>
              <a:ext uri="{FF2B5EF4-FFF2-40B4-BE49-F238E27FC236}">
                <a16:creationId xmlns:a16="http://schemas.microsoft.com/office/drawing/2014/main" id="{34C3A855-809A-4697-ABBF-E9885EC5D63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29035" y="2128608"/>
            <a:ext cx="2089974" cy="19671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Marcador de contenido 9" descr="Foto en blanco y negro de una persona con un traje de color negro&#10;&#10;Descripción generada automáticamente">
            <a:extLst>
              <a:ext uri="{FF2B5EF4-FFF2-40B4-BE49-F238E27FC236}">
                <a16:creationId xmlns:a16="http://schemas.microsoft.com/office/drawing/2014/main" id="{7263659F-C97D-4109-8930-77ED9CB234F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7"/>
          <a:stretch>
            <a:fillRect/>
          </a:stretch>
        </p:blipFill>
        <p:spPr>
          <a:xfrm>
            <a:off x="2701965" y="4329834"/>
            <a:ext cx="1836644" cy="18237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Marcador de contenido 11" descr="Imagen que contiene persona, foto, parado, posando&#10;&#10;Descripción generada automáticamente">
            <a:extLst>
              <a:ext uri="{FF2B5EF4-FFF2-40B4-BE49-F238E27FC236}">
                <a16:creationId xmlns:a16="http://schemas.microsoft.com/office/drawing/2014/main" id="{E159210C-454D-4AC1-9F34-9A23E283FF0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8"/>
          <a:stretch>
            <a:fillRect/>
          </a:stretch>
        </p:blipFill>
        <p:spPr>
          <a:xfrm>
            <a:off x="6499956" y="2313787"/>
            <a:ext cx="2018407" cy="17935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48440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16DBFAD4-B5FC-442B-A283-381B01B195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9B649DC7-8769-4383-A6F2-8F366BA7A1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2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0C67FD53-2686-4E0E-BA49-976F78F9AA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2" name="Título 1">
            <a:extLst>
              <a:ext uri="{FF2B5EF4-FFF2-40B4-BE49-F238E27FC236}">
                <a16:creationId xmlns:a16="http://schemas.microsoft.com/office/drawing/2014/main" id="{819305A5-A09F-4A1A-85CF-86190CC4B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798394"/>
            <a:ext cx="4730451" cy="163773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 b="0" i="0" dirty="0">
                <a:effectLst/>
              </a:rPr>
              <a:t>Elena </a:t>
            </a:r>
            <a:r>
              <a:rPr lang="en-US" sz="4400" b="0" i="0" dirty="0" err="1">
                <a:effectLst/>
              </a:rPr>
              <a:t>Caffarena</a:t>
            </a:r>
            <a:r>
              <a:rPr lang="en-US" sz="4400" b="0" i="0" dirty="0">
                <a:effectLst/>
              </a:rPr>
              <a:t> (1903 - 2003)</a:t>
            </a:r>
            <a:endParaRPr lang="en-US" sz="4400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55E322F-2A22-49FF-8A45-D9EE6327D09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69848" y="2620561"/>
            <a:ext cx="4730451" cy="3593592"/>
          </a:xfrm>
        </p:spPr>
        <p:txBody>
          <a:bodyPr vert="horz" lIns="91440" tIns="45720" rIns="91440" bIns="45720" rtlCol="0">
            <a:normAutofit/>
          </a:bodyPr>
          <a:lstStyle/>
          <a:p>
            <a:pPr algn="just"/>
            <a:endParaRPr lang="en-US" sz="1800" b="0" i="0" dirty="0">
              <a:effectLst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484E34F7-E155-426C-A88E-8AEA6CF3F7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13123" y="0"/>
            <a:ext cx="6278877" cy="6858000"/>
          </a:xfrm>
          <a:custGeom>
            <a:avLst/>
            <a:gdLst>
              <a:gd name="connsiteX0" fmla="*/ 45571 w 6278877"/>
              <a:gd name="connsiteY0" fmla="*/ 0 h 6858000"/>
              <a:gd name="connsiteX1" fmla="*/ 6278877 w 6278877"/>
              <a:gd name="connsiteY1" fmla="*/ 0 h 6858000"/>
              <a:gd name="connsiteX2" fmla="*/ 6278877 w 6278877"/>
              <a:gd name="connsiteY2" fmla="*/ 6858000 h 6858000"/>
              <a:gd name="connsiteX3" fmla="*/ 3292307 w 6278877"/>
              <a:gd name="connsiteY3" fmla="*/ 6858000 h 6858000"/>
              <a:gd name="connsiteX4" fmla="*/ 3181525 w 6278877"/>
              <a:gd name="connsiteY4" fmla="*/ 6786980 h 6858000"/>
              <a:gd name="connsiteX5" fmla="*/ 0 w 6278877"/>
              <a:gd name="connsiteY5" fmla="*/ 803252 h 6858000"/>
              <a:gd name="connsiteX6" fmla="*/ 37255 w 6278877"/>
              <a:gd name="connsiteY6" fmla="*/ 6544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278877" h="6858000">
                <a:moveTo>
                  <a:pt x="45571" y="0"/>
                </a:moveTo>
                <a:lnTo>
                  <a:pt x="6278877" y="0"/>
                </a:lnTo>
                <a:lnTo>
                  <a:pt x="6278877" y="6858000"/>
                </a:lnTo>
                <a:lnTo>
                  <a:pt x="3292307" y="6858000"/>
                </a:lnTo>
                <a:lnTo>
                  <a:pt x="3181525" y="6786980"/>
                </a:lnTo>
                <a:cubicBezTo>
                  <a:pt x="1262020" y="5490189"/>
                  <a:pt x="0" y="3294101"/>
                  <a:pt x="0" y="803252"/>
                </a:cubicBezTo>
                <a:cubicBezTo>
                  <a:pt x="0" y="554167"/>
                  <a:pt x="12619" y="308030"/>
                  <a:pt x="37255" y="65445"/>
                </a:cubicBezTo>
                <a:close/>
              </a:path>
            </a:pathLst>
          </a:custGeom>
          <a:blipFill dpi="0" rotWithShape="1">
            <a:blip r:embed="rId4">
              <a:alphaModFix amt="30000"/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61000"/>
                      </a14:imgEffect>
                      <a14:imgEffect>
                        <a14:brightnessContrast bright="-25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6" name="Marcador de contenido 5" descr="Imagen que contiene persona, foto, parado, posando&#10;&#10;Descripción generada automáticamente">
            <a:extLst>
              <a:ext uri="{FF2B5EF4-FFF2-40B4-BE49-F238E27FC236}">
                <a16:creationId xmlns:a16="http://schemas.microsoft.com/office/drawing/2014/main" id="{D104E7E3-AC57-4F34-9D4A-4190CE39457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6"/>
          <a:srcRect l="16936" r="1807" b="-1"/>
          <a:stretch/>
        </p:blipFill>
        <p:spPr>
          <a:xfrm>
            <a:off x="5913124" y="10"/>
            <a:ext cx="6278877" cy="6857990"/>
          </a:xfrm>
          <a:custGeom>
            <a:avLst/>
            <a:gdLst/>
            <a:ahLst/>
            <a:cxnLst/>
            <a:rect l="l" t="t" r="r" b="b"/>
            <a:pathLst>
              <a:path w="6278877" h="6858000">
                <a:moveTo>
                  <a:pt x="45571" y="0"/>
                </a:moveTo>
                <a:lnTo>
                  <a:pt x="6278877" y="0"/>
                </a:lnTo>
                <a:lnTo>
                  <a:pt x="6278877" y="6858000"/>
                </a:lnTo>
                <a:lnTo>
                  <a:pt x="3292307" y="6858000"/>
                </a:lnTo>
                <a:lnTo>
                  <a:pt x="3181525" y="6786980"/>
                </a:lnTo>
                <a:cubicBezTo>
                  <a:pt x="1262020" y="5490189"/>
                  <a:pt x="0" y="3294101"/>
                  <a:pt x="0" y="803252"/>
                </a:cubicBezTo>
                <a:cubicBezTo>
                  <a:pt x="0" y="554167"/>
                  <a:pt x="12619" y="308030"/>
                  <a:pt x="37255" y="65445"/>
                </a:cubicBezTo>
                <a:close/>
              </a:path>
            </a:pathLst>
          </a:custGeom>
        </p:spPr>
      </p:pic>
      <p:sp>
        <p:nvSpPr>
          <p:cNvPr id="7" name="Rectángulo: esquinas redondeadas 6">
            <a:extLst>
              <a:ext uri="{FF2B5EF4-FFF2-40B4-BE49-F238E27FC236}">
                <a16:creationId xmlns:a16="http://schemas.microsoft.com/office/drawing/2014/main" id="{BB547485-F713-4E58-B7B8-5E617C3F7258}"/>
              </a:ext>
            </a:extLst>
          </p:cNvPr>
          <p:cNvSpPr/>
          <p:nvPr/>
        </p:nvSpPr>
        <p:spPr>
          <a:xfrm>
            <a:off x="927652" y="2436124"/>
            <a:ext cx="5168348" cy="4221565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s-ES" sz="2400" dirty="0"/>
              <a:t>Abogada, Jurista y política que luchó por la clase obrera del país, en 1935 formó el Movimiento Pro Emancipación de las Mujeres en Chile, y en 1949 consiguió el voto femenino en nuestro país.</a:t>
            </a:r>
          </a:p>
        </p:txBody>
      </p:sp>
    </p:spTree>
    <p:extLst>
      <p:ext uri="{BB962C8B-B14F-4D97-AF65-F5344CB8AC3E}">
        <p14:creationId xmlns:p14="http://schemas.microsoft.com/office/powerpoint/2010/main" val="1244211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16DBFAD4-B5FC-442B-A283-381B01B195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9B649DC7-8769-4383-A6F2-8F366BA7A1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2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0C67FD53-2686-4E0E-BA49-976F78F9AA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2A0E4E09-FC02-4ADC-951A-3FFA90B6FE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6A61B3F3-40C7-45A1-8A23-C8A023525B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6284" y="484632"/>
            <a:ext cx="4741963" cy="197196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800" b="0" i="0" dirty="0" err="1">
                <a:effectLst/>
              </a:rPr>
              <a:t>Eloísa</a:t>
            </a:r>
            <a:r>
              <a:rPr lang="en-US" sz="4800" b="0" i="0" dirty="0">
                <a:effectLst/>
              </a:rPr>
              <a:t> Díaz </a:t>
            </a:r>
            <a:br>
              <a:rPr lang="en-US" sz="4800" b="0" i="0" dirty="0">
                <a:effectLst/>
              </a:rPr>
            </a:br>
            <a:r>
              <a:rPr lang="en-US" sz="4800" b="0" i="0" dirty="0">
                <a:effectLst/>
              </a:rPr>
              <a:t>(1866  - 1950)</a:t>
            </a:r>
            <a:endParaRPr lang="en-US" sz="4800" dirty="0"/>
          </a:p>
        </p:txBody>
      </p:sp>
      <p:pic>
        <p:nvPicPr>
          <p:cNvPr id="6" name="Marcador de contenido 5" descr="Imagen en blanco y negro de un joven&#10;&#10;Descripción generada automáticamente con confianza media">
            <a:extLst>
              <a:ext uri="{FF2B5EF4-FFF2-40B4-BE49-F238E27FC236}">
                <a16:creationId xmlns:a16="http://schemas.microsoft.com/office/drawing/2014/main" id="{94B38408-5AFA-4494-93A4-9937B6815AB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4"/>
          <a:srcRect l="3808" r="9309" b="2"/>
          <a:stretch/>
        </p:blipFill>
        <p:spPr>
          <a:xfrm>
            <a:off x="1" y="2"/>
            <a:ext cx="6095695" cy="6857997"/>
          </a:xfrm>
          <a:custGeom>
            <a:avLst/>
            <a:gdLst/>
            <a:ahLst/>
            <a:cxnLst/>
            <a:rect l="l" t="t" r="r" b="b"/>
            <a:pathLst>
              <a:path w="6095695" h="6857997">
                <a:moveTo>
                  <a:pt x="3435036" y="0"/>
                </a:moveTo>
                <a:lnTo>
                  <a:pt x="4198562" y="0"/>
                </a:lnTo>
                <a:lnTo>
                  <a:pt x="4365987" y="128761"/>
                </a:lnTo>
                <a:cubicBezTo>
                  <a:pt x="5422363" y="981944"/>
                  <a:pt x="6095695" y="2273123"/>
                  <a:pt x="6095695" y="3718209"/>
                </a:cubicBezTo>
                <a:cubicBezTo>
                  <a:pt x="6095695" y="4922447"/>
                  <a:pt x="5628104" y="6019805"/>
                  <a:pt x="4860911" y="6845880"/>
                </a:cubicBezTo>
                <a:lnTo>
                  <a:pt x="4849107" y="6857997"/>
                </a:lnTo>
                <a:lnTo>
                  <a:pt x="4253869" y="6857997"/>
                </a:lnTo>
                <a:lnTo>
                  <a:pt x="4409441" y="6719623"/>
                </a:lnTo>
                <a:cubicBezTo>
                  <a:pt x="5194330" y="5951494"/>
                  <a:pt x="5679794" y="4890334"/>
                  <a:pt x="5679794" y="3718209"/>
                </a:cubicBezTo>
                <a:cubicBezTo>
                  <a:pt x="5679794" y="2179795"/>
                  <a:pt x="4843506" y="832535"/>
                  <a:pt x="3591563" y="88079"/>
                </a:cubicBezTo>
                <a:close/>
                <a:moveTo>
                  <a:pt x="0" y="0"/>
                </a:moveTo>
                <a:lnTo>
                  <a:pt x="3177466" y="0"/>
                </a:lnTo>
                <a:lnTo>
                  <a:pt x="3353291" y="88129"/>
                </a:lnTo>
                <a:cubicBezTo>
                  <a:pt x="4668281" y="787221"/>
                  <a:pt x="5560965" y="2150692"/>
                  <a:pt x="5560965" y="3718209"/>
                </a:cubicBezTo>
                <a:cubicBezTo>
                  <a:pt x="5560965" y="4858221"/>
                  <a:pt x="5088802" y="5890308"/>
                  <a:pt x="4325417" y="6637392"/>
                </a:cubicBezTo>
                <a:lnTo>
                  <a:pt x="4077394" y="6857997"/>
                </a:lnTo>
                <a:lnTo>
                  <a:pt x="0" y="6857997"/>
                </a:lnTo>
                <a:close/>
              </a:path>
            </a:pathLst>
          </a:custGeom>
        </p:spPr>
      </p:pic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0060CE1A-A2ED-43AC-857D-05822177FA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-2598"/>
            <a:ext cx="6095695" cy="6857997"/>
          </a:xfrm>
          <a:custGeom>
            <a:avLst/>
            <a:gdLst>
              <a:gd name="connsiteX0" fmla="*/ 3435036 w 6095695"/>
              <a:gd name="connsiteY0" fmla="*/ 0 h 6857997"/>
              <a:gd name="connsiteX1" fmla="*/ 4198562 w 6095695"/>
              <a:gd name="connsiteY1" fmla="*/ 0 h 6857997"/>
              <a:gd name="connsiteX2" fmla="*/ 4365987 w 6095695"/>
              <a:gd name="connsiteY2" fmla="*/ 128761 h 6857997"/>
              <a:gd name="connsiteX3" fmla="*/ 6095695 w 6095695"/>
              <a:gd name="connsiteY3" fmla="*/ 3718209 h 6857997"/>
              <a:gd name="connsiteX4" fmla="*/ 4860911 w 6095695"/>
              <a:gd name="connsiteY4" fmla="*/ 6845880 h 6857997"/>
              <a:gd name="connsiteX5" fmla="*/ 4849107 w 6095695"/>
              <a:gd name="connsiteY5" fmla="*/ 6857997 h 6857997"/>
              <a:gd name="connsiteX6" fmla="*/ 4253869 w 6095695"/>
              <a:gd name="connsiteY6" fmla="*/ 6857997 h 6857997"/>
              <a:gd name="connsiteX7" fmla="*/ 4409441 w 6095695"/>
              <a:gd name="connsiteY7" fmla="*/ 6719623 h 6857997"/>
              <a:gd name="connsiteX8" fmla="*/ 5679794 w 6095695"/>
              <a:gd name="connsiteY8" fmla="*/ 3718209 h 6857997"/>
              <a:gd name="connsiteX9" fmla="*/ 3591563 w 6095695"/>
              <a:gd name="connsiteY9" fmla="*/ 88079 h 6857997"/>
              <a:gd name="connsiteX10" fmla="*/ 0 w 6095695"/>
              <a:gd name="connsiteY10" fmla="*/ 0 h 6857997"/>
              <a:gd name="connsiteX11" fmla="*/ 3177466 w 6095695"/>
              <a:gd name="connsiteY11" fmla="*/ 0 h 6857997"/>
              <a:gd name="connsiteX12" fmla="*/ 3353291 w 6095695"/>
              <a:gd name="connsiteY12" fmla="*/ 88129 h 6857997"/>
              <a:gd name="connsiteX13" fmla="*/ 5560965 w 6095695"/>
              <a:gd name="connsiteY13" fmla="*/ 3718209 h 6857997"/>
              <a:gd name="connsiteX14" fmla="*/ 4325417 w 6095695"/>
              <a:gd name="connsiteY14" fmla="*/ 6637392 h 6857997"/>
              <a:gd name="connsiteX15" fmla="*/ 4077394 w 6095695"/>
              <a:gd name="connsiteY15" fmla="*/ 6857997 h 6857997"/>
              <a:gd name="connsiteX16" fmla="*/ 0 w 6095695"/>
              <a:gd name="connsiteY16" fmla="*/ 6857997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6095695" h="6857997">
                <a:moveTo>
                  <a:pt x="3435036" y="0"/>
                </a:moveTo>
                <a:lnTo>
                  <a:pt x="4198562" y="0"/>
                </a:lnTo>
                <a:lnTo>
                  <a:pt x="4365987" y="128761"/>
                </a:lnTo>
                <a:cubicBezTo>
                  <a:pt x="5422363" y="981944"/>
                  <a:pt x="6095695" y="2273123"/>
                  <a:pt x="6095695" y="3718209"/>
                </a:cubicBezTo>
                <a:cubicBezTo>
                  <a:pt x="6095695" y="4922447"/>
                  <a:pt x="5628104" y="6019805"/>
                  <a:pt x="4860911" y="6845880"/>
                </a:cubicBezTo>
                <a:lnTo>
                  <a:pt x="4849107" y="6857997"/>
                </a:lnTo>
                <a:lnTo>
                  <a:pt x="4253869" y="6857997"/>
                </a:lnTo>
                <a:lnTo>
                  <a:pt x="4409441" y="6719623"/>
                </a:lnTo>
                <a:cubicBezTo>
                  <a:pt x="5194330" y="5951494"/>
                  <a:pt x="5679794" y="4890334"/>
                  <a:pt x="5679794" y="3718209"/>
                </a:cubicBezTo>
                <a:cubicBezTo>
                  <a:pt x="5679794" y="2179795"/>
                  <a:pt x="4843506" y="832535"/>
                  <a:pt x="3591563" y="88079"/>
                </a:cubicBezTo>
                <a:close/>
                <a:moveTo>
                  <a:pt x="0" y="0"/>
                </a:moveTo>
                <a:lnTo>
                  <a:pt x="3177466" y="0"/>
                </a:lnTo>
                <a:lnTo>
                  <a:pt x="3353291" y="88129"/>
                </a:lnTo>
                <a:cubicBezTo>
                  <a:pt x="4668281" y="787221"/>
                  <a:pt x="5560965" y="2150692"/>
                  <a:pt x="5560965" y="3718209"/>
                </a:cubicBezTo>
                <a:cubicBezTo>
                  <a:pt x="5560965" y="4858221"/>
                  <a:pt x="5088802" y="5890308"/>
                  <a:pt x="4325417" y="6637392"/>
                </a:cubicBezTo>
                <a:lnTo>
                  <a:pt x="4077394" y="6857997"/>
                </a:lnTo>
                <a:lnTo>
                  <a:pt x="0" y="6857997"/>
                </a:lnTo>
                <a:close/>
              </a:path>
            </a:pathLst>
          </a:custGeom>
          <a:blipFill dpi="0" rotWithShape="1">
            <a:blip r:embed="rId5">
              <a:alphaModFix amt="30000"/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61000"/>
                      </a14:imgEffect>
                      <a14:imgEffect>
                        <a14:brightnessContrast bright="-25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solidFill>
                <a:schemeClr val="lt1"/>
              </a:solidFill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21EAD44-8899-4511-B124-35ECBDB66B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386286" y="2456596"/>
            <a:ext cx="4741962" cy="3715603"/>
          </a:xfrm>
        </p:spPr>
        <p:txBody>
          <a:bodyPr vert="horz" lIns="91440" tIns="45720" rIns="91440" bIns="45720" rtlCol="0">
            <a:normAutofit/>
          </a:bodyPr>
          <a:lstStyle/>
          <a:p>
            <a:pPr algn="just"/>
            <a:endParaRPr lang="en-US" b="0" i="0" dirty="0">
              <a:effectLst/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D68B9961-F007-40D1-AF51-61B6DE5106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E9FDF494-C7FB-47DF-BD39-1F65FA5508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2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3A822E1C-4C1A-4BEE-B19C-0FFB2D57BB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4" name="Rectángulo: esquinas redondeadas 3">
            <a:extLst>
              <a:ext uri="{FF2B5EF4-FFF2-40B4-BE49-F238E27FC236}">
                <a16:creationId xmlns:a16="http://schemas.microsoft.com/office/drawing/2014/main" id="{7F612D39-EAD7-4536-8C35-A0A582A501C7}"/>
              </a:ext>
            </a:extLst>
          </p:cNvPr>
          <p:cNvSpPr/>
          <p:nvPr/>
        </p:nvSpPr>
        <p:spPr>
          <a:xfrm>
            <a:off x="6241774" y="2292626"/>
            <a:ext cx="5189143" cy="4187687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s-ES" sz="2000" dirty="0"/>
              <a:t>Fue la primera mujer en estudiar la carrera de medicina en la Universidad de Chile y en 1887 se convirtió en la primer médico de Chile y de </a:t>
            </a:r>
            <a:r>
              <a:rPr lang="es-ES" sz="2000" dirty="0" err="1"/>
              <a:t>sudamérica</a:t>
            </a:r>
            <a:r>
              <a:rPr lang="es-ES" sz="2000" dirty="0"/>
              <a:t>. También fue nombrada directora del Servicio Médico Escolar donde impulsó el desayuno escolar obligatorio, la vacunación masiva de estudiantes y donde también incentivó a reformas como la creación del servicio médico dental en escuelas.</a:t>
            </a:r>
          </a:p>
        </p:txBody>
      </p:sp>
    </p:spTree>
    <p:extLst>
      <p:ext uri="{BB962C8B-B14F-4D97-AF65-F5344CB8AC3E}">
        <p14:creationId xmlns:p14="http://schemas.microsoft.com/office/powerpoint/2010/main" val="2083428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16DBFAD4-B5FC-442B-A283-381B01B195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9B649DC7-8769-4383-A6F2-8F366BA7A1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2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0C67FD53-2686-4E0E-BA49-976F78F9AA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2" name="Título 1">
            <a:extLst>
              <a:ext uri="{FF2B5EF4-FFF2-40B4-BE49-F238E27FC236}">
                <a16:creationId xmlns:a16="http://schemas.microsoft.com/office/drawing/2014/main" id="{8CE4F833-B3C1-4972-BA99-191AD9E8E0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798394"/>
            <a:ext cx="4730451" cy="163773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 b="0" i="0" dirty="0" err="1">
                <a:effectLst/>
              </a:rPr>
              <a:t>Sargento</a:t>
            </a:r>
            <a:r>
              <a:rPr lang="en-US" sz="4400" b="0" i="0" dirty="0">
                <a:effectLst/>
              </a:rPr>
              <a:t> Candelaria Pérez (1810 - 1870)</a:t>
            </a:r>
            <a:endParaRPr lang="en-US" sz="4400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3BC466D-0A95-463F-ABAD-AF6E90870B4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69848" y="2578608"/>
            <a:ext cx="4730451" cy="3593592"/>
          </a:xfrm>
        </p:spPr>
        <p:txBody>
          <a:bodyPr vert="horz" lIns="91440" tIns="45720" rIns="91440" bIns="45720" rtlCol="0">
            <a:normAutofit/>
          </a:bodyPr>
          <a:lstStyle/>
          <a:p>
            <a:pPr algn="just"/>
            <a:endParaRPr lang="en-US" sz="1800" b="0" i="0" dirty="0">
              <a:effectLst/>
            </a:endParaRPr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484E34F7-E155-426C-A88E-8AEA6CF3F7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13123" y="0"/>
            <a:ext cx="6278877" cy="6858000"/>
          </a:xfrm>
          <a:custGeom>
            <a:avLst/>
            <a:gdLst>
              <a:gd name="connsiteX0" fmla="*/ 45571 w 6278877"/>
              <a:gd name="connsiteY0" fmla="*/ 0 h 6858000"/>
              <a:gd name="connsiteX1" fmla="*/ 6278877 w 6278877"/>
              <a:gd name="connsiteY1" fmla="*/ 0 h 6858000"/>
              <a:gd name="connsiteX2" fmla="*/ 6278877 w 6278877"/>
              <a:gd name="connsiteY2" fmla="*/ 6858000 h 6858000"/>
              <a:gd name="connsiteX3" fmla="*/ 3292307 w 6278877"/>
              <a:gd name="connsiteY3" fmla="*/ 6858000 h 6858000"/>
              <a:gd name="connsiteX4" fmla="*/ 3181525 w 6278877"/>
              <a:gd name="connsiteY4" fmla="*/ 6786980 h 6858000"/>
              <a:gd name="connsiteX5" fmla="*/ 0 w 6278877"/>
              <a:gd name="connsiteY5" fmla="*/ 803252 h 6858000"/>
              <a:gd name="connsiteX6" fmla="*/ 37255 w 6278877"/>
              <a:gd name="connsiteY6" fmla="*/ 6544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278877" h="6858000">
                <a:moveTo>
                  <a:pt x="45571" y="0"/>
                </a:moveTo>
                <a:lnTo>
                  <a:pt x="6278877" y="0"/>
                </a:lnTo>
                <a:lnTo>
                  <a:pt x="6278877" y="6858000"/>
                </a:lnTo>
                <a:lnTo>
                  <a:pt x="3292307" y="6858000"/>
                </a:lnTo>
                <a:lnTo>
                  <a:pt x="3181525" y="6786980"/>
                </a:lnTo>
                <a:cubicBezTo>
                  <a:pt x="1262020" y="5490189"/>
                  <a:pt x="0" y="3294101"/>
                  <a:pt x="0" y="803252"/>
                </a:cubicBezTo>
                <a:cubicBezTo>
                  <a:pt x="0" y="554167"/>
                  <a:pt x="12619" y="308030"/>
                  <a:pt x="37255" y="65445"/>
                </a:cubicBezTo>
                <a:close/>
              </a:path>
            </a:pathLst>
          </a:custGeom>
          <a:blipFill dpi="0" rotWithShape="1">
            <a:blip r:embed="rId4">
              <a:alphaModFix amt="30000"/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61000"/>
                      </a14:imgEffect>
                      <a14:imgEffect>
                        <a14:brightnessContrast bright="-25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6" name="Marcador de contenido 5" descr="Foto en blanco y negro de una persona con un traje de color negro&#10;&#10;Descripción generada automáticamente">
            <a:extLst>
              <a:ext uri="{FF2B5EF4-FFF2-40B4-BE49-F238E27FC236}">
                <a16:creationId xmlns:a16="http://schemas.microsoft.com/office/drawing/2014/main" id="{C3C20165-319A-4E51-AFC8-A70F1BB29F1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6"/>
          <a:srcRect l="5940" r="3193" b="3"/>
          <a:stretch/>
        </p:blipFill>
        <p:spPr>
          <a:xfrm>
            <a:off x="5913124" y="10"/>
            <a:ext cx="6278877" cy="6857990"/>
          </a:xfrm>
          <a:custGeom>
            <a:avLst/>
            <a:gdLst/>
            <a:ahLst/>
            <a:cxnLst/>
            <a:rect l="l" t="t" r="r" b="b"/>
            <a:pathLst>
              <a:path w="6278877" h="6858000">
                <a:moveTo>
                  <a:pt x="45571" y="0"/>
                </a:moveTo>
                <a:lnTo>
                  <a:pt x="6278877" y="0"/>
                </a:lnTo>
                <a:lnTo>
                  <a:pt x="6278877" y="6858000"/>
                </a:lnTo>
                <a:lnTo>
                  <a:pt x="3292307" y="6858000"/>
                </a:lnTo>
                <a:lnTo>
                  <a:pt x="3181525" y="6786980"/>
                </a:lnTo>
                <a:cubicBezTo>
                  <a:pt x="1262020" y="5490189"/>
                  <a:pt x="0" y="3294101"/>
                  <a:pt x="0" y="803252"/>
                </a:cubicBezTo>
                <a:cubicBezTo>
                  <a:pt x="0" y="554167"/>
                  <a:pt x="12619" y="308030"/>
                  <a:pt x="37255" y="65445"/>
                </a:cubicBezTo>
                <a:close/>
              </a:path>
            </a:pathLst>
          </a:custGeom>
        </p:spPr>
      </p:pic>
      <p:sp>
        <p:nvSpPr>
          <p:cNvPr id="4" name="Rectángulo: esquinas redondeadas 3">
            <a:extLst>
              <a:ext uri="{FF2B5EF4-FFF2-40B4-BE49-F238E27FC236}">
                <a16:creationId xmlns:a16="http://schemas.microsoft.com/office/drawing/2014/main" id="{A439D991-63EB-47AE-B815-0AD0F1AEB995}"/>
              </a:ext>
            </a:extLst>
          </p:cNvPr>
          <p:cNvSpPr/>
          <p:nvPr/>
        </p:nvSpPr>
        <p:spPr>
          <a:xfrm>
            <a:off x="715617" y="2578608"/>
            <a:ext cx="5380383" cy="3680266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s-ES" sz="2400" dirty="0"/>
              <a:t>Fue la primera mujer chilena en unirse al ejercito de Chile y por luchar en la Guerra de la Confederación Perú-Boliviana. Se desempeñó como cantinera y enfermera, pero al poco tiempo terminó luchando a la par con sus compañeros. También estuvo presente en la Batalla de Yungay.</a:t>
            </a:r>
          </a:p>
        </p:txBody>
      </p:sp>
    </p:spTree>
    <p:extLst>
      <p:ext uri="{BB962C8B-B14F-4D97-AF65-F5344CB8AC3E}">
        <p14:creationId xmlns:p14="http://schemas.microsoft.com/office/powerpoint/2010/main" val="3152490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16DBFAD4-B5FC-442B-A283-381B01B195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9B649DC7-8769-4383-A6F2-8F366BA7A1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2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0C67FD53-2686-4E0E-BA49-976F78F9AA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2A0E4E09-FC02-4ADC-951A-3FFA90B6FE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FE4F62AE-CDAE-456A-9D8C-06AA5D8A73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6284" y="444876"/>
            <a:ext cx="4741963" cy="197196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800" b="0" i="0" dirty="0">
                <a:effectLst/>
              </a:rPr>
              <a:t>Teresa de los Andes (1900 - 1920)</a:t>
            </a:r>
            <a:endParaRPr lang="en-US" sz="4800" dirty="0"/>
          </a:p>
        </p:txBody>
      </p:sp>
      <p:pic>
        <p:nvPicPr>
          <p:cNvPr id="10" name="Marcador de contenido 9" descr="Imagen en blanco y negro de un hombre con traje y corbata&#10;&#10;Descripción generada automáticamente con confianza media">
            <a:extLst>
              <a:ext uri="{FF2B5EF4-FFF2-40B4-BE49-F238E27FC236}">
                <a16:creationId xmlns:a16="http://schemas.microsoft.com/office/drawing/2014/main" id="{81C739EC-3CF7-41EA-BA42-F4CD38533CC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4"/>
          <a:srcRect r="9762"/>
          <a:stretch/>
        </p:blipFill>
        <p:spPr>
          <a:xfrm>
            <a:off x="1" y="2"/>
            <a:ext cx="6095695" cy="6857997"/>
          </a:xfrm>
          <a:custGeom>
            <a:avLst/>
            <a:gdLst/>
            <a:ahLst/>
            <a:cxnLst/>
            <a:rect l="l" t="t" r="r" b="b"/>
            <a:pathLst>
              <a:path w="6095695" h="6857997">
                <a:moveTo>
                  <a:pt x="3435036" y="0"/>
                </a:moveTo>
                <a:lnTo>
                  <a:pt x="4198562" y="0"/>
                </a:lnTo>
                <a:lnTo>
                  <a:pt x="4365987" y="128761"/>
                </a:lnTo>
                <a:cubicBezTo>
                  <a:pt x="5422363" y="981944"/>
                  <a:pt x="6095695" y="2273123"/>
                  <a:pt x="6095695" y="3718209"/>
                </a:cubicBezTo>
                <a:cubicBezTo>
                  <a:pt x="6095695" y="4922447"/>
                  <a:pt x="5628104" y="6019805"/>
                  <a:pt x="4860911" y="6845880"/>
                </a:cubicBezTo>
                <a:lnTo>
                  <a:pt x="4849107" y="6857997"/>
                </a:lnTo>
                <a:lnTo>
                  <a:pt x="4253869" y="6857997"/>
                </a:lnTo>
                <a:lnTo>
                  <a:pt x="4409441" y="6719623"/>
                </a:lnTo>
                <a:cubicBezTo>
                  <a:pt x="5194330" y="5951494"/>
                  <a:pt x="5679794" y="4890334"/>
                  <a:pt x="5679794" y="3718209"/>
                </a:cubicBezTo>
                <a:cubicBezTo>
                  <a:pt x="5679794" y="2179795"/>
                  <a:pt x="4843506" y="832535"/>
                  <a:pt x="3591563" y="88079"/>
                </a:cubicBezTo>
                <a:close/>
                <a:moveTo>
                  <a:pt x="0" y="0"/>
                </a:moveTo>
                <a:lnTo>
                  <a:pt x="3177466" y="0"/>
                </a:lnTo>
                <a:lnTo>
                  <a:pt x="3353291" y="88129"/>
                </a:lnTo>
                <a:cubicBezTo>
                  <a:pt x="4668281" y="787221"/>
                  <a:pt x="5560965" y="2150692"/>
                  <a:pt x="5560965" y="3718209"/>
                </a:cubicBezTo>
                <a:cubicBezTo>
                  <a:pt x="5560965" y="4858221"/>
                  <a:pt x="5088802" y="5890308"/>
                  <a:pt x="4325417" y="6637392"/>
                </a:cubicBezTo>
                <a:lnTo>
                  <a:pt x="4077394" y="6857997"/>
                </a:lnTo>
                <a:lnTo>
                  <a:pt x="0" y="6857997"/>
                </a:lnTo>
                <a:close/>
              </a:path>
            </a:pathLst>
          </a:custGeom>
        </p:spPr>
      </p:pic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0060CE1A-A2ED-43AC-857D-05822177FA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-2598"/>
            <a:ext cx="6095695" cy="6857997"/>
          </a:xfrm>
          <a:custGeom>
            <a:avLst/>
            <a:gdLst>
              <a:gd name="connsiteX0" fmla="*/ 3435036 w 6095695"/>
              <a:gd name="connsiteY0" fmla="*/ 0 h 6857997"/>
              <a:gd name="connsiteX1" fmla="*/ 4198562 w 6095695"/>
              <a:gd name="connsiteY1" fmla="*/ 0 h 6857997"/>
              <a:gd name="connsiteX2" fmla="*/ 4365987 w 6095695"/>
              <a:gd name="connsiteY2" fmla="*/ 128761 h 6857997"/>
              <a:gd name="connsiteX3" fmla="*/ 6095695 w 6095695"/>
              <a:gd name="connsiteY3" fmla="*/ 3718209 h 6857997"/>
              <a:gd name="connsiteX4" fmla="*/ 4860911 w 6095695"/>
              <a:gd name="connsiteY4" fmla="*/ 6845880 h 6857997"/>
              <a:gd name="connsiteX5" fmla="*/ 4849107 w 6095695"/>
              <a:gd name="connsiteY5" fmla="*/ 6857997 h 6857997"/>
              <a:gd name="connsiteX6" fmla="*/ 4253869 w 6095695"/>
              <a:gd name="connsiteY6" fmla="*/ 6857997 h 6857997"/>
              <a:gd name="connsiteX7" fmla="*/ 4409441 w 6095695"/>
              <a:gd name="connsiteY7" fmla="*/ 6719623 h 6857997"/>
              <a:gd name="connsiteX8" fmla="*/ 5679794 w 6095695"/>
              <a:gd name="connsiteY8" fmla="*/ 3718209 h 6857997"/>
              <a:gd name="connsiteX9" fmla="*/ 3591563 w 6095695"/>
              <a:gd name="connsiteY9" fmla="*/ 88079 h 6857997"/>
              <a:gd name="connsiteX10" fmla="*/ 0 w 6095695"/>
              <a:gd name="connsiteY10" fmla="*/ 0 h 6857997"/>
              <a:gd name="connsiteX11" fmla="*/ 3177466 w 6095695"/>
              <a:gd name="connsiteY11" fmla="*/ 0 h 6857997"/>
              <a:gd name="connsiteX12" fmla="*/ 3353291 w 6095695"/>
              <a:gd name="connsiteY12" fmla="*/ 88129 h 6857997"/>
              <a:gd name="connsiteX13" fmla="*/ 5560965 w 6095695"/>
              <a:gd name="connsiteY13" fmla="*/ 3718209 h 6857997"/>
              <a:gd name="connsiteX14" fmla="*/ 4325417 w 6095695"/>
              <a:gd name="connsiteY14" fmla="*/ 6637392 h 6857997"/>
              <a:gd name="connsiteX15" fmla="*/ 4077394 w 6095695"/>
              <a:gd name="connsiteY15" fmla="*/ 6857997 h 6857997"/>
              <a:gd name="connsiteX16" fmla="*/ 0 w 6095695"/>
              <a:gd name="connsiteY16" fmla="*/ 6857997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6095695" h="6857997">
                <a:moveTo>
                  <a:pt x="3435036" y="0"/>
                </a:moveTo>
                <a:lnTo>
                  <a:pt x="4198562" y="0"/>
                </a:lnTo>
                <a:lnTo>
                  <a:pt x="4365987" y="128761"/>
                </a:lnTo>
                <a:cubicBezTo>
                  <a:pt x="5422363" y="981944"/>
                  <a:pt x="6095695" y="2273123"/>
                  <a:pt x="6095695" y="3718209"/>
                </a:cubicBezTo>
                <a:cubicBezTo>
                  <a:pt x="6095695" y="4922447"/>
                  <a:pt x="5628104" y="6019805"/>
                  <a:pt x="4860911" y="6845880"/>
                </a:cubicBezTo>
                <a:lnTo>
                  <a:pt x="4849107" y="6857997"/>
                </a:lnTo>
                <a:lnTo>
                  <a:pt x="4253869" y="6857997"/>
                </a:lnTo>
                <a:lnTo>
                  <a:pt x="4409441" y="6719623"/>
                </a:lnTo>
                <a:cubicBezTo>
                  <a:pt x="5194330" y="5951494"/>
                  <a:pt x="5679794" y="4890334"/>
                  <a:pt x="5679794" y="3718209"/>
                </a:cubicBezTo>
                <a:cubicBezTo>
                  <a:pt x="5679794" y="2179795"/>
                  <a:pt x="4843506" y="832535"/>
                  <a:pt x="3591563" y="88079"/>
                </a:cubicBezTo>
                <a:close/>
                <a:moveTo>
                  <a:pt x="0" y="0"/>
                </a:moveTo>
                <a:lnTo>
                  <a:pt x="3177466" y="0"/>
                </a:lnTo>
                <a:lnTo>
                  <a:pt x="3353291" y="88129"/>
                </a:lnTo>
                <a:cubicBezTo>
                  <a:pt x="4668281" y="787221"/>
                  <a:pt x="5560965" y="2150692"/>
                  <a:pt x="5560965" y="3718209"/>
                </a:cubicBezTo>
                <a:cubicBezTo>
                  <a:pt x="5560965" y="4858221"/>
                  <a:pt x="5088802" y="5890308"/>
                  <a:pt x="4325417" y="6637392"/>
                </a:cubicBezTo>
                <a:lnTo>
                  <a:pt x="4077394" y="6857997"/>
                </a:lnTo>
                <a:lnTo>
                  <a:pt x="0" y="6857997"/>
                </a:lnTo>
                <a:close/>
              </a:path>
            </a:pathLst>
          </a:custGeom>
          <a:blipFill dpi="0" rotWithShape="1">
            <a:blip r:embed="rId5">
              <a:alphaModFix amt="30000"/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61000"/>
                      </a14:imgEffect>
                      <a14:imgEffect>
                        <a14:brightnessContrast bright="-25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solidFill>
                <a:schemeClr val="lt1"/>
              </a:solidFill>
            </a:endParaRP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8D65A495-FF3B-4D92-9258-317A34EC16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86286" y="2456596"/>
            <a:ext cx="4741962" cy="3715603"/>
          </a:xfrm>
        </p:spPr>
        <p:txBody>
          <a:bodyPr vert="horz" lIns="91440" tIns="45720" rIns="91440" bIns="45720" rtlCol="0">
            <a:normAutofit/>
          </a:bodyPr>
          <a:lstStyle/>
          <a:p>
            <a:pPr marL="0"/>
            <a:endParaRPr lang="en-US" dirty="0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D68B9961-F007-40D1-AF51-61B6DE5106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E9FDF494-C7FB-47DF-BD39-1F65FA5508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2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3A822E1C-4C1A-4BEE-B19C-0FFB2D57BB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3" name="Rectángulo: esquinas redondeadas 2">
            <a:extLst>
              <a:ext uri="{FF2B5EF4-FFF2-40B4-BE49-F238E27FC236}">
                <a16:creationId xmlns:a16="http://schemas.microsoft.com/office/drawing/2014/main" id="{59DABF5B-5B1E-41DC-9DD6-84001C4D75FA}"/>
              </a:ext>
            </a:extLst>
          </p:cNvPr>
          <p:cNvSpPr/>
          <p:nvPr/>
        </p:nvSpPr>
        <p:spPr>
          <a:xfrm>
            <a:off x="6241774" y="2279375"/>
            <a:ext cx="5189143" cy="4253948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s-ES" sz="2400" dirty="0"/>
              <a:t>Juana Fernández Solar fue la primera Santa de nuestro país. En 1919 ingresó a las Carmelitas Descalzas de Los Andes y ahí adoptó el nombre de Teresa de Jesús. Luego de 11 meses en el lugar, murió de tifus y difteria. En 1987 fue beatificada en Santiago y en 1993 fue canonizada por el Papa Juan Pablo II en Roma.</a:t>
            </a:r>
          </a:p>
        </p:txBody>
      </p:sp>
    </p:spTree>
    <p:extLst>
      <p:ext uri="{BB962C8B-B14F-4D97-AF65-F5344CB8AC3E}">
        <p14:creationId xmlns:p14="http://schemas.microsoft.com/office/powerpoint/2010/main" val="369352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16DBFAD4-B5FC-442B-A283-381B01B195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9B649DC7-8769-4383-A6F2-8F366BA7A1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2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0C67FD53-2686-4E0E-BA49-976F78F9AA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2" name="Título 1">
            <a:extLst>
              <a:ext uri="{FF2B5EF4-FFF2-40B4-BE49-F238E27FC236}">
                <a16:creationId xmlns:a16="http://schemas.microsoft.com/office/drawing/2014/main" id="{E547979F-C145-4EC0-8455-BA0AD721B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798394"/>
            <a:ext cx="4730451" cy="163773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 b="0" i="0" dirty="0">
                <a:effectLst/>
              </a:rPr>
              <a:t>Violeta Parra </a:t>
            </a:r>
            <a:br>
              <a:rPr lang="en-US" sz="4400" b="0" i="0" dirty="0">
                <a:effectLst/>
              </a:rPr>
            </a:br>
            <a:r>
              <a:rPr lang="en-US" sz="4400" b="0" i="0" dirty="0">
                <a:effectLst/>
              </a:rPr>
              <a:t>(1917 - 1967)</a:t>
            </a:r>
            <a:endParaRPr lang="en-US" sz="4400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19D2B6C-F56C-4167-BAEB-A5B240D34A5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69848" y="2578608"/>
            <a:ext cx="4730451" cy="3593592"/>
          </a:xfrm>
        </p:spPr>
        <p:txBody>
          <a:bodyPr vert="horz" lIns="91440" tIns="45720" rIns="91440" bIns="45720" rtlCol="0">
            <a:normAutofit/>
          </a:bodyPr>
          <a:lstStyle/>
          <a:p>
            <a:pPr algn="just"/>
            <a:endParaRPr lang="en-US" sz="1800" b="0" i="0" dirty="0">
              <a:effectLst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484E34F7-E155-426C-A88E-8AEA6CF3F7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13123" y="0"/>
            <a:ext cx="6278877" cy="6858000"/>
          </a:xfrm>
          <a:custGeom>
            <a:avLst/>
            <a:gdLst>
              <a:gd name="connsiteX0" fmla="*/ 45571 w 6278877"/>
              <a:gd name="connsiteY0" fmla="*/ 0 h 6858000"/>
              <a:gd name="connsiteX1" fmla="*/ 6278877 w 6278877"/>
              <a:gd name="connsiteY1" fmla="*/ 0 h 6858000"/>
              <a:gd name="connsiteX2" fmla="*/ 6278877 w 6278877"/>
              <a:gd name="connsiteY2" fmla="*/ 6858000 h 6858000"/>
              <a:gd name="connsiteX3" fmla="*/ 3292307 w 6278877"/>
              <a:gd name="connsiteY3" fmla="*/ 6858000 h 6858000"/>
              <a:gd name="connsiteX4" fmla="*/ 3181525 w 6278877"/>
              <a:gd name="connsiteY4" fmla="*/ 6786980 h 6858000"/>
              <a:gd name="connsiteX5" fmla="*/ 0 w 6278877"/>
              <a:gd name="connsiteY5" fmla="*/ 803252 h 6858000"/>
              <a:gd name="connsiteX6" fmla="*/ 37255 w 6278877"/>
              <a:gd name="connsiteY6" fmla="*/ 6544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278877" h="6858000">
                <a:moveTo>
                  <a:pt x="45571" y="0"/>
                </a:moveTo>
                <a:lnTo>
                  <a:pt x="6278877" y="0"/>
                </a:lnTo>
                <a:lnTo>
                  <a:pt x="6278877" y="6858000"/>
                </a:lnTo>
                <a:lnTo>
                  <a:pt x="3292307" y="6858000"/>
                </a:lnTo>
                <a:lnTo>
                  <a:pt x="3181525" y="6786980"/>
                </a:lnTo>
                <a:cubicBezTo>
                  <a:pt x="1262020" y="5490189"/>
                  <a:pt x="0" y="3294101"/>
                  <a:pt x="0" y="803252"/>
                </a:cubicBezTo>
                <a:cubicBezTo>
                  <a:pt x="0" y="554167"/>
                  <a:pt x="12619" y="308030"/>
                  <a:pt x="37255" y="65445"/>
                </a:cubicBezTo>
                <a:close/>
              </a:path>
            </a:pathLst>
          </a:custGeom>
          <a:blipFill dpi="0" rotWithShape="1">
            <a:blip r:embed="rId4">
              <a:alphaModFix amt="30000"/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61000"/>
                      </a14:imgEffect>
                      <a14:imgEffect>
                        <a14:brightnessContrast bright="-25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6" name="Marcador de contenido 5" descr="Imagen en blanco y negro de una persona con la mano en la cabeza&#10;&#10;Descripción generada automáticamente con confianza baja">
            <a:extLst>
              <a:ext uri="{FF2B5EF4-FFF2-40B4-BE49-F238E27FC236}">
                <a16:creationId xmlns:a16="http://schemas.microsoft.com/office/drawing/2014/main" id="{9B86D98B-E944-4EF1-A698-19BBA90FB18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6"/>
          <a:srcRect l="13938" r="-2" b="-2"/>
          <a:stretch/>
        </p:blipFill>
        <p:spPr>
          <a:xfrm>
            <a:off x="5913124" y="10"/>
            <a:ext cx="6278877" cy="6857990"/>
          </a:xfrm>
          <a:custGeom>
            <a:avLst/>
            <a:gdLst/>
            <a:ahLst/>
            <a:cxnLst/>
            <a:rect l="l" t="t" r="r" b="b"/>
            <a:pathLst>
              <a:path w="6278877" h="6858000">
                <a:moveTo>
                  <a:pt x="45571" y="0"/>
                </a:moveTo>
                <a:lnTo>
                  <a:pt x="6278877" y="0"/>
                </a:lnTo>
                <a:lnTo>
                  <a:pt x="6278877" y="6858000"/>
                </a:lnTo>
                <a:lnTo>
                  <a:pt x="3292307" y="6858000"/>
                </a:lnTo>
                <a:lnTo>
                  <a:pt x="3181525" y="6786980"/>
                </a:lnTo>
                <a:cubicBezTo>
                  <a:pt x="1262020" y="5490189"/>
                  <a:pt x="0" y="3294101"/>
                  <a:pt x="0" y="803252"/>
                </a:cubicBezTo>
                <a:cubicBezTo>
                  <a:pt x="0" y="554167"/>
                  <a:pt x="12619" y="308030"/>
                  <a:pt x="37255" y="65445"/>
                </a:cubicBezTo>
                <a:close/>
              </a:path>
            </a:pathLst>
          </a:custGeom>
        </p:spPr>
      </p:pic>
      <p:sp>
        <p:nvSpPr>
          <p:cNvPr id="4" name="Rectángulo: esquinas redondeadas 3">
            <a:extLst>
              <a:ext uri="{FF2B5EF4-FFF2-40B4-BE49-F238E27FC236}">
                <a16:creationId xmlns:a16="http://schemas.microsoft.com/office/drawing/2014/main" id="{AF962178-10BE-4DDE-AE63-AF62E8A071A7}"/>
              </a:ext>
            </a:extLst>
          </p:cNvPr>
          <p:cNvSpPr/>
          <p:nvPr/>
        </p:nvSpPr>
        <p:spPr>
          <a:xfrm>
            <a:off x="834887" y="2436124"/>
            <a:ext cx="5261113" cy="3822750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s-ES" sz="2400" dirty="0"/>
              <a:t>Cantautora, pintora, escultora, bordadora y ceramista chilena considerada como una de las principales folcloristas de Latinoamérica. Su trabajo con la cultura de nuestro país fue reconocido mundialmente y hasta el día de hoy su trabajo sigue más vigente que nunca.</a:t>
            </a:r>
          </a:p>
        </p:txBody>
      </p:sp>
    </p:spTree>
    <p:extLst>
      <p:ext uri="{BB962C8B-B14F-4D97-AF65-F5344CB8AC3E}">
        <p14:creationId xmlns:p14="http://schemas.microsoft.com/office/powerpoint/2010/main" val="3017998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16DBFAD4-B5FC-442B-A283-381B01B195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9B649DC7-8769-4383-A6F2-8F366BA7A1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2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0C67FD53-2686-4E0E-BA49-976F78F9AA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2A0E4E09-FC02-4ADC-951A-3FFA90B6FE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8CC46C1C-D33E-48E2-A00C-4B3C26FCC2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6284" y="484632"/>
            <a:ext cx="4741963" cy="197196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800" b="0" i="0">
                <a:effectLst/>
              </a:rPr>
              <a:t>Gabriela Mistral (1889 - 1957)</a:t>
            </a:r>
            <a:endParaRPr lang="en-US" sz="4800"/>
          </a:p>
        </p:txBody>
      </p:sp>
      <p:pic>
        <p:nvPicPr>
          <p:cNvPr id="6" name="Marcador de contenido 5" descr="Foto en blanco y negro de un joven con un traje de color negro&#10;&#10;Descripción generada automáticamente con confianza media">
            <a:extLst>
              <a:ext uri="{FF2B5EF4-FFF2-40B4-BE49-F238E27FC236}">
                <a16:creationId xmlns:a16="http://schemas.microsoft.com/office/drawing/2014/main" id="{07075B01-D1F2-4FA7-A4D2-6F948F28C4F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4"/>
          <a:srcRect r="7412"/>
          <a:stretch/>
        </p:blipFill>
        <p:spPr>
          <a:xfrm>
            <a:off x="1" y="2"/>
            <a:ext cx="6095695" cy="6857997"/>
          </a:xfrm>
          <a:custGeom>
            <a:avLst/>
            <a:gdLst/>
            <a:ahLst/>
            <a:cxnLst/>
            <a:rect l="l" t="t" r="r" b="b"/>
            <a:pathLst>
              <a:path w="6095695" h="6857997">
                <a:moveTo>
                  <a:pt x="3435036" y="0"/>
                </a:moveTo>
                <a:lnTo>
                  <a:pt x="4198562" y="0"/>
                </a:lnTo>
                <a:lnTo>
                  <a:pt x="4365987" y="128761"/>
                </a:lnTo>
                <a:cubicBezTo>
                  <a:pt x="5422363" y="981944"/>
                  <a:pt x="6095695" y="2273123"/>
                  <a:pt x="6095695" y="3718209"/>
                </a:cubicBezTo>
                <a:cubicBezTo>
                  <a:pt x="6095695" y="4922447"/>
                  <a:pt x="5628104" y="6019805"/>
                  <a:pt x="4860911" y="6845880"/>
                </a:cubicBezTo>
                <a:lnTo>
                  <a:pt x="4849107" y="6857997"/>
                </a:lnTo>
                <a:lnTo>
                  <a:pt x="4253869" y="6857997"/>
                </a:lnTo>
                <a:lnTo>
                  <a:pt x="4409441" y="6719623"/>
                </a:lnTo>
                <a:cubicBezTo>
                  <a:pt x="5194330" y="5951494"/>
                  <a:pt x="5679794" y="4890334"/>
                  <a:pt x="5679794" y="3718209"/>
                </a:cubicBezTo>
                <a:cubicBezTo>
                  <a:pt x="5679794" y="2179795"/>
                  <a:pt x="4843506" y="832535"/>
                  <a:pt x="3591563" y="88079"/>
                </a:cubicBezTo>
                <a:close/>
                <a:moveTo>
                  <a:pt x="0" y="0"/>
                </a:moveTo>
                <a:lnTo>
                  <a:pt x="3177466" y="0"/>
                </a:lnTo>
                <a:lnTo>
                  <a:pt x="3353291" y="88129"/>
                </a:lnTo>
                <a:cubicBezTo>
                  <a:pt x="4668281" y="787221"/>
                  <a:pt x="5560965" y="2150692"/>
                  <a:pt x="5560965" y="3718209"/>
                </a:cubicBezTo>
                <a:cubicBezTo>
                  <a:pt x="5560965" y="4858221"/>
                  <a:pt x="5088802" y="5890308"/>
                  <a:pt x="4325417" y="6637392"/>
                </a:cubicBezTo>
                <a:lnTo>
                  <a:pt x="4077394" y="6857997"/>
                </a:lnTo>
                <a:lnTo>
                  <a:pt x="0" y="6857997"/>
                </a:lnTo>
                <a:close/>
              </a:path>
            </a:pathLst>
          </a:custGeom>
        </p:spPr>
      </p:pic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0060CE1A-A2ED-43AC-857D-05822177FA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-2598"/>
            <a:ext cx="6095695" cy="6857997"/>
          </a:xfrm>
          <a:custGeom>
            <a:avLst/>
            <a:gdLst>
              <a:gd name="connsiteX0" fmla="*/ 3435036 w 6095695"/>
              <a:gd name="connsiteY0" fmla="*/ 0 h 6857997"/>
              <a:gd name="connsiteX1" fmla="*/ 4198562 w 6095695"/>
              <a:gd name="connsiteY1" fmla="*/ 0 h 6857997"/>
              <a:gd name="connsiteX2" fmla="*/ 4365987 w 6095695"/>
              <a:gd name="connsiteY2" fmla="*/ 128761 h 6857997"/>
              <a:gd name="connsiteX3" fmla="*/ 6095695 w 6095695"/>
              <a:gd name="connsiteY3" fmla="*/ 3718209 h 6857997"/>
              <a:gd name="connsiteX4" fmla="*/ 4860911 w 6095695"/>
              <a:gd name="connsiteY4" fmla="*/ 6845880 h 6857997"/>
              <a:gd name="connsiteX5" fmla="*/ 4849107 w 6095695"/>
              <a:gd name="connsiteY5" fmla="*/ 6857997 h 6857997"/>
              <a:gd name="connsiteX6" fmla="*/ 4253869 w 6095695"/>
              <a:gd name="connsiteY6" fmla="*/ 6857997 h 6857997"/>
              <a:gd name="connsiteX7" fmla="*/ 4409441 w 6095695"/>
              <a:gd name="connsiteY7" fmla="*/ 6719623 h 6857997"/>
              <a:gd name="connsiteX8" fmla="*/ 5679794 w 6095695"/>
              <a:gd name="connsiteY8" fmla="*/ 3718209 h 6857997"/>
              <a:gd name="connsiteX9" fmla="*/ 3591563 w 6095695"/>
              <a:gd name="connsiteY9" fmla="*/ 88079 h 6857997"/>
              <a:gd name="connsiteX10" fmla="*/ 0 w 6095695"/>
              <a:gd name="connsiteY10" fmla="*/ 0 h 6857997"/>
              <a:gd name="connsiteX11" fmla="*/ 3177466 w 6095695"/>
              <a:gd name="connsiteY11" fmla="*/ 0 h 6857997"/>
              <a:gd name="connsiteX12" fmla="*/ 3353291 w 6095695"/>
              <a:gd name="connsiteY12" fmla="*/ 88129 h 6857997"/>
              <a:gd name="connsiteX13" fmla="*/ 5560965 w 6095695"/>
              <a:gd name="connsiteY13" fmla="*/ 3718209 h 6857997"/>
              <a:gd name="connsiteX14" fmla="*/ 4325417 w 6095695"/>
              <a:gd name="connsiteY14" fmla="*/ 6637392 h 6857997"/>
              <a:gd name="connsiteX15" fmla="*/ 4077394 w 6095695"/>
              <a:gd name="connsiteY15" fmla="*/ 6857997 h 6857997"/>
              <a:gd name="connsiteX16" fmla="*/ 0 w 6095695"/>
              <a:gd name="connsiteY16" fmla="*/ 6857997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6095695" h="6857997">
                <a:moveTo>
                  <a:pt x="3435036" y="0"/>
                </a:moveTo>
                <a:lnTo>
                  <a:pt x="4198562" y="0"/>
                </a:lnTo>
                <a:lnTo>
                  <a:pt x="4365987" y="128761"/>
                </a:lnTo>
                <a:cubicBezTo>
                  <a:pt x="5422363" y="981944"/>
                  <a:pt x="6095695" y="2273123"/>
                  <a:pt x="6095695" y="3718209"/>
                </a:cubicBezTo>
                <a:cubicBezTo>
                  <a:pt x="6095695" y="4922447"/>
                  <a:pt x="5628104" y="6019805"/>
                  <a:pt x="4860911" y="6845880"/>
                </a:cubicBezTo>
                <a:lnTo>
                  <a:pt x="4849107" y="6857997"/>
                </a:lnTo>
                <a:lnTo>
                  <a:pt x="4253869" y="6857997"/>
                </a:lnTo>
                <a:lnTo>
                  <a:pt x="4409441" y="6719623"/>
                </a:lnTo>
                <a:cubicBezTo>
                  <a:pt x="5194330" y="5951494"/>
                  <a:pt x="5679794" y="4890334"/>
                  <a:pt x="5679794" y="3718209"/>
                </a:cubicBezTo>
                <a:cubicBezTo>
                  <a:pt x="5679794" y="2179795"/>
                  <a:pt x="4843506" y="832535"/>
                  <a:pt x="3591563" y="88079"/>
                </a:cubicBezTo>
                <a:close/>
                <a:moveTo>
                  <a:pt x="0" y="0"/>
                </a:moveTo>
                <a:lnTo>
                  <a:pt x="3177466" y="0"/>
                </a:lnTo>
                <a:lnTo>
                  <a:pt x="3353291" y="88129"/>
                </a:lnTo>
                <a:cubicBezTo>
                  <a:pt x="4668281" y="787221"/>
                  <a:pt x="5560965" y="2150692"/>
                  <a:pt x="5560965" y="3718209"/>
                </a:cubicBezTo>
                <a:cubicBezTo>
                  <a:pt x="5560965" y="4858221"/>
                  <a:pt x="5088802" y="5890308"/>
                  <a:pt x="4325417" y="6637392"/>
                </a:cubicBezTo>
                <a:lnTo>
                  <a:pt x="4077394" y="6857997"/>
                </a:lnTo>
                <a:lnTo>
                  <a:pt x="0" y="6857997"/>
                </a:lnTo>
                <a:close/>
              </a:path>
            </a:pathLst>
          </a:custGeom>
          <a:blipFill dpi="0" rotWithShape="1">
            <a:blip r:embed="rId5">
              <a:alphaModFix amt="30000"/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61000"/>
                      </a14:imgEffect>
                      <a14:imgEffect>
                        <a14:brightnessContrast bright="-25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solidFill>
                <a:schemeClr val="lt1"/>
              </a:solidFill>
            </a:endParaRP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D154E73B-B7B6-4C64-B80E-45F8A5F9ED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86286" y="2456596"/>
            <a:ext cx="4741962" cy="3715603"/>
          </a:xfrm>
        </p:spPr>
        <p:txBody>
          <a:bodyPr vert="horz" lIns="91440" tIns="45720" rIns="91440" bIns="45720" rtlCol="0">
            <a:normAutofit/>
          </a:bodyPr>
          <a:lstStyle/>
          <a:p>
            <a:pPr algn="just"/>
            <a:endParaRPr lang="en-US" b="0" i="0" dirty="0">
              <a:effectLst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68B9961-F007-40D1-AF51-61B6DE5106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E9FDF494-C7FB-47DF-BD39-1F65FA5508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2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3A822E1C-4C1A-4BEE-B19C-0FFB2D57BB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3" name="Rectángulo: esquinas redondeadas 2">
            <a:extLst>
              <a:ext uri="{FF2B5EF4-FFF2-40B4-BE49-F238E27FC236}">
                <a16:creationId xmlns:a16="http://schemas.microsoft.com/office/drawing/2014/main" id="{23D61EA2-5358-4A85-9BEB-9180AAB1B80A}"/>
              </a:ext>
            </a:extLst>
          </p:cNvPr>
          <p:cNvSpPr/>
          <p:nvPr/>
        </p:nvSpPr>
        <p:spPr>
          <a:xfrm>
            <a:off x="6357091" y="2305878"/>
            <a:ext cx="5073828" cy="3952996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s-ES" sz="2400" dirty="0"/>
              <a:t>Lucila Godoy Alcayaga fue la primera mujer en ganar el Premio Nobel de Literatura en América Latina en 1945. Novelista, pedagoga, política y feminista, Gabriela Mistral se ganó el reconocimiento internacional por su trabajo y por defender la lucha de las mujeres de su país.</a:t>
            </a:r>
          </a:p>
        </p:txBody>
      </p:sp>
    </p:spTree>
    <p:extLst>
      <p:ext uri="{BB962C8B-B14F-4D97-AF65-F5344CB8AC3E}">
        <p14:creationId xmlns:p14="http://schemas.microsoft.com/office/powerpoint/2010/main" val="1722627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Letras en madera">
  <a:themeElements>
    <a:clrScheme name="Wood Type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Wood Type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Wood Typ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TM03090434[[fn=Madera]]</Template>
  <TotalTime>188</TotalTime>
  <Words>653</Words>
  <Application>Microsoft Office PowerPoint</Application>
  <PresentationFormat>Panorámica</PresentationFormat>
  <Paragraphs>27</Paragraphs>
  <Slides>21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21</vt:i4>
      </vt:variant>
    </vt:vector>
  </HeadingPairs>
  <TitlesOfParts>
    <vt:vector size="28" baseType="lpstr">
      <vt:lpstr>-apple-system</vt:lpstr>
      <vt:lpstr>Calibri</vt:lpstr>
      <vt:lpstr>Rockwell</vt:lpstr>
      <vt:lpstr>Rockwell Condensed</vt:lpstr>
      <vt:lpstr>Rockwell Extra Bold</vt:lpstr>
      <vt:lpstr>Wingdings</vt:lpstr>
      <vt:lpstr>Letras en madera</vt:lpstr>
      <vt:lpstr>Conmemoración de la mujer</vt:lpstr>
      <vt:lpstr>¿Por qué se conmemora el  día de la mujer?</vt:lpstr>
      <vt:lpstr>MUJERES DESTACADAS CHILENAS</vt:lpstr>
      <vt:lpstr>Elena Caffarena (1903 - 2003)</vt:lpstr>
      <vt:lpstr>Eloísa Díaz  (1866  - 1950)</vt:lpstr>
      <vt:lpstr>Sargento Candelaria Pérez (1810 - 1870)</vt:lpstr>
      <vt:lpstr>Teresa de los Andes (1900 - 1920)</vt:lpstr>
      <vt:lpstr>Violeta Parra  (1917 - 1967)</vt:lpstr>
      <vt:lpstr>Gabriela Mistral (1889 - 1957)</vt:lpstr>
      <vt:lpstr>Michelle Bachelet  (1951)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 de la mujer</dc:title>
  <dc:creator>claudia ximena cavieres jara</dc:creator>
  <cp:lastModifiedBy>claudia ximena cavieres jara</cp:lastModifiedBy>
  <cp:revision>22</cp:revision>
  <dcterms:created xsi:type="dcterms:W3CDTF">2021-03-02T23:50:56Z</dcterms:created>
  <dcterms:modified xsi:type="dcterms:W3CDTF">2021-03-05T14:25:56Z</dcterms:modified>
</cp:coreProperties>
</file>