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81" r:id="rId5"/>
    <p:sldId id="259" r:id="rId6"/>
    <p:sldId id="278" r:id="rId7"/>
    <p:sldId id="279" r:id="rId8"/>
    <p:sldId id="280" r:id="rId9"/>
    <p:sldId id="282" r:id="rId10"/>
    <p:sldId id="277" r:id="rId11"/>
  </p:sldIdLst>
  <p:sldSz cx="12192000" cy="6858000"/>
  <p:notesSz cx="6858000" cy="9144000"/>
  <p:embeddedFontLst>
    <p:embeddedFont>
      <p:font typeface="Proxima Nova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i8BBioFdbxlHxRtyEZ/wceL/Kp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0" clrIdx="0">
    <p:extLst>
      <p:ext uri="{19B8F6BF-5375-455C-9EA6-DF929625EA0E}">
        <p15:presenceInfo xmlns:p15="http://schemas.microsoft.com/office/powerpoint/2012/main" userId="1a0a330ced8a56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F3333-6165-48B2-BB37-4AC7012B295E}">
  <a:tblStyle styleId="{0C3F3333-6165-48B2-BB37-4AC7012B295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ka\Downloads\Encuesta%20de%20Percepcio&#769;n%20Sobre%20Retorno%20Seguro%202021.%20(respuesta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ka\Downloads\Encuesta%20de%20Percepcio&#769;n%20Sobre%20Retorno%20Seguro%202021.%20(respuesta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ka\Downloads\Encuesta%20de%20Percepcio&#769;n%20Sobre%20Retorno%20Seguro%202021.%20(respuestas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ka\Downloads\Encuesta%20de%20Percepcio&#769;n%20Sobre%20Retorno%20Seguro%202021.%20(respuestas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9D-406B-9F3E-9D7B09625D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9D-406B-9F3E-9D7B09625D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9D-406B-9F3E-9D7B09625D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9D-406B-9F3E-9D7B09625D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9D-406B-9F3E-9D7B09625D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Hoja1!$D$5:$D$9</c:f>
              <c:numCache>
                <c:formatCode>General</c:formatCode>
                <c:ptCount val="5"/>
              </c:numCache>
            </c:numRef>
          </c:cat>
          <c:val>
            <c:numRef>
              <c:f>Hoja1!$E$5:$E$9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A-A19D-406B-9F3E-9D7B09625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Hoja2!$C$26:$C$29</c:f>
              <c:strCache>
                <c:ptCount val="4"/>
                <c:pt idx="0">
                  <c:v>De acuerdo</c:v>
                </c:pt>
                <c:pt idx="1">
                  <c:v>En desacuerdo</c:v>
                </c:pt>
                <c:pt idx="2">
                  <c:v>No Aplica</c:v>
                </c:pt>
                <c:pt idx="3">
                  <c:v>No Observado</c:v>
                </c:pt>
              </c:strCache>
            </c:strRef>
          </c:cat>
          <c:val>
            <c:numRef>
              <c:f>Hoja2!$F$26:$F$29</c:f>
            </c:numRef>
          </c:val>
          <c:extLst>
            <c:ext xmlns:c16="http://schemas.microsoft.com/office/drawing/2014/chart" uri="{C3380CC4-5D6E-409C-BE32-E72D297353CC}">
              <c16:uniqueId val="{00000000-3BAE-4D1C-8057-D6528D823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Imagen 1" descr="Concurso día del libro – Escuela Bélgica de San Bernardo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3036596" cy="32549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989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pZIkw1Uoa0" TargetMode="External"/><Relationship Id="rId2" Type="http://schemas.openxmlformats.org/officeDocument/2006/relationships/hyperlink" Target="https://www.youtube.com/watch?v=WrTOVVsqAI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user/BibiotecasCR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liotecascra.c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unidadlectoradigital.mineduc.cl/" TargetMode="External"/><Relationship Id="rId2" Type="http://schemas.openxmlformats.org/officeDocument/2006/relationships/hyperlink" Target="https://bibliotecas-cra.cl/Mes-del-libro-202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119087" y="4830557"/>
            <a:ext cx="12072913" cy="15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sz="3600" b="1" dirty="0" smtClean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RED CRA </a:t>
            </a:r>
            <a:br>
              <a:rPr lang="es-CL" sz="3600" b="1" dirty="0" smtClean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-CL" sz="2000" b="1" dirty="0" smtClean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Teresa </a:t>
            </a:r>
            <a:r>
              <a:rPr lang="es-CL" sz="2000" b="1" dirty="0" smtClean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Miranda Roa .</a:t>
            </a:r>
            <a:r>
              <a:rPr lang="es-CL" sz="20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s-CL" sz="20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-CL" sz="20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Coordinadora técnica Pedagógica </a:t>
            </a:r>
            <a:endParaRPr sz="2000"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6261101" y="6083300"/>
            <a:ext cx="5688244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CL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ABRIL 2021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Google Shape;85;p2"/>
          <p:cNvGraphicFramePr/>
          <p:nvPr/>
        </p:nvGraphicFramePr>
        <p:xfrm>
          <a:off x="3768436" y="10985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6" name="Google Shape;86;p2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922353" y="692318"/>
            <a:ext cx="3817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 :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1193548" y="1277018"/>
            <a:ext cx="9280487" cy="154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Socializar </a:t>
            </a:r>
            <a:r>
              <a:rPr lang="es-CL" sz="28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ideas para celebrar el día del libro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496419" y="2957085"/>
            <a:ext cx="551542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Pauta de trabajo: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Bienvenida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Lineamiento general: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Contar brevemente  en que consiste en su establecimiento el día del libro.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Compartir  actividades externas  relacionadas con CRA.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 descr="Más de 500 actividades para celebrar el Día del Libro! Icarit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74" y="2258914"/>
            <a:ext cx="4529989" cy="440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5534890" y="1236333"/>
            <a:ext cx="6213765" cy="413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CL" sz="2400" dirty="0"/>
              <a:t>El 23 de abril se acerca, un gran día para seguir disfrutando del placer de la lectura y del olor de las páginas de un libro nuevo. Es cierto que la cuarentena nos impedirá visitar librerías y tocar los miles de libros de los (este año inexistentes) puestos en la calle, pero eso no quiere decir que no podamos rendir un homenaje a nuestros mejores empapelados </a:t>
            </a:r>
            <a:r>
              <a:rPr lang="es-CL" sz="2400" dirty="0" smtClean="0"/>
              <a:t>amigos…… Los libros. </a:t>
            </a:r>
            <a:endParaRPr lang="es-CL" sz="2400" dirty="0"/>
          </a:p>
        </p:txBody>
      </p:sp>
      <p:graphicFrame>
        <p:nvGraphicFramePr>
          <p:cNvPr id="99" name="Google Shape;99;p25"/>
          <p:cNvGraphicFramePr/>
          <p:nvPr>
            <p:extLst>
              <p:ext uri="{D42A27DB-BD31-4B8C-83A1-F6EECF244321}">
                <p14:modId xmlns:p14="http://schemas.microsoft.com/office/powerpoint/2010/main" val="3714195237"/>
              </p:ext>
            </p:extLst>
          </p:nvPr>
        </p:nvGraphicFramePr>
        <p:xfrm>
          <a:off x="962890" y="28702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n 6" descr="19 imágenes para celebrar el Día del Libr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8" y="767196"/>
            <a:ext cx="4892819" cy="573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3503"/>
          </a:xfrm>
        </p:spPr>
        <p:txBody>
          <a:bodyPr/>
          <a:lstStyle/>
          <a:p>
            <a:r>
              <a:rPr lang="es-CL" dirty="0" smtClean="0"/>
              <a:t>                                     La cuncuna Rayo te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                                   recuerda que 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110154"/>
            <a:ext cx="10515600" cy="4642338"/>
          </a:xfrm>
        </p:spPr>
        <p:txBody>
          <a:bodyPr/>
          <a:lstStyle/>
          <a:p>
            <a:r>
              <a:rPr lang="es-CL" dirty="0"/>
              <a:t>El día 23 de abril se conmemora el Día Mundial de Libro y del Derecho de Autor para promover el disfrute de los libros y de la lectura. Proclamada por la Conferencia General de la UNESCO en 1995, esta fecha simbólica de la literatura universal coincide con el fallecimiento de los escritores William Shakespeare, Miguel de Cervantes e Inca Garcilaso de la Vega.</a:t>
            </a:r>
          </a:p>
          <a:p>
            <a:r>
              <a:rPr lang="es-CL" dirty="0"/>
              <a:t>Además, el año 2021 se celebra el año Iberoamericano de las Bibliotecas, y por ello, este mes del libro queremos celebrarlo con diversas iniciativas que identifiquen a los estudiantes con la lectura y que releven el rol de los equipos de bibliotecas y docentes en promover y encantar con la lectura.</a:t>
            </a:r>
          </a:p>
        </p:txBody>
      </p:sp>
      <p:pic>
        <p:nvPicPr>
          <p:cNvPr id="5" name="Imagen 4" descr="Escuela Básica Santa Fe, San Miguel : CONCURSO CUNCUNA RAYO DE LU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9" y="365125"/>
            <a:ext cx="2892744" cy="184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0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173182" y="1092920"/>
            <a:ext cx="6283036" cy="302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sz="2800" b="1" u="sng" dirty="0" smtClean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Como lineamiento  general </a:t>
            </a:r>
            <a:br>
              <a:rPr lang="es-CL" sz="2800" b="1" u="sng" dirty="0" smtClean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-CL" sz="2800" b="1" dirty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s-CL" sz="2800" b="1" dirty="0" smtClean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e solicita  a los CRA de cada establecimiento publicar  en las páginas WEB  y redes sociales asociadas a sus colegios todas las iniciativas que realizan esta semana con motivo de la celebración del día del libro </a:t>
            </a:r>
            <a:r>
              <a:rPr lang="es-CL" sz="2000" b="1" dirty="0" smtClean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.   </a:t>
            </a:r>
            <a:endParaRPr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6664036" y="1092920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6" name="Google Shape;106;p26"/>
          <p:cNvGraphicFramePr/>
          <p:nvPr>
            <p:extLst>
              <p:ext uri="{D42A27DB-BD31-4B8C-83A1-F6EECF244321}">
                <p14:modId xmlns:p14="http://schemas.microsoft.com/office/powerpoint/2010/main" val="954846708"/>
              </p:ext>
            </p:extLst>
          </p:nvPr>
        </p:nvGraphicFramePr>
        <p:xfrm>
          <a:off x="173182" y="637309"/>
          <a:ext cx="6987272" cy="602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Google Shape;107;p26"/>
          <p:cNvGraphicFramePr/>
          <p:nvPr>
            <p:extLst>
              <p:ext uri="{D42A27DB-BD31-4B8C-83A1-F6EECF244321}">
                <p14:modId xmlns:p14="http://schemas.microsoft.com/office/powerpoint/2010/main" val="122290109"/>
              </p:ext>
            </p:extLst>
          </p:nvPr>
        </p:nvGraphicFramePr>
        <p:xfrm>
          <a:off x="7610622" y="2100264"/>
          <a:ext cx="3476478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AutoShape 2" descr="Las redes sociales más populares en el mundo (2003-2019) [Vídeo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Imagen 9" descr="Redes sociale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114800"/>
            <a:ext cx="4343399" cy="21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PEQUEÑAS SUGERENCIAS 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s-CL" dirty="0" smtClean="0"/>
              <a:t>Visitar una biblioteca virtual</a:t>
            </a:r>
            <a:r>
              <a:rPr lang="es-CL" dirty="0"/>
              <a:t>. </a:t>
            </a:r>
            <a:r>
              <a:rPr lang="es-CL" dirty="0">
                <a:hlinkClick r:id="rId2"/>
              </a:rPr>
              <a:t>https://www.youtube.com/watch?v=WrTOVVsqAIM</a:t>
            </a:r>
            <a:r>
              <a:rPr lang="es-CL" dirty="0" smtClean="0"/>
              <a:t> </a:t>
            </a:r>
          </a:p>
          <a:p>
            <a:r>
              <a:rPr lang="es-CL" dirty="0" smtClean="0"/>
              <a:t>Organizar un encuentro para recomendar un libro a los amigos.</a:t>
            </a:r>
          </a:p>
          <a:p>
            <a:r>
              <a:rPr lang="es-CL" dirty="0" smtClean="0"/>
              <a:t>Amenizar la hora del cuento con alguna dramatización. </a:t>
            </a:r>
          </a:p>
          <a:p>
            <a:r>
              <a:rPr lang="es-CL" dirty="0" smtClean="0"/>
              <a:t>Planificar una entrevista con algún personaje que le guste la lectura.(apoderado, abuelo(a), docente del colegio.)</a:t>
            </a:r>
          </a:p>
          <a:p>
            <a:r>
              <a:rPr lang="es-CL" dirty="0" smtClean="0"/>
              <a:t>Enviar  el link de un tutorial para hacer un marca página.</a:t>
            </a:r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www.youtube.com/watch?v=3pZIkw1Uoa0</a:t>
            </a:r>
            <a:r>
              <a:rPr lang="es-CL" dirty="0" smtClean="0"/>
              <a:t> </a:t>
            </a:r>
          </a:p>
          <a:p>
            <a:r>
              <a:rPr lang="es-CL" dirty="0" smtClean="0"/>
              <a:t>Organizar algún tipo de concurso o actividad propio del colegio.</a:t>
            </a:r>
          </a:p>
          <a:p>
            <a:pPr marL="114300" indent="0">
              <a:buNone/>
            </a:pPr>
            <a:r>
              <a:rPr lang="es-CL" dirty="0" smtClean="0"/>
              <a:t>(de redacción, declamación,  graficar un poema entre otros.)</a:t>
            </a:r>
          </a:p>
          <a:p>
            <a:pPr marL="114300" indent="0">
              <a:buNone/>
            </a:pPr>
            <a:r>
              <a:rPr lang="es-CL" dirty="0" smtClean="0"/>
              <a:t> </a:t>
            </a:r>
          </a:p>
          <a:p>
            <a:pPr marL="114300" indent="0">
              <a:buNone/>
            </a:pP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78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 recomienda promover estas iniciativas externas  entre los estudiantes y profesores. 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1.- Estudiantes </a:t>
            </a:r>
            <a:r>
              <a:rPr lang="pt-BR" b="1" dirty="0" err="1"/>
              <a:t>Booktubers</a:t>
            </a:r>
            <a:r>
              <a:rPr lang="pt-BR" b="1" dirty="0"/>
              <a:t> Biblioteca Escolar (CRA)</a:t>
            </a:r>
          </a:p>
          <a:p>
            <a:r>
              <a:rPr lang="es-CL" dirty="0"/>
              <a:t>Se invita a los estudiantes a que reseñen sus lecturas favoritas a través de un video en diferentes redes sociales, por ejemplo, a través de </a:t>
            </a:r>
            <a:r>
              <a:rPr lang="es-CL" dirty="0" err="1"/>
              <a:t>Youtube</a:t>
            </a:r>
            <a:r>
              <a:rPr lang="es-CL" dirty="0" smtClean="0"/>
              <a:t>. En especial a estudiantes de 2° ciclo y enseñanza media. </a:t>
            </a:r>
            <a:endParaRPr lang="es-CL" dirty="0"/>
          </a:p>
          <a:p>
            <a:r>
              <a:rPr lang="es-CL" dirty="0"/>
              <a:t>Duración de la iniciativa: Mes de Abril.</a:t>
            </a:r>
          </a:p>
          <a:p>
            <a:r>
              <a:rPr lang="es-CL" dirty="0"/>
              <a:t>Los videos seleccionados se subirán en el canal de YouTube del Programa Nacional de Bibliotecas en </a:t>
            </a:r>
            <a:r>
              <a:rPr lang="es-CL" b="1" u="sng" dirty="0">
                <a:hlinkClick r:id="rId3"/>
              </a:rPr>
              <a:t>http://youtube.com/user/BibiotecasCRA</a:t>
            </a:r>
            <a:r>
              <a:rPr lang="es-CL" dirty="0"/>
              <a:t> y en </a:t>
            </a:r>
            <a:r>
              <a:rPr lang="es-CL" b="1" u="sng" dirty="0">
                <a:hlinkClick r:id="rId4"/>
              </a:rPr>
              <a:t>https://bibliotecascra.cl/</a:t>
            </a:r>
            <a:endParaRPr lang="es-CL" dirty="0"/>
          </a:p>
          <a:p>
            <a:pPr marL="11430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13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9773"/>
          </a:xfrm>
        </p:spPr>
        <p:txBody>
          <a:bodyPr/>
          <a:lstStyle/>
          <a:p>
            <a:r>
              <a:rPr lang="es-CL" sz="3600" b="1" dirty="0" smtClean="0"/>
              <a:t>2.- Premio </a:t>
            </a:r>
            <a:r>
              <a:rPr lang="es-CL" sz="3600" b="1" dirty="0"/>
              <a:t>Lectores Digitales 2021</a:t>
            </a:r>
            <a:br>
              <a:rPr lang="es-CL" sz="3600" b="1" dirty="0"/>
            </a:br>
            <a:r>
              <a:rPr lang="es-CL" sz="3600" b="1" dirty="0"/>
              <a:t>¡Buscamos a los estudiantes con más horas de lectura!</a:t>
            </a:r>
            <a:br>
              <a:rPr lang="es-CL" sz="3600" b="1" dirty="0"/>
            </a:br>
            <a:endParaRPr lang="es-CL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702191"/>
            <a:ext cx="10515600" cy="4474772"/>
          </a:xfrm>
        </p:spPr>
        <p:txBody>
          <a:bodyPr/>
          <a:lstStyle/>
          <a:p>
            <a:r>
              <a:rPr lang="es-CL" dirty="0"/>
              <a:t>La campaña se realizará entre el 19 abril al 28 octubre 2021.</a:t>
            </a:r>
          </a:p>
          <a:p>
            <a:r>
              <a:rPr lang="es-CL" dirty="0"/>
              <a:t>Podrán participar todos los estudiantes, de NT1 a 4°medio con acceso a BDEscolar.</a:t>
            </a:r>
          </a:p>
          <a:p>
            <a:r>
              <a:rPr lang="es-CL" dirty="0"/>
              <a:t>Premios: 6 Tablets. Se destinarán a los dos estudiantes más lectores de cada categoría. La premiación final se realizará el mes de noviembre 2021.</a:t>
            </a:r>
          </a:p>
          <a:p>
            <a:r>
              <a:rPr lang="es-CL" dirty="0"/>
              <a:t>Más información en:</a:t>
            </a:r>
          </a:p>
          <a:p>
            <a:r>
              <a:rPr lang="es-CL" b="1" u="sng" dirty="0">
                <a:hlinkClick r:id="rId2"/>
              </a:rPr>
              <a:t>https://bibliotecas-cra.cl/Mes-del-libro-2021</a:t>
            </a:r>
            <a:endParaRPr lang="es-CL" dirty="0"/>
          </a:p>
          <a:p>
            <a:r>
              <a:rPr lang="es-CL" b="1" u="sng" dirty="0">
                <a:hlinkClick r:id="rId3"/>
              </a:rPr>
              <a:t>http://comunidadlectoradigital.mineduc.cl/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10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18978"/>
            <a:ext cx="9144000" cy="2890985"/>
          </a:xfrm>
        </p:spPr>
        <p:txBody>
          <a:bodyPr/>
          <a:lstStyle/>
          <a:p>
            <a:r>
              <a:rPr lang="es-CL" sz="3200" dirty="0"/>
              <a:t>“</a:t>
            </a:r>
            <a:r>
              <a:rPr lang="es-CL" sz="3200" b="1" i="1" dirty="0"/>
              <a:t>La escritura es la pintura de la voz». “Los libros son las abejas que llevan el polen de una inteligencia a otra». “Adquirir el hábito de la lectura y rodearnos de buenos libros es construirnos un refugio moral que nos protege de casi todas las miserias de la vida”.</a:t>
            </a:r>
            <a:endParaRPr lang="es-CL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b="1" i="1" dirty="0" smtClean="0"/>
          </a:p>
          <a:p>
            <a:r>
              <a:rPr lang="es-CL" sz="4000" b="1" i="1" dirty="0" smtClean="0"/>
              <a:t>GRACIAS </a:t>
            </a:r>
            <a:endParaRPr lang="es-CL" sz="4000" b="1" i="1" dirty="0"/>
          </a:p>
        </p:txBody>
      </p:sp>
    </p:spTree>
    <p:extLst>
      <p:ext uri="{BB962C8B-B14F-4D97-AF65-F5344CB8AC3E}">
        <p14:creationId xmlns:p14="http://schemas.microsoft.com/office/powerpoint/2010/main" val="7943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505</Words>
  <Application>Microsoft Office PowerPoint</Application>
  <PresentationFormat>Panorámica</PresentationFormat>
  <Paragraphs>42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Proxima Nova</vt:lpstr>
      <vt:lpstr>Calibri</vt:lpstr>
      <vt:lpstr>Tema de Office</vt:lpstr>
      <vt:lpstr>RED CRA  Teresa Miranda Roa . Coordinadora técnica Pedagógica </vt:lpstr>
      <vt:lpstr>Presentación de PowerPoint</vt:lpstr>
      <vt:lpstr>Presentación de PowerPoint</vt:lpstr>
      <vt:lpstr>                                     La cuncuna Rayo te                                        recuerda que </vt:lpstr>
      <vt:lpstr>Como lineamiento  general  Se solicita  a los CRA de cada establecimiento publicar  en las páginas WEB  y redes sociales asociadas a sus colegios todas las iniciativas que realizan esta semana con motivo de la celebración del día del libro .   </vt:lpstr>
      <vt:lpstr>PEQUEÑAS SUGERENCIAS </vt:lpstr>
      <vt:lpstr>Se recomienda promover estas iniciativas externas  entre los estudiantes y profesores. </vt:lpstr>
      <vt:lpstr>2.- Premio Lectores Digitales 2021 ¡Buscamos a los estudiantes con más horas de lectura! </vt:lpstr>
      <vt:lpstr>“La escritura es la pintura de la voz». “Los libros son las abejas que llevan el polen de una inteligencia a otra». “Adquirir el hábito de la lectura y rodearnos de buenos libros es construirnos un refugio moral que nos protege de casi todas las miserias de la vida”.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RETORNO SEGURO 2021  RESULTADOS ESTABLECIMIENTO Equipo DEC  Makarenna Avendaño G. Coordinadora técnica Pedagógica</dc:title>
  <dc:creator>Oscar Vargas</dc:creator>
  <cp:lastModifiedBy>Usuario</cp:lastModifiedBy>
  <cp:revision>22</cp:revision>
  <dcterms:created xsi:type="dcterms:W3CDTF">2020-01-15T18:45:01Z</dcterms:created>
  <dcterms:modified xsi:type="dcterms:W3CDTF">2021-04-21T19:52:53Z</dcterms:modified>
</cp:coreProperties>
</file>