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notesMasterIdLst>
    <p:notesMasterId r:id="rId11"/>
  </p:notesMasterIdLst>
  <p:sldIdLst>
    <p:sldId id="256" r:id="rId2"/>
    <p:sldId id="274" r:id="rId3"/>
    <p:sldId id="282" r:id="rId4"/>
    <p:sldId id="284" r:id="rId5"/>
    <p:sldId id="285" r:id="rId6"/>
    <p:sldId id="286" r:id="rId7"/>
    <p:sldId id="287" r:id="rId8"/>
    <p:sldId id="288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0"/>
    <p:restoredTop sz="94690"/>
  </p:normalViewPr>
  <p:slideViewPr>
    <p:cSldViewPr snapToGrid="0" snapToObjects="1">
      <p:cViewPr varScale="1">
        <p:scale>
          <a:sx n="102" d="100"/>
          <a:sy n="102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2T13:56:49.9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5132-6430-A648-97B8-E80607E6A00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3C46A-E517-C64A-B80A-96464DD236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38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3C46A-E517-C64A-B80A-96464DD2361F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68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17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89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5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28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66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17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4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18-11-20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74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B1A17-E04E-E744-9C2B-58CA3341F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040" y="1542050"/>
            <a:ext cx="10789920" cy="3035808"/>
          </a:xfrm>
        </p:spPr>
        <p:txBody>
          <a:bodyPr/>
          <a:lstStyle/>
          <a:p>
            <a:r>
              <a:rPr lang="es-CL" dirty="0"/>
              <a:t>Educación Matemática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A18567-F4FC-3342-B842-E949F8CE3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1655" y="4538368"/>
            <a:ext cx="5092450" cy="443385"/>
          </a:xfrm>
        </p:spPr>
        <p:txBody>
          <a:bodyPr>
            <a:noAutofit/>
          </a:bodyPr>
          <a:lstStyle/>
          <a:p>
            <a:r>
              <a:rPr lang="es-CL" sz="2400" dirty="0">
                <a:solidFill>
                  <a:schemeClr val="tx1"/>
                </a:solidFill>
              </a:rPr>
              <a:t>Profesor Mario Moris Serrano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47ACE8-15F5-D249-9072-CB381A047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25" name="Imagen 1" descr="insignia">
            <a:extLst>
              <a:ext uri="{FF2B5EF4-FFF2-40B4-BE49-F238E27FC236}">
                <a16:creationId xmlns:a16="http://schemas.microsoft.com/office/drawing/2014/main" id="{DADA2A6C-BE93-ED4A-83C0-4E2347FB8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53" y="0"/>
            <a:ext cx="995446" cy="135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D2D4A3E-E07A-B744-8EE3-BCB3D8B0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144" y="614935"/>
            <a:ext cx="3411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COLEGIO HERMANOS CARRERA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RANCAGUA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75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130" y="50681"/>
            <a:ext cx="10058400" cy="1138428"/>
          </a:xfrm>
        </p:spPr>
        <p:txBody>
          <a:bodyPr>
            <a:normAutofit/>
          </a:bodyPr>
          <a:lstStyle/>
          <a:p>
            <a:r>
              <a:rPr lang="es-CL" sz="6000" dirty="0"/>
              <a:t>Función Lineal.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DF056-EDD6-AE42-9E5C-548A45F6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470" y="1466247"/>
            <a:ext cx="11585059" cy="2444283"/>
          </a:xfrm>
        </p:spPr>
        <p:txBody>
          <a:bodyPr>
            <a:noAutofit/>
          </a:bodyPr>
          <a:lstStyle/>
          <a:p>
            <a:r>
              <a:rPr lang="es-CL" sz="3600" dirty="0"/>
              <a:t>Objetivo: Demostrar comprensión del concepto de función lineal, mediante ejemplos y gráficos, desarrollando actividades. Reconociendo la importancia del esfuerzo personal. </a:t>
            </a:r>
          </a:p>
        </p:txBody>
      </p:sp>
      <p:pic>
        <p:nvPicPr>
          <p:cNvPr id="1030" name="Picture 6" descr="Matemáticas10: Ejemplos de Función Impar">
            <a:extLst>
              <a:ext uri="{FF2B5EF4-FFF2-40B4-BE49-F238E27FC236}">
                <a16:creationId xmlns:a16="http://schemas.microsoft.com/office/drawing/2014/main" id="{FD849236-D9EC-6345-A96D-C26CF586D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497" y="3785163"/>
            <a:ext cx="4208731" cy="294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099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0F932-7E3B-FF46-AAAB-53D7FFFB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00" y="102667"/>
            <a:ext cx="2842395" cy="927479"/>
          </a:xfrm>
        </p:spPr>
        <p:txBody>
          <a:bodyPr/>
          <a:lstStyle/>
          <a:p>
            <a:r>
              <a:rPr lang="es-CL" dirty="0"/>
              <a:t>Función: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79B833C-50AB-AC44-AA7A-D1F49FA7F7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8" t="48776" r="3340" b="23544"/>
          <a:stretch/>
        </p:blipFill>
        <p:spPr>
          <a:xfrm>
            <a:off x="0" y="1030145"/>
            <a:ext cx="12185886" cy="2245489"/>
          </a:xfrm>
          <a:prstGeom prst="rect">
            <a:avLst/>
          </a:prstGeom>
        </p:spPr>
      </p:pic>
      <p:pic>
        <p:nvPicPr>
          <p:cNvPr id="17" name="Picture 2" descr="Función, Dominio y Rango - Fundamento de la Matemática">
            <a:extLst>
              <a:ext uri="{FF2B5EF4-FFF2-40B4-BE49-F238E27FC236}">
                <a16:creationId xmlns:a16="http://schemas.microsoft.com/office/drawing/2014/main" id="{A93BFD62-629D-5A41-80A3-7233A540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930" y="3429000"/>
            <a:ext cx="6400357" cy="30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6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C678B-4002-834A-8866-5556D9136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45" y="172116"/>
            <a:ext cx="10058400" cy="1609344"/>
          </a:xfrm>
        </p:spPr>
        <p:txBody>
          <a:bodyPr/>
          <a:lstStyle/>
          <a:p>
            <a:r>
              <a:rPr lang="es-CL" dirty="0"/>
              <a:t>Función lineal: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4CA2E6-84F6-DA4B-8FEF-CD323F009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2" y="1403604"/>
            <a:ext cx="10058400" cy="3920750"/>
          </a:xfrm>
        </p:spPr>
        <p:txBody>
          <a:bodyPr>
            <a:normAutofit/>
          </a:bodyPr>
          <a:lstStyle/>
          <a:p>
            <a:r>
              <a:rPr lang="es-CL" sz="2400" dirty="0"/>
              <a:t>Una función lineal es aquella que tiene sólo un grado, es decir, tiene sólo una expresión algebraica.</a:t>
            </a:r>
          </a:p>
          <a:p>
            <a:r>
              <a:rPr lang="es-CL" sz="4400" dirty="0"/>
              <a:t>f(x)= mx</a:t>
            </a:r>
          </a:p>
          <a:p>
            <a:pPr marL="0" indent="0">
              <a:buNone/>
            </a:pPr>
            <a:endParaRPr lang="es-CL" sz="4400" dirty="0"/>
          </a:p>
          <a:p>
            <a:r>
              <a:rPr lang="es-CL" sz="2400" dirty="0"/>
              <a:t>Ejemplo</a:t>
            </a:r>
            <a:r>
              <a:rPr lang="es-CL" sz="4400" dirty="0"/>
              <a:t> f(x)= 5x</a:t>
            </a:r>
          </a:p>
          <a:p>
            <a:pPr marL="0" indent="0">
              <a:buNone/>
            </a:pPr>
            <a:r>
              <a:rPr lang="es-CL" sz="4400" dirty="0"/>
              <a:t>           y = 5 x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6AFF9B55-91E2-AB40-8D27-1C9E849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31861"/>
              </p:ext>
            </p:extLst>
          </p:nvPr>
        </p:nvGraphicFramePr>
        <p:xfrm>
          <a:off x="6096000" y="2982542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7143F4F-7DE3-A94A-BC01-F07375ECC265}"/>
              </a:ext>
            </a:extLst>
          </p:cNvPr>
          <p:cNvSpPr txBox="1"/>
          <p:nvPr/>
        </p:nvSpPr>
        <p:spPr>
          <a:xfrm>
            <a:off x="8110482" y="2520877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f(x)=5x</a:t>
            </a:r>
            <a:endParaRPr lang="es-CL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268788A-CCF1-974D-BD06-0BBFAD9B0039}"/>
                  </a:ext>
                </a:extLst>
              </p14:cNvPr>
              <p14:cNvContentPartPr/>
              <p14:nvPr/>
            </p14:nvContentPartPr>
            <p14:xfrm>
              <a:off x="3863729" y="4823916"/>
              <a:ext cx="360" cy="360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268788A-CCF1-974D-BD06-0BBFAD9B00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27729" y="4787916"/>
                <a:ext cx="72000" cy="72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2" descr="Función, Dominio y Rango - Fundamento de la Matemática">
            <a:extLst>
              <a:ext uri="{FF2B5EF4-FFF2-40B4-BE49-F238E27FC236}">
                <a16:creationId xmlns:a16="http://schemas.microsoft.com/office/drawing/2014/main" id="{93BDEE93-DBDD-0B41-9298-777E2C544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336" y="4997726"/>
            <a:ext cx="3155053" cy="15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90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B699A-DB0D-124B-8AB4-818962BE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929" y="137392"/>
            <a:ext cx="10058400" cy="800157"/>
          </a:xfrm>
        </p:spPr>
        <p:txBody>
          <a:bodyPr/>
          <a:lstStyle/>
          <a:p>
            <a:r>
              <a:rPr lang="es-CL" dirty="0"/>
              <a:t>Graficar funciones lineales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944536-E7AC-864A-8DEE-37247537E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7549"/>
            <a:ext cx="10058400" cy="486137"/>
          </a:xfrm>
        </p:spPr>
        <p:txBody>
          <a:bodyPr/>
          <a:lstStyle/>
          <a:p>
            <a:r>
              <a:rPr lang="es-CL" dirty="0"/>
              <a:t>Una función lineal, se puede graficar en el plano cartesiano.</a:t>
            </a:r>
          </a:p>
        </p:txBody>
      </p:sp>
      <p:pic>
        <p:nvPicPr>
          <p:cNvPr id="4" name="Picture 6" descr="Matemáticas10: Ejemplos de Función Impar">
            <a:extLst>
              <a:ext uri="{FF2B5EF4-FFF2-40B4-BE49-F238E27FC236}">
                <a16:creationId xmlns:a16="http://schemas.microsoft.com/office/drawing/2014/main" id="{54E9F332-B79C-F34F-84C1-F611DA013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3" y="1737706"/>
            <a:ext cx="4208731" cy="294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B25FD0BA-F78C-DC41-A29E-17B41DC7C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10916"/>
              </p:ext>
            </p:extLst>
          </p:nvPr>
        </p:nvGraphicFramePr>
        <p:xfrm>
          <a:off x="6744182" y="2311210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077A5987-1ED6-D74B-85E2-47415626048C}"/>
              </a:ext>
            </a:extLst>
          </p:cNvPr>
          <p:cNvSpPr txBox="1"/>
          <p:nvPr/>
        </p:nvSpPr>
        <p:spPr>
          <a:xfrm>
            <a:off x="8758664" y="1849545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 = x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495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3747B93-7077-5243-99D8-FAE9762A94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1573" y="628167"/>
            <a:ext cx="3200540" cy="2133694"/>
          </a:xfr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A711EF5-7D28-334C-8C32-7898E9EB6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038240"/>
              </p:ext>
            </p:extLst>
          </p:nvPr>
        </p:nvGraphicFramePr>
        <p:xfrm>
          <a:off x="5239919" y="491294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2C7A2DEB-D24F-F44A-A531-807C77760F71}"/>
              </a:ext>
            </a:extLst>
          </p:cNvPr>
          <p:cNvSpPr txBox="1"/>
          <p:nvPr/>
        </p:nvSpPr>
        <p:spPr>
          <a:xfrm>
            <a:off x="6536770" y="108567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 = </a:t>
            </a:r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A306B8C-5452-DB4C-BF95-8CC3801A0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573" y="3429000"/>
            <a:ext cx="3048000" cy="2032000"/>
          </a:xfrm>
          <a:prstGeom prst="rect">
            <a:avLst/>
          </a:prstGeom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587CCE6-0375-B544-94A2-1476B8175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548158"/>
              </p:ext>
            </p:extLst>
          </p:nvPr>
        </p:nvGraphicFramePr>
        <p:xfrm>
          <a:off x="5239919" y="3429000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5CE4D240-59EC-0C41-AE89-C8F9F37BF500}"/>
              </a:ext>
            </a:extLst>
          </p:cNvPr>
          <p:cNvSpPr txBox="1"/>
          <p:nvPr/>
        </p:nvSpPr>
        <p:spPr>
          <a:xfrm>
            <a:off x="6536769" y="294917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 =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335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4AA9E92-E80D-DB42-8CA3-68F671880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89794"/>
              </p:ext>
            </p:extLst>
          </p:nvPr>
        </p:nvGraphicFramePr>
        <p:xfrm>
          <a:off x="6952971" y="617774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6B289D7-1083-D144-A0C1-B9673423FAB7}"/>
              </a:ext>
            </a:extLst>
          </p:cNvPr>
          <p:cNvSpPr txBox="1"/>
          <p:nvPr/>
        </p:nvSpPr>
        <p:spPr>
          <a:xfrm>
            <a:off x="8166159" y="226644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 = 4x</a:t>
            </a:r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13C8879-83EB-774E-8FB1-28BD9F056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944024"/>
              </p:ext>
            </p:extLst>
          </p:nvPr>
        </p:nvGraphicFramePr>
        <p:xfrm>
          <a:off x="6952972" y="3957244"/>
          <a:ext cx="3279494" cy="161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1331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DD3CDC6-EF6E-C944-8F92-907178CC52E5}"/>
                  </a:ext>
                </a:extLst>
              </p:cNvPr>
              <p:cNvSpPr txBox="1"/>
              <p:nvPr/>
            </p:nvSpPr>
            <p:spPr>
              <a:xfrm>
                <a:off x="8198219" y="3481880"/>
                <a:ext cx="1111202" cy="461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b="1" dirty="0"/>
                  <a:t>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s-CL" b="1" dirty="0"/>
                  <a:t>  </a:t>
                </a:r>
                <a:endParaRPr lang="es-CL" dirty="0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DD3CDC6-EF6E-C944-8F92-907178CC5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219" y="3481880"/>
                <a:ext cx="1111202" cy="461729"/>
              </a:xfrm>
              <a:prstGeom prst="rect">
                <a:avLst/>
              </a:prstGeom>
              <a:blipFill>
                <a:blip r:embed="rId2"/>
                <a:stretch>
                  <a:fillRect l="-4545" b="-54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63119A9B-BD35-7E4C-A126-2E5DE0921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868" y="411310"/>
            <a:ext cx="4064000" cy="2540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DCA2D83-1C4B-2A42-8077-1B8115E51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868" y="3712744"/>
            <a:ext cx="4064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6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D1552-B542-9C43-A51B-73DB8A65E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952" y="91093"/>
            <a:ext cx="10058400" cy="594707"/>
          </a:xfrm>
        </p:spPr>
        <p:txBody>
          <a:bodyPr>
            <a:normAutofit/>
          </a:bodyPr>
          <a:lstStyle/>
          <a:p>
            <a:r>
              <a:rPr lang="es-CL" sz="2800" dirty="0"/>
              <a:t>Ticket de salida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D9F310-DF03-434E-8036-CB813A187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66" y="685801"/>
            <a:ext cx="10058400" cy="402220"/>
          </a:xfrm>
        </p:spPr>
        <p:txBody>
          <a:bodyPr/>
          <a:lstStyle/>
          <a:p>
            <a:r>
              <a:rPr lang="es-CL" dirty="0"/>
              <a:t>Completa la información que falta (Color rojo).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3F04EC0-9850-9D45-8CDE-A3FD29247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144334"/>
              </p:ext>
            </p:extLst>
          </p:nvPr>
        </p:nvGraphicFramePr>
        <p:xfrm>
          <a:off x="6397386" y="1447800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BA3090A-6DC9-AD48-8611-AA863A69AFCA}"/>
              </a:ext>
            </a:extLst>
          </p:cNvPr>
          <p:cNvSpPr txBox="1"/>
          <p:nvPr/>
        </p:nvSpPr>
        <p:spPr>
          <a:xfrm>
            <a:off x="7465502" y="1017221"/>
            <a:ext cx="144050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/>
              <a:t>f(x) = 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D1D3AA9-A45F-0C40-B342-DD4EB0FED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39" y="1284686"/>
            <a:ext cx="4064000" cy="2540000"/>
          </a:xfrm>
          <a:prstGeom prst="rect">
            <a:avLst/>
          </a:prstGeom>
          <a:ln w="47625">
            <a:solidFill>
              <a:srgbClr val="FF0000"/>
            </a:solidFill>
          </a:ln>
          <a:effectLst>
            <a:softEdge rad="0"/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6CC50FD-55D8-ED45-8C11-9573C40B3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939" y="4226907"/>
            <a:ext cx="4064000" cy="2540000"/>
          </a:xfrm>
          <a:prstGeom prst="rect">
            <a:avLst/>
          </a:prstGeom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6837F71-9695-804F-A04B-65F89D7E0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94096"/>
              </p:ext>
            </p:extLst>
          </p:nvPr>
        </p:nvGraphicFramePr>
        <p:xfrm>
          <a:off x="6397386" y="4331826"/>
          <a:ext cx="327949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9024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3480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B3B88067-8C04-D14F-8743-26B7E8CCC522}"/>
              </a:ext>
            </a:extLst>
          </p:cNvPr>
          <p:cNvSpPr txBox="1"/>
          <p:nvPr/>
        </p:nvSpPr>
        <p:spPr>
          <a:xfrm>
            <a:off x="7465502" y="3901247"/>
            <a:ext cx="1440503" cy="369332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/>
              <a:t>f(x) = </a:t>
            </a:r>
            <a:endParaRPr lang="es-C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5B44F9E-0167-334C-AF72-CAE7CD09E9D7}"/>
              </a:ext>
            </a:extLst>
          </p:cNvPr>
          <p:cNvSpPr/>
          <p:nvPr/>
        </p:nvSpPr>
        <p:spPr>
          <a:xfrm>
            <a:off x="8037132" y="4842594"/>
            <a:ext cx="1639747" cy="14704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773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elicitaciones GIFs | Tenor">
            <a:extLst>
              <a:ext uri="{FF2B5EF4-FFF2-40B4-BE49-F238E27FC236}">
                <a16:creationId xmlns:a16="http://schemas.microsoft.com/office/drawing/2014/main" id="{DB8B91C4-87D0-AE43-AEEC-DDFE702CA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216" y="1248282"/>
            <a:ext cx="6111567" cy="436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36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origami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Letras en madera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{97430BCE-D602-A54A-85CC-9307369ABC52}tf10001119</Template>
  <TotalTime>746</TotalTime>
  <Words>211</Words>
  <Application>Microsoft Macintosh PowerPoint</Application>
  <PresentationFormat>Panorámica</PresentationFormat>
  <Paragraphs>77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Cambria Math</vt:lpstr>
      <vt:lpstr>Century Gothic</vt:lpstr>
      <vt:lpstr>Rockwell Extra Bold</vt:lpstr>
      <vt:lpstr>Wingdings</vt:lpstr>
      <vt:lpstr>Letras en madera</vt:lpstr>
      <vt:lpstr>Educación Matemática</vt:lpstr>
      <vt:lpstr>Función Lineal.</vt:lpstr>
      <vt:lpstr>Función:</vt:lpstr>
      <vt:lpstr>Función lineal:</vt:lpstr>
      <vt:lpstr>Graficar funciones lineales</vt:lpstr>
      <vt:lpstr>Presentación de PowerPoint</vt:lpstr>
      <vt:lpstr>Presentación de PowerPoint</vt:lpstr>
      <vt:lpstr>Ticket de salida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Matemática</dc:title>
  <dc:creator>mario moris serrano</dc:creator>
  <cp:lastModifiedBy>mario moris serrano</cp:lastModifiedBy>
  <cp:revision>76</cp:revision>
  <dcterms:created xsi:type="dcterms:W3CDTF">2020-07-09T01:33:21Z</dcterms:created>
  <dcterms:modified xsi:type="dcterms:W3CDTF">2020-11-19T00:50:28Z</dcterms:modified>
</cp:coreProperties>
</file>