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74" r:id="rId3"/>
    <p:sldId id="258" r:id="rId4"/>
    <p:sldId id="259" r:id="rId5"/>
    <p:sldId id="272" r:id="rId6"/>
    <p:sldId id="265" r:id="rId7"/>
    <p:sldId id="27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8T15:03:38.682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12514 1 24575,'5'-1'0,"-1"6"0,-4 5 0,0 7 0,0-7 0,0 7 0,0-7 0,0 7 0,0-7 0,0 8 0,0-8 0,0 3 0,0-4 0,0 0 0,0 4 0,0-3 0,0 14 0,0-8 0,-4 5 0,3-8 0,-3-4 0,4 0 0,0 0 0,-4 4 0,-1-3 0,0 4 0,1-5 0,0 4 0,3-3 0,-4 7 0,1-7 0,-1 3 0,0-4 0,1 0 0,4 4 0,-4-3 0,3 7 0,-3-7 0,0 3 0,-1-4 0,0 0 0,-3 0 0,7 4 0,-7-3 0,2 3 0,1 0 0,1-3 0,0 3 0,-5 0 0,-1-3 0,-3 3 0,-1 0 0,4-3 0,-3 3 0,4-4 0,-4 0 0,-1 5 0,-1-4 0,2 3 0,4-4 0,0 0 0,-25 10 0,23-3 0,-22 4 0,28-7 0,-4-4 0,0 0 0,-1 0 0,1 4 0,0-3 0,0 3 0,0 0 0,-4-3 0,7 3 0,-7-4 0,8-4 0,-4 3 0,0-3 0,-18 22 0,14-14 0,-14 13 0,18-17 0,0-4 0,-4 3 0,-2-3 0,1 4 0,-3 5 0,7-4 0,-8 7 0,4-7 0,0 3 0,1-4 0,0 0 0,2 0 0,-2-4 0,4 3 0,0-3 0,-4 4 0,7 0 0,-7 0 0,4 4 0,-1-3 0,-3 3 0,0-4 0,2 0 0,-2 0 0,-7 6 0,-4-3 0,-10 9 0,6-9 0,3 3 0,6-6 0,-6 1 0,5 4 0,-2-7 0,-2 6 0,7-12 0,-4 4 0,8-1 0,0 1 0,-9 6 0,2-6 0,-13 0 0,13 3 0,-13-1 0,13 2 0,-13-3 0,6-1 0,-1 0 0,7 5 0,3-5 0,4-1 0,-4 0 0,-1 1 0,1 4 0,4-4 0,1-1 0,-8-4 0,-2 0 0,-12 5 0,8 0 0,-6 1 0,-1 20 0,-2-16 0,-5 13 0,6-7 0,-13-14 0,18 8 0,-9-6 0,20-3 0,-19 18 0,18-16 0,-14 12 0,21-11 0,-1-3 0,-4 3 0,-1 4 0,5-6 0,-3 6 0,7-4 0,-15-3 0,2 3 0,-5 0 0,3 1 0,-14 0 0,8 4 0,-6-8 0,13 4 0,-11-5 0,12 0 0,-12 4 0,22 1 0,3 0 0,1-1 0,-4-4 0,3 0 0,-7 0 0,2 0 0,-10 5 0,5-3 0,-13 3 0,-8-5 0,3 10 0,-3-8 0,8 14 0,-34-15 0,9 4 0,-33-5 0,13 0 0,10 0 0,-25 0 0,37 0 0,-7 0 0,2 0 0,19 0 0,-8 0 0,18 0 0,16 0 0,-5 0 0,4 0 0,2 0 0,-3 0 0,0 0 0,-1 0 0,5 0 0,-3 0 0,3 0 0,-1 4 0,2 1 0,-7 0 0,8-1 0,-20-4 0,9 0 0,-12 0 0,0 0 0,0 0 0,1 0 0,-1 0 0,-26 9 0,19-7 0,-32 6 0,9 9 0,22-13 0,-16 13 0,9-17 0,-4 0 0,-11 0 0,24 0 0,-5 0 0,15 0 0,-30 0 0,10 0 0,-1 0 0,4 0 0,13 0 0,1 0 0,10 0 0,0 0 0,-2 0 0,5 0 0,-16 0 0,21 0 0,-42 0 0,28 0 0,-32 0 0,27 0 0,1 0 0,-14 0 0,10 0 0,-24 0 0,11 0 0,-14 0 0,-13 0 0,24 0 0,-8 0 0,14 0 0,-16 0 0,-4 0 0,3 0 0,17 0 0,13 0 0,-26 0 0,4 0 0,-8 0 0,15 0 0,2 0 0,10 0 0,-50 0 0,43 0 0,-11 0 0,-2 0 0,0 0 0,6 0 0,-1 0 0,-1 0 0,-21 0 0,24 0 0,-14 0 0,14 0 0,3 0 0,-27 0 0,-9 0-652,-14 0 652,45 0 0,1 0 0,-29 0 0,0 0 0,3 0 0,0 0 0,5 0 0,-4 0 0,21 0 0,1 0 0,-21 0 0,2 0 0,-17 0 0,23 0 0,3 0 0,4 0 0,9 0 0,-12 0 0,-14 0 0,10 0 0,-24 0 0,38 0 0,-21 0 652,44 0-652,-7 0 0,12 0 0,-1-6 0,-35-3 0,8-6 0,-24 5 0,13-4 0,14 12 0,-11-20 0,7 11 0,2-15 0,-12 9 0,34 5 0,-28-10 0,15 11 0,4-5 0,-32-17 0,53 27 0,-32-19 0,37 25 0,-18-22 0,11 17 0,-18-17 0,11 12 0,1 7 0,5-11 0,-2 13 0,0-13 0,-10 11 0,6-11 0,-18-2 0,0-7 0,-6 5 0,2-3 0,26 20 0,-8-15 0,20 14 0,-8-13 0,7 6 0,-1-1 0,-5 1 0,-33-12 0,29 13 0,-35-20 0,42 21 0,-17-9 0,5 5 0,5 3 0,-1-6 0,2 2 0,6 6 0,-16-10 0,9 10 0,-1-5 0,4 5 0,3-2 0,-6-4 0,-1 2 0,2-2 0,9 8 0,-7-6 0,-4-3 0,-3-4 0,-6 1 0,13 6 0,-6 0 0,8 1 0,4 4 0,-4 1 0,8 4 0,-28-15 0,23 12 0,-23-12 0,24 15 0,-12-10 0,6 3 0,-1-8 0,-4 10 0,9-7 0,-6 10 0,5-11 0,-4 2 0,5 0 0,-16-5 0,20 6 0,-13 0 0,11-3 0,0 3 0,-11 1 0,9-4 0,-5 7 0,-4-8 0,13 5 0,-9-2 0,1 1 0,8 1 0,-13-2 0,4-4 0,5 4 0,-9 0 0,11 3 0,0 3 0,1-5 0,-21-9 0,18 7 0,-17-3 0,23 7 0,1 3 0,0-4 0,-4-5 0,3 8 0,-15-7 0,2 1 0,-5 0 0,7 1 0,4-1 0,6 10 0,-6-10 0,7 11 0,-3-7 0,8 2 0,-7-3 0,1-4 0,-3 3 0,-10-10 0,12 10 0,-9-2 0,12 8 0,0 0 0,0-1 0,-1-4 0,1 0 0,0-4 0,0 7 0,0-7 0,0 8 0,0-4 0,-5 4 0,4-3 0,-3 3 0,0-4 0,3 0 0,0 3 0,6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8T15:03:45.594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483 84 24575,'-19'-5'0,"5"5"0,5 5 0,1 4 0,-1 4 0,-2-3 0,-2-1 0,4-1 0,4-3 0,-3 4 0,7 4 0,-11 1 0,10 0 0,-11-1 0,12 0 0,-7-3 0,3 4 0,-4-6 0,4 1 0,1 5 0,0-4 0,-1-1 0,-4-1 0,-1-7 0,1 7 0,0-3 0,-4 8 0,3-3 0,-7 7 0,6-7 0,2 7 0,1-7 0,3 3 0,-4-4 0,0 0 0,0 0 0,-5-4 0,4-5 0,-3-5 0,4-4 0,4 0 0,-4-12 0,7 5 0,-3-6 0,5 5 0,0 7 0,0-7 0,-4 7 0,-1-4 0,0 1 0,1-1 0,4 0 0,-4 0 0,3 5 0,-3 0 0,0 0 0,-2 0 0,1 0 0,-3 0 0,7-1 0,-3 1 0,4-4 0,-4 3 0,-1-3 0,0 4 0,1-1 0,-1-10 0,3 4 0,-7-10 0,4 12 0,-4 1 0,8 8 0,6 1 0,5 8 0,7 5 0,-7-3 0,3 6 0,-4-11 0,0 3 0,11 1 0,-8 0 0,9 1 0,-12 2 0,0-7 0,0 3 0,0-4 0,0 0 0,0 0 0,0 0 0,0 4 0,0 1 0,0 0 0,4-1 0,-3-4 0,7 0 0,-7 0 0,7 0 0,-7 4 0,7-3 0,-7 3 0,7-4 0,-7 4 0,15 7 0,-10-4 0,7 3 0,-5-10 0,-7 0 0,3 0 0,-4 0 0,0 0 0,4 0 0,-3 0 0,7 0 0,-11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8T15:03:52.10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3230 0 24575,'-14'0'0,"-4"0"0,8 0 0,-7 0 0,7 0 0,-8 0 0,8 0 0,-7 0 0,7 0 0,-7 0 0,6 0 0,-2 0 0,0 0 0,-1 0 0,0 0 0,-4 0 0,8 0 0,-7 0 0,7 0 0,-8 0 0,8 0 0,-14 0 0,0 0 0,-3 0 0,-6 0 0,17 0 0,-9 0 0,11 0 0,0 0 0,1 0 0,-1 0 0,0 0 0,-4 0 0,0 0 0,-8 0 0,-1 0 0,-8 0 0,7 0 0,3 0 0,-1 0 0,-1 0 0,-1 0 0,3 0 0,7 0 0,-8 0 0,6 0 0,-13 0 0,17 0 0,-9 0 0,4 0 0,5 0 0,-9 0 0,4 0 0,0 0 0,-4 0 0,7 0 0,-21 0 0,8 0 0,-10 0 0,8 0 0,6 0 0,-8 0 0,12 0 0,-9 0 0,9 0 0,-5 0 0,7 0 0,3 0 0,-3 0 0,-7 0 0,5 0 0,-9 0 0,9 0 0,-39 0 0,32 0 0,-55 0 0,63 0 0,-26 0 0,34 0 0,5 0 0,0 0 0,-4 0 0,-1 0 0,-5 0 0,5 0 0,-3 0 0,-5 0 0,2 0 0,-5 0 0,-1 0 0,6 0 0,-13 0 0,17 0 0,-9 0 0,15 0 0,-14 0 0,0 0 0,-3 0 0,5 0 0,-2 0 0,12 0 0,-9 0 0,12 0 0,-12 0 0,5 0 0,-9 0 0,7 0 0,-1 0 0,-6 0 0,9 0 0,-13 0 0,6 0 0,-1 0 0,3 0 0,7 0 0,1 0 0,-1 0 0,0 0 0,-11 0 0,9 0 0,-17 0 0,17 0 0,-8 0 0,2 0 0,-6 0 0,0 0 0,6 0 0,5 0 0,-5 0 0,6 0 0,-9 0 0,15 0 0,-14 0 0,12 0 0,-9 0 0,1 0 0,8 0 0,-20 0 0,16 0 0,-6 0 0,5 0 0,7 0 0,-8 0 0,8 0 0,-7 0 0,7 0 0,-3 0 0,3 0 0,1 0 0,-4 0 0,3 0 0,-3 4 0,4-3 0,-1 3 0,1-4 0,0 0 0,0 0 0,4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8T15:04:16.638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317 0 24575,'3'10'0,"3"-1"0,-3-3 0,4 0 0,-4 3 0,0-2 0,-3 5 0,0-5 0,0 5 0,0-6 0,3 3 0,0-2 0,0-1 0,0 3 0,-3-2 0,0 4 0,0 4 0,0-4 0,0 6 0,0-10 0,0 2 0,0-3 0,0 0 0,0 3 0,0-2 0,0 5 0,0-5 0,-3 2 0,3-3 0,-6 0 0,3 0 0,-1 0 0,1 1 0,3 2 0,-3-3 0,3 3 0,-3-2 0,3-1 0,0 0 0,0 0 0,0 0 0,0 3 0,-3-2 0,0 2 0,-1-3 0,1 1 0,1 2 0,1-2 0,-2 4 0,3-4 0,0 5 0,0-5 0,0 5 0,0-5 0,0 9 0,0-5 0,0 4 0,0-3 0,0-5 0,-3 2 0,0-3 0,-1 0 0,1 3 0,3-2 0,0 5 0,0-5 0,0 4 0,0-4 0,0 5 0,0-5 0,0 2 0,0-3 0,0 0 0,3 0 0,-5-2 0,1-4 0,-5-4 0,0-2 0,-1 0 0,4-1 0,-3-2 0,3 2 0,-3-5 0,-1 5 0,-2-4 0,-1 1 0,1-3 0,2 3 0,5 1 0,-1 6 0,2-6 0,-5 5 0,3-5 0,-1 3 0,-1 0 0,1-1 0,-2 1 0,-3-3 0,2 2 0,-5-5 0,5 5 0,-2-5 0,3 5 0,-1-2 0,1 6 0,0-3 0,0 2 0,-4-5 0,3 0 0,-4-1 0,4-2 0,-3 5 0,1-5 0,2 8 0,-2-5 0,6 6 0,-3-6 0,3 5 0,-4-5 0,1 6 0,0-1 0,0-1 0,5 4 0,1-2 0,7 3 0,-1 0 0,0 0 0,0-3 0,0 0 0,1-1 0,-1 2 0,0-1 0,0 2 0,0-2 0,0 0 0,1 0 0,-1-1 0,0-1 0,0 4 0,0-4 0,1 1 0,-1 1 0,0-3 0,3 0 0,-2 2 0,5-5 0,-5 8 0,4-1 0,-4 2 0,2-3 0,-3-1 0,1-2 0,2 3 0,0-6 0,1 8 0,-1-8 0,5 5 0,-6-2 0,9-1 0,-10 0 0,2 1 0,-3 0 0,8-1 0,-6 0 0,6 0 0,-5 1 0,-2-1 0,-1 4 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6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61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89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65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28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6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9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17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4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B1A17-E04E-E744-9C2B-58CA3341F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1542050"/>
            <a:ext cx="10789920" cy="3035808"/>
          </a:xfrm>
        </p:spPr>
        <p:txBody>
          <a:bodyPr/>
          <a:lstStyle/>
          <a:p>
            <a:r>
              <a:rPr lang="es-CL" dirty="0"/>
              <a:t>Educación Matemática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A18567-F4FC-3342-B842-E949F8CE3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655" y="4538368"/>
            <a:ext cx="5092450" cy="443385"/>
          </a:xfrm>
        </p:spPr>
        <p:txBody>
          <a:bodyPr>
            <a:noAutofit/>
          </a:bodyPr>
          <a:lstStyle/>
          <a:p>
            <a:r>
              <a:rPr lang="es-CL" sz="2400" dirty="0">
                <a:solidFill>
                  <a:schemeClr val="tx1"/>
                </a:solidFill>
              </a:rPr>
              <a:t>Profesor Mario Moris Serrano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47ACE8-15F5-D249-9072-CB381A04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1" descr="insignia">
            <a:extLst>
              <a:ext uri="{FF2B5EF4-FFF2-40B4-BE49-F238E27FC236}">
                <a16:creationId xmlns:a16="http://schemas.microsoft.com/office/drawing/2014/main" id="{DADA2A6C-BE93-ED4A-83C0-4E2347FB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3" y="0"/>
            <a:ext cx="995446" cy="1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D2D4A3E-E07A-B744-8EE3-BCB3D8B0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4" y="614935"/>
            <a:ext cx="3411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COLEGIO HERMANOS CARRERA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RANCAGUA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5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130" y="50681"/>
            <a:ext cx="10058400" cy="1138428"/>
          </a:xfrm>
        </p:spPr>
        <p:txBody>
          <a:bodyPr>
            <a:normAutofit/>
          </a:bodyPr>
          <a:lstStyle/>
          <a:p>
            <a:r>
              <a:rPr lang="es-CL" sz="6000" dirty="0"/>
              <a:t>Raíz Cuadrada.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8340"/>
            <a:ext cx="11585059" cy="1858892"/>
          </a:xfrm>
        </p:spPr>
        <p:txBody>
          <a:bodyPr>
            <a:noAutofit/>
          </a:bodyPr>
          <a:lstStyle/>
          <a:p>
            <a:r>
              <a:rPr lang="es-CL" sz="3600" dirty="0"/>
              <a:t>Objetivo: Demostrar comprensión de la resolución de raicés cuadradas de números naturales, resolviendo problemas.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2885EA-FE9F-4430-9BB8-8A9C6B03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84" y="4012705"/>
            <a:ext cx="4237608" cy="23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º Bachillerato B. Matemáticas CCSS: El símbolo de la raíz cuadrada">
            <a:extLst>
              <a:ext uri="{FF2B5EF4-FFF2-40B4-BE49-F238E27FC236}">
                <a16:creationId xmlns:a16="http://schemas.microsoft.com/office/drawing/2014/main" id="{0717D8CC-BFF5-2F4D-ADF6-31C4E2278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17286" r="27196" b="10216"/>
          <a:stretch/>
        </p:blipFill>
        <p:spPr bwMode="auto">
          <a:xfrm>
            <a:off x="7010542" y="1628"/>
            <a:ext cx="2164411" cy="13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130" y="50681"/>
            <a:ext cx="10058400" cy="1138428"/>
          </a:xfrm>
        </p:spPr>
        <p:txBody>
          <a:bodyPr>
            <a:normAutofit/>
          </a:bodyPr>
          <a:lstStyle/>
          <a:p>
            <a:r>
              <a:rPr lang="es-CL" sz="6000" dirty="0"/>
              <a:t>Raíz Cuadrada.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9" y="1189109"/>
            <a:ext cx="11585059" cy="1138428"/>
          </a:xfrm>
        </p:spPr>
        <p:txBody>
          <a:bodyPr>
            <a:noAutofit/>
          </a:bodyPr>
          <a:lstStyle/>
          <a:p>
            <a:r>
              <a:rPr lang="es-CL" sz="3600" dirty="0"/>
              <a:t>La raíz cuadrada es la base de una potencia de exponente cuadrado que está desarrollada.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93D08C7-08DD-8144-80AC-9AB41646843D}"/>
              </a:ext>
            </a:extLst>
          </p:cNvPr>
          <p:cNvSpPr/>
          <p:nvPr/>
        </p:nvSpPr>
        <p:spPr>
          <a:xfrm>
            <a:off x="388079" y="2327537"/>
            <a:ext cx="11158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Antes de comenzar con las raíces cuadradas, recordaremos el área del cuadrado.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0FC796-4962-1B4A-8897-5DBF1AE6A201}"/>
              </a:ext>
            </a:extLst>
          </p:cNvPr>
          <p:cNvSpPr/>
          <p:nvPr/>
        </p:nvSpPr>
        <p:spPr>
          <a:xfrm>
            <a:off x="619573" y="3623821"/>
            <a:ext cx="2262524" cy="2247816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5DDE36-1B49-AF4D-A785-576A84EEF285}"/>
              </a:ext>
            </a:extLst>
          </p:cNvPr>
          <p:cNvSpPr txBox="1"/>
          <p:nvPr/>
        </p:nvSpPr>
        <p:spPr>
          <a:xfrm>
            <a:off x="1403592" y="5748123"/>
            <a:ext cx="69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latin typeface="Chalkboard SE" panose="03050602040202020205" pitchFamily="66" charset="77"/>
              </a:rPr>
              <a:t>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82679B-30D1-9440-AD6E-9315BE69E8CA}"/>
              </a:ext>
            </a:extLst>
          </p:cNvPr>
          <p:cNvSpPr txBox="1"/>
          <p:nvPr/>
        </p:nvSpPr>
        <p:spPr>
          <a:xfrm>
            <a:off x="1403593" y="4388620"/>
            <a:ext cx="69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latin typeface="Chalkboard SE" panose="03050602040202020205" pitchFamily="66" charset="77"/>
              </a:rPr>
              <a:t>a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b="1" dirty="0">
              <a:latin typeface="Chalkboard SE" panose="03050602040202020205" pitchFamily="66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3D08911-BCED-374A-A0A0-2B07D086673A}"/>
              </a:ext>
            </a:extLst>
          </p:cNvPr>
          <p:cNvSpPr txBox="1"/>
          <p:nvPr/>
        </p:nvSpPr>
        <p:spPr>
          <a:xfrm>
            <a:off x="3087040" y="5394179"/>
            <a:ext cx="34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a · a</a:t>
            </a:r>
          </a:p>
        </p:txBody>
      </p:sp>
      <p:pic>
        <p:nvPicPr>
          <p:cNvPr id="29" name="Gráfico 28" descr="Detener">
            <a:extLst>
              <a:ext uri="{FF2B5EF4-FFF2-40B4-BE49-F238E27FC236}">
                <a16:creationId xmlns:a16="http://schemas.microsoft.com/office/drawing/2014/main" id="{8C47B4A3-F59B-2047-BA7F-F5BAC7F4A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340" y="5535085"/>
            <a:ext cx="426075" cy="42607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C3B5BE4-A1C1-9F46-A414-F7B193963D39}"/>
              </a:ext>
            </a:extLst>
          </p:cNvPr>
          <p:cNvSpPr txBox="1"/>
          <p:nvPr/>
        </p:nvSpPr>
        <p:spPr>
          <a:xfrm>
            <a:off x="3173543" y="4706310"/>
            <a:ext cx="241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a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dirty="0"/>
          </a:p>
        </p:txBody>
      </p:sp>
      <p:pic>
        <p:nvPicPr>
          <p:cNvPr id="34" name="Gráfico 33" descr="Detener">
            <a:extLst>
              <a:ext uri="{FF2B5EF4-FFF2-40B4-BE49-F238E27FC236}">
                <a16:creationId xmlns:a16="http://schemas.microsoft.com/office/drawing/2014/main" id="{88BE621A-FB4F-BA40-BF95-44DB8B5A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340" y="4862809"/>
            <a:ext cx="426075" cy="42607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34F68B0E-7E55-D945-85CE-C529896EE1C9}"/>
              </a:ext>
            </a:extLst>
          </p:cNvPr>
          <p:cNvSpPr txBox="1"/>
          <p:nvPr/>
        </p:nvSpPr>
        <p:spPr>
          <a:xfrm>
            <a:off x="6096000" y="3296687"/>
            <a:ext cx="5203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Para calcular el área de un cuadrado, debemos elevar al cuadrado uno de sus lados, es decir, multiplicarlo dos veces.</a:t>
            </a:r>
          </a:p>
        </p:txBody>
      </p:sp>
    </p:spTree>
    <p:extLst>
      <p:ext uri="{BB962C8B-B14F-4D97-AF65-F5344CB8AC3E}">
        <p14:creationId xmlns:p14="http://schemas.microsoft.com/office/powerpoint/2010/main" val="44033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2" grpId="0"/>
      <p:bldP spid="9" grpId="0" animBg="1"/>
      <p:bldP spid="4" grpId="0"/>
      <p:bldP spid="12" grpId="0"/>
      <p:bldP spid="2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81E5E-298C-3D4F-90FA-6DFFA58B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0" y="228600"/>
            <a:ext cx="1714500" cy="457200"/>
          </a:xfrm>
        </p:spPr>
        <p:txBody>
          <a:bodyPr>
            <a:noAutofit/>
          </a:bodyPr>
          <a:lstStyle/>
          <a:p>
            <a:r>
              <a:rPr lang="es-CL" sz="2800" dirty="0"/>
              <a:t>Ejemplo: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69443A-5FFE-5A4F-8ABA-2E37986BF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30" y="765915"/>
            <a:ext cx="11546032" cy="1070992"/>
          </a:xfrm>
        </p:spPr>
        <p:txBody>
          <a:bodyPr>
            <a:noAutofit/>
          </a:bodyPr>
          <a:lstStyle/>
          <a:p>
            <a:r>
              <a:rPr lang="es-CL" sz="2800" dirty="0"/>
              <a:t>Para calcular el área de este cuadrado, debemos multiplicar dos veces uno de sus lados, es decir debemos elevarlo al cuadrado.</a:t>
            </a:r>
            <a:endParaRPr lang="es-CL" sz="26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9B830FF-074B-3A42-BA9F-EFB4CD416199}"/>
              </a:ext>
            </a:extLst>
          </p:cNvPr>
          <p:cNvSpPr/>
          <p:nvPr/>
        </p:nvSpPr>
        <p:spPr>
          <a:xfrm>
            <a:off x="3236195" y="1947795"/>
            <a:ext cx="2262524" cy="2247816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CB592D-8F34-C742-9024-7E0739EE6969}"/>
              </a:ext>
            </a:extLst>
          </p:cNvPr>
          <p:cNvSpPr txBox="1"/>
          <p:nvPr/>
        </p:nvSpPr>
        <p:spPr>
          <a:xfrm>
            <a:off x="3726252" y="4195611"/>
            <a:ext cx="110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latin typeface="Chalkboard SE" panose="03050602040202020205" pitchFamily="66" charset="77"/>
              </a:rPr>
              <a:t>4cm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30F4B41-8507-7C45-A0AA-C3E257F12A7D}"/>
              </a:ext>
            </a:extLst>
          </p:cNvPr>
          <p:cNvSpPr txBox="1"/>
          <p:nvPr/>
        </p:nvSpPr>
        <p:spPr>
          <a:xfrm>
            <a:off x="6202493" y="2084315"/>
            <a:ext cx="275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4·4</a:t>
            </a:r>
          </a:p>
        </p:txBody>
      </p:sp>
      <p:pic>
        <p:nvPicPr>
          <p:cNvPr id="16" name="Gráfico 15" descr="Detener">
            <a:extLst>
              <a:ext uri="{FF2B5EF4-FFF2-40B4-BE49-F238E27FC236}">
                <a16:creationId xmlns:a16="http://schemas.microsoft.com/office/drawing/2014/main" id="{E4A2D851-004D-4F4B-B9F3-6E1B6814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388" y="2217664"/>
            <a:ext cx="426075" cy="4260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D5698A-1968-B749-B9DC-7B14E1C30345}"/>
              </a:ext>
            </a:extLst>
          </p:cNvPr>
          <p:cNvSpPr txBox="1"/>
          <p:nvPr/>
        </p:nvSpPr>
        <p:spPr>
          <a:xfrm>
            <a:off x="6202493" y="2659807"/>
            <a:ext cx="241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4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dirty="0"/>
          </a:p>
        </p:txBody>
      </p:sp>
      <p:pic>
        <p:nvPicPr>
          <p:cNvPr id="18" name="Gráfico 17" descr="Detener">
            <a:extLst>
              <a:ext uri="{FF2B5EF4-FFF2-40B4-BE49-F238E27FC236}">
                <a16:creationId xmlns:a16="http://schemas.microsoft.com/office/drawing/2014/main" id="{57BEABA8-6E5D-BD43-A49B-B0FCD519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290" y="2816306"/>
            <a:ext cx="426075" cy="4260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D777964-5B6C-384B-88A0-22059A9A2B0B}"/>
              </a:ext>
            </a:extLst>
          </p:cNvPr>
          <p:cNvSpPr txBox="1"/>
          <p:nvPr/>
        </p:nvSpPr>
        <p:spPr>
          <a:xfrm>
            <a:off x="6202394" y="3208219"/>
            <a:ext cx="308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16cm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dirty="0"/>
          </a:p>
        </p:txBody>
      </p:sp>
      <p:pic>
        <p:nvPicPr>
          <p:cNvPr id="20" name="Gráfico 19" descr="Detener">
            <a:extLst>
              <a:ext uri="{FF2B5EF4-FFF2-40B4-BE49-F238E27FC236}">
                <a16:creationId xmlns:a16="http://schemas.microsoft.com/office/drawing/2014/main" id="{04CE307A-6CDB-B142-86C5-DA00FA9A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290" y="3357636"/>
            <a:ext cx="426075" cy="426075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A2B89DD7-508F-EB40-BFDA-6E641B71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525" y="4145849"/>
            <a:ext cx="57223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</a:pP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</a:pPr>
            <a:r>
              <a:rPr kumimoji="0" lang="es-CL" altLang="es-C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CL" altLang="es-C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CL" altLang="es-C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 del cuadrado es de 16 cm</a:t>
            </a:r>
            <a:r>
              <a:rPr kumimoji="0" lang="es-CL" altLang="es-CL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kumimoji="0" lang="es-CL" altLang="es-C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36E2BB-7379-488B-926F-5BF5A3B2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53" y="4518776"/>
            <a:ext cx="2080114" cy="21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3" grpId="0" animBg="1"/>
      <p:bldP spid="14" grpId="0"/>
      <p:bldP spid="15" grpId="0"/>
      <p:bldP spid="17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81E5E-298C-3D4F-90FA-6DFFA58B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71" y="218274"/>
            <a:ext cx="11546032" cy="1130273"/>
          </a:xfrm>
        </p:spPr>
        <p:txBody>
          <a:bodyPr>
            <a:noAutofit/>
          </a:bodyPr>
          <a:lstStyle/>
          <a:p>
            <a:r>
              <a:rPr lang="es-CL" sz="3200" dirty="0"/>
              <a:t>Pero, ¿Si tuvieramos que hacer el proceso inverso? Es decir, calcular los lados de un cuadrado.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69443A-5FFE-5A4F-8ABA-2E37986BF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71" y="1572062"/>
            <a:ext cx="2452128" cy="573549"/>
          </a:xfrm>
        </p:spPr>
        <p:txBody>
          <a:bodyPr>
            <a:noAutofit/>
          </a:bodyPr>
          <a:lstStyle/>
          <a:p>
            <a:r>
              <a:rPr lang="es-CL" sz="3200" dirty="0"/>
              <a:t>Ejemplo:</a:t>
            </a:r>
            <a:endParaRPr lang="es-CL" sz="32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30F4B41-8507-7C45-A0AA-C3E257F12A7D}"/>
              </a:ext>
            </a:extLst>
          </p:cNvPr>
          <p:cNvSpPr txBox="1"/>
          <p:nvPr/>
        </p:nvSpPr>
        <p:spPr>
          <a:xfrm>
            <a:off x="3901013" y="3447881"/>
            <a:ext cx="347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10 ·10</a:t>
            </a:r>
          </a:p>
        </p:txBody>
      </p:sp>
      <p:pic>
        <p:nvPicPr>
          <p:cNvPr id="16" name="Gráfico 15" descr="Detener">
            <a:extLst>
              <a:ext uri="{FF2B5EF4-FFF2-40B4-BE49-F238E27FC236}">
                <a16:creationId xmlns:a16="http://schemas.microsoft.com/office/drawing/2014/main" id="{E4A2D851-004D-4F4B-B9F3-6E1B6814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908" y="3581230"/>
            <a:ext cx="426075" cy="4260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D5698A-1968-B749-B9DC-7B14E1C30345}"/>
              </a:ext>
            </a:extLst>
          </p:cNvPr>
          <p:cNvSpPr txBox="1"/>
          <p:nvPr/>
        </p:nvSpPr>
        <p:spPr>
          <a:xfrm>
            <a:off x="3901013" y="4212335"/>
            <a:ext cx="241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10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dirty="0"/>
          </a:p>
        </p:txBody>
      </p:sp>
      <p:pic>
        <p:nvPicPr>
          <p:cNvPr id="18" name="Gráfico 17" descr="Detener">
            <a:extLst>
              <a:ext uri="{FF2B5EF4-FFF2-40B4-BE49-F238E27FC236}">
                <a16:creationId xmlns:a16="http://schemas.microsoft.com/office/drawing/2014/main" id="{57BEABA8-6E5D-BD43-A49B-B0FCD519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4810" y="4368834"/>
            <a:ext cx="426075" cy="4260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D777964-5B6C-384B-88A0-22059A9A2B0B}"/>
              </a:ext>
            </a:extLst>
          </p:cNvPr>
          <p:cNvSpPr txBox="1"/>
          <p:nvPr/>
        </p:nvSpPr>
        <p:spPr>
          <a:xfrm>
            <a:off x="3901013" y="2721017"/>
            <a:ext cx="361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100cm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dirty="0"/>
          </a:p>
        </p:txBody>
      </p:sp>
      <p:pic>
        <p:nvPicPr>
          <p:cNvPr id="20" name="Gráfico 19" descr="Detener">
            <a:extLst>
              <a:ext uri="{FF2B5EF4-FFF2-40B4-BE49-F238E27FC236}">
                <a16:creationId xmlns:a16="http://schemas.microsoft.com/office/drawing/2014/main" id="{04CE307A-6CDB-B142-86C5-DA00FA9A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4909" y="2870434"/>
            <a:ext cx="426075" cy="42607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BF7CABA-7360-6648-9611-5E22DCEA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49528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46FC4EB-221F-DA45-8C50-593CB737D15D}"/>
              </a:ext>
            </a:extLst>
          </p:cNvPr>
          <p:cNvSpPr/>
          <p:nvPr/>
        </p:nvSpPr>
        <p:spPr>
          <a:xfrm>
            <a:off x="607073" y="2244698"/>
            <a:ext cx="2262524" cy="2247816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927E76A-60C8-C941-825C-AB6BE2CBA512}"/>
              </a:ext>
            </a:extLst>
          </p:cNvPr>
          <p:cNvSpPr txBox="1"/>
          <p:nvPr/>
        </p:nvSpPr>
        <p:spPr>
          <a:xfrm>
            <a:off x="698846" y="3014663"/>
            <a:ext cx="207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latin typeface="Chalkboard SE" panose="03050602040202020205" pitchFamily="66" charset="77"/>
              </a:rPr>
              <a:t>100cm</a:t>
            </a:r>
            <a:r>
              <a:rPr lang="es-CL" sz="4000" baseline="30000" dirty="0">
                <a:latin typeface="Chalkboard SE" panose="03050602040202020205" pitchFamily="66" charset="77"/>
              </a:rPr>
              <a:t>2</a:t>
            </a:r>
            <a:endParaRPr lang="es-CL" sz="4000" dirty="0">
              <a:latin typeface="Chalkboard SE" panose="03050602040202020205" pitchFamily="66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20C289-04D3-0448-8CD1-401C3792DE99}"/>
              </a:ext>
            </a:extLst>
          </p:cNvPr>
          <p:cNvSpPr txBox="1"/>
          <p:nvPr/>
        </p:nvSpPr>
        <p:spPr>
          <a:xfrm>
            <a:off x="3759396" y="1952310"/>
            <a:ext cx="675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Calcular la medida de sus lados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862C75-6F2E-4D4E-98A5-6CD897162BDB}"/>
              </a:ext>
            </a:extLst>
          </p:cNvPr>
          <p:cNvSpPr txBox="1"/>
          <p:nvPr/>
        </p:nvSpPr>
        <p:spPr>
          <a:xfrm>
            <a:off x="322984" y="5053368"/>
            <a:ext cx="11546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Podemos concluir que el lado del cuadrado mide 10cm. Ya que 10 ·10 = 100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2A8E78-157C-194F-9CB5-945D473F3BC9}"/>
              </a:ext>
            </a:extLst>
          </p:cNvPr>
          <p:cNvSpPr txBox="1"/>
          <p:nvPr/>
        </p:nvSpPr>
        <p:spPr>
          <a:xfrm>
            <a:off x="1040974" y="4458556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i="1" dirty="0"/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7454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5" grpId="0"/>
      <p:bldP spid="17" grpId="0"/>
      <p:bldP spid="19" grpId="0"/>
      <p:bldP spid="21" grpId="0" animBg="1"/>
      <p:bldP spid="24" grpId="0"/>
      <p:bldP spid="3" grpId="0"/>
      <p:bldP spid="4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0A04D91-326E-DB40-BEAD-63220129C9A9}"/>
              </a:ext>
            </a:extLst>
          </p:cNvPr>
          <p:cNvSpPr/>
          <p:nvPr/>
        </p:nvSpPr>
        <p:spPr>
          <a:xfrm>
            <a:off x="200721" y="62387"/>
            <a:ext cx="11715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Si volvemos a la definición de raíz cuadrada, la cual es la base de una potencia de exponente cuadrado que está desarrollada, podemos deducir que la Raíz cuadrada de 100 es 10.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F60C79E-AC9C-6C40-850F-B21C134D5635}"/>
              </a:ext>
            </a:extLst>
          </p:cNvPr>
          <p:cNvSpPr txBox="1"/>
          <p:nvPr/>
        </p:nvSpPr>
        <p:spPr>
          <a:xfrm>
            <a:off x="5129738" y="2790656"/>
            <a:ext cx="347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10 ·10</a:t>
            </a:r>
          </a:p>
        </p:txBody>
      </p:sp>
      <p:pic>
        <p:nvPicPr>
          <p:cNvPr id="30" name="Gráfico 29" descr="Detener">
            <a:extLst>
              <a:ext uri="{FF2B5EF4-FFF2-40B4-BE49-F238E27FC236}">
                <a16:creationId xmlns:a16="http://schemas.microsoft.com/office/drawing/2014/main" id="{A9D8F7F8-D87F-B540-BADA-EC3F23522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633" y="2924005"/>
            <a:ext cx="426075" cy="42607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BFF1586-DAFF-9047-BB43-E55D96692A72}"/>
              </a:ext>
            </a:extLst>
          </p:cNvPr>
          <p:cNvSpPr txBox="1"/>
          <p:nvPr/>
        </p:nvSpPr>
        <p:spPr>
          <a:xfrm>
            <a:off x="5129738" y="3555110"/>
            <a:ext cx="241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10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dirty="0"/>
          </a:p>
        </p:txBody>
      </p:sp>
      <p:pic>
        <p:nvPicPr>
          <p:cNvPr id="32" name="Gráfico 31" descr="Detener">
            <a:extLst>
              <a:ext uri="{FF2B5EF4-FFF2-40B4-BE49-F238E27FC236}">
                <a16:creationId xmlns:a16="http://schemas.microsoft.com/office/drawing/2014/main" id="{693018DB-25F4-BE41-A1FA-7F9C6D1C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535" y="3711609"/>
            <a:ext cx="426075" cy="42607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7C6C2D07-FE4B-F149-A469-9CE4ADAB3E5C}"/>
              </a:ext>
            </a:extLst>
          </p:cNvPr>
          <p:cNvSpPr txBox="1"/>
          <p:nvPr/>
        </p:nvSpPr>
        <p:spPr>
          <a:xfrm>
            <a:off x="5129738" y="2063792"/>
            <a:ext cx="361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   = </a:t>
            </a:r>
            <a:r>
              <a:rPr lang="es-CL" sz="4000" b="1" dirty="0">
                <a:latin typeface="Chalkboard SE" panose="03050602040202020205" pitchFamily="66" charset="77"/>
              </a:rPr>
              <a:t>100cm</a:t>
            </a:r>
            <a:r>
              <a:rPr lang="es-CL" sz="4000" b="1" baseline="30000" dirty="0">
                <a:latin typeface="Chalkboard SE" panose="03050602040202020205" pitchFamily="66" charset="77"/>
              </a:rPr>
              <a:t>2</a:t>
            </a:r>
            <a:endParaRPr lang="es-CL" sz="4000" dirty="0"/>
          </a:p>
        </p:txBody>
      </p:sp>
      <p:pic>
        <p:nvPicPr>
          <p:cNvPr id="34" name="Gráfico 33" descr="Detener">
            <a:extLst>
              <a:ext uri="{FF2B5EF4-FFF2-40B4-BE49-F238E27FC236}">
                <a16:creationId xmlns:a16="http://schemas.microsoft.com/office/drawing/2014/main" id="{798C1A7E-D4F7-A544-B458-759A8489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634" y="2213209"/>
            <a:ext cx="426075" cy="426075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552431CE-EA4E-F040-A5F6-EB9371663DB4}"/>
              </a:ext>
            </a:extLst>
          </p:cNvPr>
          <p:cNvSpPr/>
          <p:nvPr/>
        </p:nvSpPr>
        <p:spPr>
          <a:xfrm>
            <a:off x="1835798" y="1587473"/>
            <a:ext cx="2262524" cy="2247816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672EEC5-F4C7-BF4A-80B1-741E41C6221B}"/>
              </a:ext>
            </a:extLst>
          </p:cNvPr>
          <p:cNvSpPr txBox="1"/>
          <p:nvPr/>
        </p:nvSpPr>
        <p:spPr>
          <a:xfrm>
            <a:off x="1927571" y="2357438"/>
            <a:ext cx="207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latin typeface="Chalkboard SE" panose="03050602040202020205" pitchFamily="66" charset="77"/>
              </a:rPr>
              <a:t>100cm</a:t>
            </a:r>
            <a:r>
              <a:rPr lang="es-CL" sz="4000" baseline="30000" dirty="0">
                <a:latin typeface="Chalkboard SE" panose="03050602040202020205" pitchFamily="66" charset="77"/>
              </a:rPr>
              <a:t>2</a:t>
            </a:r>
            <a:endParaRPr lang="es-CL" sz="4000" dirty="0">
              <a:latin typeface="Chalkboard SE" panose="03050602040202020205" pitchFamily="66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C00632A-E781-1840-BF6C-74A6AACF36E8}"/>
              </a:ext>
            </a:extLst>
          </p:cNvPr>
          <p:cNvSpPr txBox="1"/>
          <p:nvPr/>
        </p:nvSpPr>
        <p:spPr>
          <a:xfrm>
            <a:off x="2269699" y="3801331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i="1" dirty="0"/>
              <a:t>10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AB76246-95A6-1341-AEAC-848274C8BB29}"/>
                  </a:ext>
                </a:extLst>
              </p:cNvPr>
              <p:cNvSpPr txBox="1"/>
              <p:nvPr/>
            </p:nvSpPr>
            <p:spPr>
              <a:xfrm>
                <a:off x="2253221" y="4984797"/>
                <a:ext cx="2814209" cy="10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CL" sz="40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  <m:r>
                      <a:rPr lang="es-CL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s-CL" sz="4000" b="1" dirty="0"/>
                  <a:t> </a:t>
                </a:r>
                <a:endParaRPr lang="es-CL" sz="4000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AB76246-95A6-1341-AEAC-848274C8B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21" y="4984797"/>
                <a:ext cx="2814209" cy="1042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adro de texto 15">
            <a:extLst>
              <a:ext uri="{FF2B5EF4-FFF2-40B4-BE49-F238E27FC236}">
                <a16:creationId xmlns:a16="http://schemas.microsoft.com/office/drawing/2014/main" id="{B72075B9-D969-7E41-AC62-488046EAA4B5}"/>
              </a:ext>
            </a:extLst>
          </p:cNvPr>
          <p:cNvSpPr txBox="1"/>
          <p:nvPr/>
        </p:nvSpPr>
        <p:spPr>
          <a:xfrm>
            <a:off x="6164482" y="5611580"/>
            <a:ext cx="664944" cy="3608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uadro de texto 16">
            <a:extLst>
              <a:ext uri="{FF2B5EF4-FFF2-40B4-BE49-F238E27FC236}">
                <a16:creationId xmlns:a16="http://schemas.microsoft.com/office/drawing/2014/main" id="{30F61C31-BFB4-FA4E-A173-813CA6AF0CFA}"/>
              </a:ext>
            </a:extLst>
          </p:cNvPr>
          <p:cNvSpPr txBox="1"/>
          <p:nvPr/>
        </p:nvSpPr>
        <p:spPr>
          <a:xfrm>
            <a:off x="6496954" y="4747826"/>
            <a:ext cx="1063324" cy="3608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Exponente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uadro de texto 14">
            <a:extLst>
              <a:ext uri="{FF2B5EF4-FFF2-40B4-BE49-F238E27FC236}">
                <a16:creationId xmlns:a16="http://schemas.microsoft.com/office/drawing/2014/main" id="{BF74497E-364C-9341-953F-3135EF0FDF11}"/>
              </a:ext>
            </a:extLst>
          </p:cNvPr>
          <p:cNvSpPr txBox="1"/>
          <p:nvPr/>
        </p:nvSpPr>
        <p:spPr>
          <a:xfrm>
            <a:off x="6164482" y="4984797"/>
            <a:ext cx="946794" cy="8277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s-ES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 de texto 14">
            <a:extLst>
              <a:ext uri="{FF2B5EF4-FFF2-40B4-BE49-F238E27FC236}">
                <a16:creationId xmlns:a16="http://schemas.microsoft.com/office/drawing/2014/main" id="{3C686BA4-7FAC-9A40-AE9D-5A867AD59441}"/>
              </a:ext>
            </a:extLst>
          </p:cNvPr>
          <p:cNvSpPr txBox="1"/>
          <p:nvPr/>
        </p:nvSpPr>
        <p:spPr>
          <a:xfrm>
            <a:off x="7500677" y="5002655"/>
            <a:ext cx="1100397" cy="8277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es-C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uadro de texto 14">
            <a:extLst>
              <a:ext uri="{FF2B5EF4-FFF2-40B4-BE49-F238E27FC236}">
                <a16:creationId xmlns:a16="http://schemas.microsoft.com/office/drawing/2014/main" id="{434DA24C-BF43-8648-9D85-E6239132C978}"/>
              </a:ext>
            </a:extLst>
          </p:cNvPr>
          <p:cNvSpPr txBox="1"/>
          <p:nvPr/>
        </p:nvSpPr>
        <p:spPr>
          <a:xfrm>
            <a:off x="7035575" y="4984797"/>
            <a:ext cx="507925" cy="7039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s-C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C91927C8-6F29-E846-AAF3-6DCCAF2E7862}"/>
              </a:ext>
            </a:extLst>
          </p:cNvPr>
          <p:cNvGrpSpPr/>
          <p:nvPr/>
        </p:nvGrpSpPr>
        <p:grpSpPr>
          <a:xfrm>
            <a:off x="3311820" y="5619712"/>
            <a:ext cx="4624560" cy="650880"/>
            <a:chOff x="3311820" y="5619712"/>
            <a:chExt cx="46245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35329198-A273-D147-805D-5FA5E9CA80C7}"/>
                    </a:ext>
                  </a:extLst>
                </p14:cNvPr>
                <p14:cNvContentPartPr/>
                <p14:nvPr/>
              </p14:nvContentPartPr>
              <p14:xfrm>
                <a:off x="3427740" y="5619712"/>
                <a:ext cx="4508640" cy="65088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35329198-A273-D147-805D-5FA5E9CA80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3700" y="5605312"/>
                  <a:ext cx="45367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399F0EC6-4BF5-1949-A945-8D6C579AFB46}"/>
                    </a:ext>
                  </a:extLst>
                </p14:cNvPr>
                <p14:cNvContentPartPr/>
                <p14:nvPr/>
              </p14:nvContentPartPr>
              <p14:xfrm>
                <a:off x="3311820" y="5627992"/>
                <a:ext cx="187920" cy="15552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399F0EC6-4BF5-1949-A945-8D6C579AFB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97780" y="5613952"/>
                  <a:ext cx="2163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5ACE68A6-3B0E-4D48-9B1E-FD824C39AFA2}"/>
              </a:ext>
            </a:extLst>
          </p:cNvPr>
          <p:cNvGrpSpPr/>
          <p:nvPr/>
        </p:nvGrpSpPr>
        <p:grpSpPr>
          <a:xfrm>
            <a:off x="4852668" y="5291655"/>
            <a:ext cx="1287672" cy="226800"/>
            <a:chOff x="4852668" y="5291655"/>
            <a:chExt cx="1287672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5A228432-7A07-8443-AC3E-E80D964F00CB}"/>
                    </a:ext>
                  </a:extLst>
                </p14:cNvPr>
                <p14:cNvContentPartPr/>
                <p14:nvPr/>
              </p14:nvContentPartPr>
              <p14:xfrm>
                <a:off x="4977540" y="5408752"/>
                <a:ext cx="1162800" cy="360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5A228432-7A07-8443-AC3E-E80D964F00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63500" y="5394352"/>
                  <a:ext cx="1190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1BBD2D83-46B4-394F-BD57-7856DC275ACB}"/>
                    </a:ext>
                  </a:extLst>
                </p14:cNvPr>
                <p14:cNvContentPartPr/>
                <p14:nvPr/>
              </p14:nvContentPartPr>
              <p14:xfrm>
                <a:off x="4852668" y="5291655"/>
                <a:ext cx="127440" cy="2268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1BBD2D83-46B4-394F-BD57-7856DC275AC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38628" y="5277255"/>
                  <a:ext cx="155880" cy="254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D65CAA9-47FE-1242-9642-B37D332CCAC6}"/>
              </a:ext>
            </a:extLst>
          </p:cNvPr>
          <p:cNvSpPr/>
          <p:nvPr/>
        </p:nvSpPr>
        <p:spPr>
          <a:xfrm>
            <a:off x="2269698" y="4897910"/>
            <a:ext cx="2582969" cy="9325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F57270-1084-4E5A-B880-311B145555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5475" y="3856011"/>
            <a:ext cx="2400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1" grpId="0"/>
      <p:bldP spid="33" grpId="0"/>
      <p:bldP spid="35" grpId="0" animBg="1"/>
      <p:bldP spid="36" grpId="0"/>
      <p:bldP spid="37" grpId="0"/>
      <p:bldP spid="3" grpId="0"/>
      <p:bldP spid="39" grpId="0" animBg="1"/>
      <p:bldP spid="40" grpId="0" animBg="1"/>
      <p:bldP spid="41" grpId="0"/>
      <p:bldP spid="42" grpId="0"/>
      <p:bldP spid="43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37300-E0AB-6B46-9EE3-F502C553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74" y="34343"/>
            <a:ext cx="11947652" cy="1609344"/>
          </a:xfrm>
        </p:spPr>
        <p:txBody>
          <a:bodyPr>
            <a:noAutofit/>
          </a:bodyPr>
          <a:lstStyle/>
          <a:p>
            <a:r>
              <a:rPr lang="es-CL" sz="3600" dirty="0"/>
              <a:t>Para calcular raíces cuadradas, podemos utilizar un cuadrado como referencia y la raíz a calcular como el área.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46824A-C367-254E-8005-C079C6B4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3" t="20023" r="87616" b="74607"/>
          <a:stretch/>
        </p:blipFill>
        <p:spPr>
          <a:xfrm>
            <a:off x="623863" y="1525622"/>
            <a:ext cx="1364587" cy="482598"/>
          </a:xfrm>
          <a:prstGeom prst="rect">
            <a:avLst/>
          </a:prstGeom>
        </p:spPr>
      </p:pic>
      <p:sp>
        <p:nvSpPr>
          <p:cNvPr id="6" name="Cuadro de texto 20">
            <a:extLst>
              <a:ext uri="{FF2B5EF4-FFF2-40B4-BE49-F238E27FC236}">
                <a16:creationId xmlns:a16="http://schemas.microsoft.com/office/drawing/2014/main" id="{56CAE720-D702-194E-B529-1113C7D52632}"/>
              </a:ext>
            </a:extLst>
          </p:cNvPr>
          <p:cNvSpPr txBox="1"/>
          <p:nvPr/>
        </p:nvSpPr>
        <p:spPr>
          <a:xfrm>
            <a:off x="1116832" y="6226545"/>
            <a:ext cx="649304" cy="3183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9cm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A3C4C0-6EC7-B44B-BC0C-532DBCB4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" t="24488" r="80555" b="68477"/>
          <a:stretch/>
        </p:blipFill>
        <p:spPr>
          <a:xfrm>
            <a:off x="1988450" y="1526360"/>
            <a:ext cx="2254840" cy="5991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B1ACCB-69B4-9E41-848E-CE6F9F665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" t="32896" r="46376" b="63365"/>
          <a:stretch/>
        </p:blipFill>
        <p:spPr>
          <a:xfrm>
            <a:off x="511204" y="2015470"/>
            <a:ext cx="6595110" cy="3038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D387E4-99AF-AF4B-B152-1F6B8B323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" t="53722" r="9255" b="34489"/>
          <a:stretch/>
        </p:blipFill>
        <p:spPr>
          <a:xfrm>
            <a:off x="529589" y="3663938"/>
            <a:ext cx="10876560" cy="9123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D5D262-BDC0-D64A-949F-95D0B5FD0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3" t="71504" r="87616" b="12963"/>
          <a:stretch/>
        </p:blipFill>
        <p:spPr>
          <a:xfrm>
            <a:off x="747903" y="5034096"/>
            <a:ext cx="1240547" cy="12689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0C225D-FD56-344F-8C2A-B05D409ED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5" t="79096" r="42128" b="11275"/>
          <a:stretch/>
        </p:blipFill>
        <p:spPr>
          <a:xfrm>
            <a:off x="2402937" y="5169319"/>
            <a:ext cx="6307146" cy="8496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27A01B-0837-7541-95F7-95E313C9E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" t="36813" r="86971" b="47522"/>
          <a:stretch/>
        </p:blipFill>
        <p:spPr>
          <a:xfrm>
            <a:off x="709378" y="2429811"/>
            <a:ext cx="1317596" cy="12729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C191AC-606B-DB44-AEDC-0EB634C54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7" t="66099" r="88940" b="29611"/>
          <a:stretch/>
        </p:blipFill>
        <p:spPr>
          <a:xfrm>
            <a:off x="646971" y="4568137"/>
            <a:ext cx="969011" cy="3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5A3EEF3-6857-0F4D-A41D-69B9A8BFE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2" t="26562" r="6517" b="15385"/>
          <a:stretch/>
        </p:blipFill>
        <p:spPr>
          <a:xfrm>
            <a:off x="155964" y="738555"/>
            <a:ext cx="11880072" cy="50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09DCB3-B41F-4AB4-BCB1-9014FCF18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74" y="1587623"/>
            <a:ext cx="5496110" cy="33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{97430BCE-D602-A54A-85CC-9307369ABC52}tf10001119</Template>
  <TotalTime>466</TotalTime>
  <Words>282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Bookman Old Style</vt:lpstr>
      <vt:lpstr>Calibri</vt:lpstr>
      <vt:lpstr>Cambria Math</vt:lpstr>
      <vt:lpstr>Century Gothic</vt:lpstr>
      <vt:lpstr>Chalkboard SE</vt:lpstr>
      <vt:lpstr>Rockwell Extra Bold</vt:lpstr>
      <vt:lpstr>Wingdings</vt:lpstr>
      <vt:lpstr>Letras en madera</vt:lpstr>
      <vt:lpstr>Educación Matemática</vt:lpstr>
      <vt:lpstr>Raíz Cuadrada.</vt:lpstr>
      <vt:lpstr>Raíz Cuadrada.</vt:lpstr>
      <vt:lpstr>Ejemplo:</vt:lpstr>
      <vt:lpstr>Pero, ¿Si tuvieramos que hacer el proceso inverso? Es decir, calcular los lados de un cuadrado.</vt:lpstr>
      <vt:lpstr>Presentación de PowerPoint</vt:lpstr>
      <vt:lpstr>Para calcular raíces cuadradas, podemos utilizar un cuadrado como referencia y la raíz a calcular como el área.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Matemática</dc:title>
  <dc:creator>mario moris serrano</dc:creator>
  <cp:lastModifiedBy>Jorge y Brenda</cp:lastModifiedBy>
  <cp:revision>56</cp:revision>
  <dcterms:created xsi:type="dcterms:W3CDTF">2020-07-09T01:33:21Z</dcterms:created>
  <dcterms:modified xsi:type="dcterms:W3CDTF">2020-09-25T15:33:16Z</dcterms:modified>
</cp:coreProperties>
</file>