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87" r:id="rId3"/>
    <p:sldId id="290" r:id="rId4"/>
    <p:sldId id="286" r:id="rId5"/>
    <p:sldId id="278" r:id="rId6"/>
    <p:sldId id="288" r:id="rId7"/>
    <p:sldId id="281" r:id="rId8"/>
    <p:sldId id="291" r:id="rId9"/>
    <p:sldId id="283" r:id="rId10"/>
    <p:sldId id="284" r:id="rId11"/>
    <p:sldId id="257" r:id="rId12"/>
    <p:sldId id="289" r:id="rId13"/>
    <p:sldId id="263" r:id="rId14"/>
    <p:sldId id="264" r:id="rId15"/>
    <p:sldId id="265" r:id="rId16"/>
    <p:sldId id="266" r:id="rId17"/>
    <p:sldId id="272" r:id="rId18"/>
    <p:sldId id="275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95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42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61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61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75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86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339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7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845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804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17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052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03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627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395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77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10CE5F-F0F1-4447-BC31-B01D24B8942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806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8329BE-3946-45FF-9744-F6114741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1242515" cy="140053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25B231E-6AA2-4B3E-96AA-BFAAD555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64470"/>
            <a:ext cx="1115665" cy="13656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F748CA1-83E2-4821-B9B7-B9436C770736}"/>
              </a:ext>
            </a:extLst>
          </p:cNvPr>
          <p:cNvSpPr txBox="1"/>
          <p:nvPr/>
        </p:nvSpPr>
        <p:spPr>
          <a:xfrm>
            <a:off x="3851920" y="4263251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PROFESORAS: CLAUDIA ARCE FLORES</a:t>
            </a:r>
          </a:p>
          <a:p>
            <a:r>
              <a:rPr lang="es-419" b="1" dirty="0">
                <a:solidFill>
                  <a:schemeClr val="bg1"/>
                </a:solidFill>
              </a:rPr>
              <a:t>                         CLAUDIA CAVIERES JARA</a:t>
            </a:r>
          </a:p>
          <a:p>
            <a:r>
              <a:rPr lang="es-419" b="1" dirty="0">
                <a:solidFill>
                  <a:schemeClr val="bg1"/>
                </a:solidFill>
              </a:rPr>
              <a:t>                         ISABEL PÉREZ RODRÍGUEZ</a:t>
            </a:r>
          </a:p>
          <a:p>
            <a:r>
              <a:rPr lang="es-419" b="1">
                <a:solidFill>
                  <a:schemeClr val="bg1"/>
                </a:solidFill>
              </a:rPr>
              <a:t>			    VERÓNICA ROSALES CAMPOS</a:t>
            </a:r>
            <a:endParaRPr lang="es-419" b="1" dirty="0">
              <a:solidFill>
                <a:schemeClr val="bg1"/>
              </a:solidFill>
            </a:endParaRPr>
          </a:p>
          <a:p>
            <a:r>
              <a:rPr lang="es-419" b="1" dirty="0">
                <a:solidFill>
                  <a:schemeClr val="bg1"/>
                </a:solidFill>
              </a:rPr>
              <a:t>ASIGNATURA:  LENGUAJE Y COMUNICACIÓN</a:t>
            </a:r>
          </a:p>
          <a:p>
            <a:r>
              <a:rPr lang="es-419" b="1" dirty="0">
                <a:solidFill>
                  <a:schemeClr val="bg1"/>
                </a:solidFill>
              </a:rPr>
              <a:t>CURSOS:          5° _6°_7°_8° BÁSICO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3E20EFB-FFCA-44AF-BA0F-AC3AC9842436}"/>
              </a:ext>
            </a:extLst>
          </p:cNvPr>
          <p:cNvSpPr txBox="1"/>
          <p:nvPr/>
        </p:nvSpPr>
        <p:spPr>
          <a:xfrm>
            <a:off x="1043608" y="2276872"/>
            <a:ext cx="7687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800" b="1" dirty="0">
                <a:solidFill>
                  <a:schemeClr val="bg1"/>
                </a:solidFill>
              </a:rPr>
              <a:t>COLEGIO </a:t>
            </a:r>
          </a:p>
          <a:p>
            <a:pPr algn="ctr"/>
            <a:r>
              <a:rPr lang="es-419" sz="4800" b="1" dirty="0">
                <a:solidFill>
                  <a:schemeClr val="bg1"/>
                </a:solidFill>
              </a:rPr>
              <a:t>“HERMANOS CARRERA”</a:t>
            </a:r>
            <a:endParaRPr lang="es-CL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45CC846-AB0A-439A-8033-41148B753334}"/>
              </a:ext>
            </a:extLst>
          </p:cNvPr>
          <p:cNvSpPr/>
          <p:nvPr/>
        </p:nvSpPr>
        <p:spPr>
          <a:xfrm>
            <a:off x="539552" y="404664"/>
            <a:ext cx="7632848" cy="115212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ESTRUCTURA DE LA NOTICIA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D4F3CD8-A9C6-48B3-976E-9862DD7D3778}"/>
              </a:ext>
            </a:extLst>
          </p:cNvPr>
          <p:cNvSpPr/>
          <p:nvPr/>
        </p:nvSpPr>
        <p:spPr>
          <a:xfrm>
            <a:off x="683568" y="1772816"/>
            <a:ext cx="5832648" cy="50550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: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88A10A3-A4E6-4A4E-857B-7B9EDD33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39" y="2288334"/>
            <a:ext cx="4529631" cy="70110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B1524E2-E786-4BDF-9324-B1D5735E3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59" y="2866211"/>
            <a:ext cx="4851850" cy="43578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878937A-A6B1-49F4-8B25-95C910942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88" y="3230950"/>
            <a:ext cx="5322269" cy="11644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E6C5691-6E1D-43AA-9ECD-2FDA71FF4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39" y="1930185"/>
            <a:ext cx="2231329" cy="49381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6C38B6D-331D-4FE5-9360-46F6F6BB8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7" y="4264457"/>
            <a:ext cx="5322269" cy="2432515"/>
          </a:xfrm>
          <a:prstGeom prst="rect">
            <a:avLst/>
          </a:prstGeom>
        </p:spPr>
      </p:pic>
      <p:sp>
        <p:nvSpPr>
          <p:cNvPr id="19" name="Flecha: hacia la izquierda 18">
            <a:extLst>
              <a:ext uri="{FF2B5EF4-FFF2-40B4-BE49-F238E27FC236}">
                <a16:creationId xmlns:a16="http://schemas.microsoft.com/office/drawing/2014/main" xmlns="" id="{9F158C6B-4DDD-4507-BDA0-707ACB8588C0}"/>
              </a:ext>
            </a:extLst>
          </p:cNvPr>
          <p:cNvSpPr/>
          <p:nvPr/>
        </p:nvSpPr>
        <p:spPr>
          <a:xfrm>
            <a:off x="3153268" y="1991470"/>
            <a:ext cx="3362948" cy="2968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09D7E572-EA0B-45A9-83AC-F8421CEE4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250" y="1651589"/>
            <a:ext cx="2231329" cy="902026"/>
          </a:xfrm>
          <a:prstGeom prst="rect">
            <a:avLst/>
          </a:prstGeom>
        </p:spPr>
      </p:pic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xmlns="" id="{BAD3257C-E1DE-44E6-ACB7-4B2701A71DE0}"/>
              </a:ext>
            </a:extLst>
          </p:cNvPr>
          <p:cNvSpPr/>
          <p:nvPr/>
        </p:nvSpPr>
        <p:spPr>
          <a:xfrm>
            <a:off x="5373809" y="2346129"/>
            <a:ext cx="1380778" cy="4357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D601A825-A49B-4140-9EAC-6BFFA2F9C342}"/>
              </a:ext>
            </a:extLst>
          </p:cNvPr>
          <p:cNvSpPr/>
          <p:nvPr/>
        </p:nvSpPr>
        <p:spPr>
          <a:xfrm>
            <a:off x="4161470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r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2C596F8C-7F51-41BE-B3C7-B15C46539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870" y="2328344"/>
            <a:ext cx="1259022" cy="640135"/>
          </a:xfrm>
          <a:prstGeom prst="rect">
            <a:avLst/>
          </a:prstGeom>
        </p:spPr>
      </p:pic>
      <p:sp>
        <p:nvSpPr>
          <p:cNvPr id="25" name="Flecha: hacia la izquierda 24">
            <a:extLst>
              <a:ext uri="{FF2B5EF4-FFF2-40B4-BE49-F238E27FC236}">
                <a16:creationId xmlns:a16="http://schemas.microsoft.com/office/drawing/2014/main" xmlns="" id="{27A9BFCD-FB69-449E-AECC-97128BB9992A}"/>
              </a:ext>
            </a:extLst>
          </p:cNvPr>
          <p:cNvSpPr/>
          <p:nvPr/>
        </p:nvSpPr>
        <p:spPr>
          <a:xfrm>
            <a:off x="5637953" y="2859198"/>
            <a:ext cx="1028734" cy="473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: hacia la izquierda 26">
            <a:extLst>
              <a:ext uri="{FF2B5EF4-FFF2-40B4-BE49-F238E27FC236}">
                <a16:creationId xmlns:a16="http://schemas.microsoft.com/office/drawing/2014/main" xmlns="" id="{4F3CB245-9624-4486-9AD5-C8296BD2B338}"/>
              </a:ext>
            </a:extLst>
          </p:cNvPr>
          <p:cNvSpPr/>
          <p:nvPr/>
        </p:nvSpPr>
        <p:spPr>
          <a:xfrm>
            <a:off x="5940883" y="3589605"/>
            <a:ext cx="1028733" cy="4821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Flecha: hacia la izquierda 29">
            <a:extLst>
              <a:ext uri="{FF2B5EF4-FFF2-40B4-BE49-F238E27FC236}">
                <a16:creationId xmlns:a16="http://schemas.microsoft.com/office/drawing/2014/main" xmlns="" id="{869F948C-A795-410B-9E9B-03C7BAA95930}"/>
              </a:ext>
            </a:extLst>
          </p:cNvPr>
          <p:cNvSpPr/>
          <p:nvPr/>
        </p:nvSpPr>
        <p:spPr>
          <a:xfrm>
            <a:off x="5900986" y="4886343"/>
            <a:ext cx="1230460" cy="6401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8E279785-3DBC-4D73-8B11-A3F1E55C5CAA}"/>
              </a:ext>
            </a:extLst>
          </p:cNvPr>
          <p:cNvSpPr/>
          <p:nvPr/>
        </p:nvSpPr>
        <p:spPr>
          <a:xfrm>
            <a:off x="6915344" y="2917034"/>
            <a:ext cx="1552028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Bajada o </a:t>
            </a:r>
          </a:p>
          <a:p>
            <a:pPr lvl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subtítulo</a:t>
            </a:r>
            <a:endParaRPr lang="es-ES_tradnl" altLang="es-CL" sz="2400" dirty="0">
              <a:solidFill>
                <a:srgbClr val="777777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1623345F-01F1-4CAB-B3BE-DDB6BEB22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00" y="3763110"/>
            <a:ext cx="178395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20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11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90500" marR="0" lvl="0" indent="-1905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Lead o Entradilla</a:t>
            </a:r>
            <a:endParaRPr kumimoji="0" lang="es-ES_tradnl" altLang="es-CL" sz="24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xmlns="" id="{C272676E-E87A-4E77-9149-68D159B1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00" y="5045467"/>
            <a:ext cx="1981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20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11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90500" marR="0" lvl="0" indent="-1905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Cuerpo de la noticia </a:t>
            </a:r>
            <a:endParaRPr kumimoji="0" lang="es-ES_tradnl" altLang="es-CL" sz="24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5" grpId="0" animBg="1"/>
      <p:bldP spid="27" grpId="0" animBg="1"/>
      <p:bldP spid="30" grpId="0" animBg="1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03887C-8867-4899-8228-07ABF09E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800200"/>
          </a:xfrm>
        </p:spPr>
        <p:txBody>
          <a:bodyPr/>
          <a:lstStyle/>
          <a:p>
            <a:pPr algn="ctr"/>
            <a:r>
              <a:rPr lang="es-CL" sz="32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52E144D-7B1F-409B-BF97-B405EBD65E32}"/>
              </a:ext>
            </a:extLst>
          </p:cNvPr>
          <p:cNvSpPr/>
          <p:nvPr/>
        </p:nvSpPr>
        <p:spPr>
          <a:xfrm>
            <a:off x="636104" y="251791"/>
            <a:ext cx="7536296" cy="123299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ESTRUCTURA DE LA NOTICIA: EPIGRAFE O ANTETÍTULO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914D26A2-72EB-4DD2-842D-AFE25869E678}"/>
              </a:ext>
            </a:extLst>
          </p:cNvPr>
          <p:cNvSpPr/>
          <p:nvPr/>
        </p:nvSpPr>
        <p:spPr>
          <a:xfrm>
            <a:off x="416091" y="1628800"/>
            <a:ext cx="8424936" cy="424847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                                  </a:t>
            </a:r>
            <a:r>
              <a:rPr lang="es-ES" b="1" dirty="0">
                <a:highlight>
                  <a:srgbClr val="FFFF00"/>
                </a:highlight>
              </a:rPr>
              <a:t>Es un texto breve que entrega un antecedente </a:t>
            </a:r>
          </a:p>
          <a:p>
            <a:r>
              <a:rPr lang="es-ES" b="1" dirty="0">
                <a:highlight>
                  <a:srgbClr val="FFFF00"/>
                </a:highlight>
              </a:rPr>
              <a:t>                                  importante para  entender el titular y la noticia</a:t>
            </a:r>
            <a:r>
              <a:rPr lang="es-ES" b="1" dirty="0"/>
              <a:t>.</a:t>
            </a:r>
          </a:p>
          <a:p>
            <a:endParaRPr lang="es-ES" b="1" dirty="0"/>
          </a:p>
          <a:p>
            <a:r>
              <a:rPr lang="es-ES" b="1" dirty="0"/>
              <a:t>                                  </a:t>
            </a:r>
            <a:r>
              <a:rPr lang="es-ES" b="1" dirty="0">
                <a:highlight>
                  <a:srgbClr val="FFFF00"/>
                </a:highlight>
              </a:rPr>
              <a:t>También por objetivo suscitar el interés del lector, </a:t>
            </a:r>
          </a:p>
          <a:p>
            <a:r>
              <a:rPr lang="es-ES" b="1" dirty="0">
                <a:highlight>
                  <a:srgbClr val="FFFF00"/>
                </a:highlight>
              </a:rPr>
              <a:t>                                   invitándolo a leer la noticia. De ahí su    								importancia.         </a:t>
            </a:r>
          </a:p>
          <a:p>
            <a:r>
              <a:rPr lang="es-ES" b="1" dirty="0"/>
              <a:t>                                                                           EJEMPLO: </a:t>
            </a:r>
          </a:p>
          <a:p>
            <a:r>
              <a:rPr lang="es-ES" dirty="0"/>
              <a:t>H								</a:t>
            </a:r>
            <a:r>
              <a:rPr lang="es-ES" sz="2400" b="1" dirty="0">
                <a:solidFill>
                  <a:srgbClr val="FF0000"/>
                </a:solidFill>
              </a:rPr>
              <a:t>HALLAZGO HISTORICO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A5373D4-85B1-4371-B7E8-1C77347DC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45" y="2109246"/>
            <a:ext cx="1949732" cy="32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53838B31-B89E-4150-AEA5-3D7CD6BAD69D}"/>
              </a:ext>
            </a:extLst>
          </p:cNvPr>
          <p:cNvSpPr/>
          <p:nvPr/>
        </p:nvSpPr>
        <p:spPr>
          <a:xfrm>
            <a:off x="575556" y="332655"/>
            <a:ext cx="7236804" cy="122413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FF0000"/>
                </a:solidFill>
              </a:rPr>
              <a:t>TITULAR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124A75B-EC9A-423C-BD5F-3E95812DA1FA}"/>
              </a:ext>
            </a:extLst>
          </p:cNvPr>
          <p:cNvSpPr/>
          <p:nvPr/>
        </p:nvSpPr>
        <p:spPr>
          <a:xfrm>
            <a:off x="395536" y="1988840"/>
            <a:ext cx="8064896" cy="439248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highlight>
                  <a:srgbClr val="FFFF00"/>
                </a:highlight>
              </a:rPr>
              <a:t>                          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                    </a:t>
            </a:r>
          </a:p>
          <a:p>
            <a:pPr algn="ctr"/>
            <a:r>
              <a:rPr lang="es-ES" sz="2400" b="1" dirty="0"/>
              <a:t>                    </a:t>
            </a:r>
          </a:p>
          <a:p>
            <a:pPr algn="ctr"/>
            <a:r>
              <a:rPr lang="es-ES" sz="2400" b="1" dirty="0"/>
              <a:t>       </a:t>
            </a:r>
          </a:p>
          <a:p>
            <a:pPr algn="ctr"/>
            <a:r>
              <a:rPr lang="es-ES" sz="2400" b="1" dirty="0"/>
              <a:t>                     </a:t>
            </a:r>
            <a:r>
              <a:rPr lang="es-ES" sz="2400" b="1" dirty="0">
                <a:highlight>
                  <a:srgbClr val="FFFF00"/>
                </a:highlight>
              </a:rPr>
              <a:t>Es el título de la noticia, 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                                   destinado a  captar la atención 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                  de los/as lectores/as.</a:t>
            </a: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r>
              <a:rPr lang="es-ES" sz="2400" b="1" dirty="0"/>
              <a:t>                    EJEMPLO:</a:t>
            </a:r>
            <a:r>
              <a:rPr lang="es-ES" sz="2400" b="1" dirty="0">
                <a:highlight>
                  <a:srgbClr val="FFFF00"/>
                </a:highlight>
              </a:rPr>
              <a:t> </a:t>
            </a: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r>
              <a:rPr lang="es-ES" sz="2400" b="1" dirty="0"/>
              <a:t>                           </a:t>
            </a:r>
            <a:r>
              <a:rPr lang="es-ES" sz="2400" b="1" dirty="0">
                <a:solidFill>
                  <a:srgbClr val="FF0000"/>
                </a:solidFill>
              </a:rPr>
              <a:t>DESCUBREN CIUDAD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                                 MAS ANTIGUA DE EUROPA</a:t>
            </a: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endParaRPr lang="es-ES" sz="2400" b="1" dirty="0">
              <a:highlight>
                <a:srgbClr val="FFFF00"/>
              </a:highlight>
            </a:endParaRPr>
          </a:p>
          <a:p>
            <a:pPr algn="ctr"/>
            <a:endParaRPr lang="es-CL" sz="2400" b="1" dirty="0">
              <a:highlight>
                <a:srgbClr val="FFFF00"/>
              </a:highligh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E6BCCA8-963A-4C1D-9EE9-72B36174F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2348880"/>
            <a:ext cx="2196821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0954E3A-D21C-4E37-B7D4-21FB1A15B234}"/>
              </a:ext>
            </a:extLst>
          </p:cNvPr>
          <p:cNvSpPr/>
          <p:nvPr/>
        </p:nvSpPr>
        <p:spPr>
          <a:xfrm>
            <a:off x="1475656" y="332656"/>
            <a:ext cx="5472608" cy="122413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FF0000"/>
                </a:solidFill>
              </a:rPr>
              <a:t>La bajada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AC08F89-7D3A-40D8-89BF-0AD6FD4966F9}"/>
              </a:ext>
            </a:extLst>
          </p:cNvPr>
          <p:cNvSpPr/>
          <p:nvPr/>
        </p:nvSpPr>
        <p:spPr>
          <a:xfrm>
            <a:off x="683568" y="1772816"/>
            <a:ext cx="7776864" cy="475252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                         </a:t>
            </a:r>
            <a:r>
              <a:rPr lang="es-ES" sz="2400" b="1" dirty="0">
                <a:highlight>
                  <a:srgbClr val="FFFF00"/>
                </a:highlight>
              </a:rPr>
              <a:t>Es una síntesis de lo más importante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          del texto, por lo que debe 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 ser llamativa.</a:t>
            </a:r>
          </a:p>
          <a:p>
            <a:pPr algn="ctr"/>
            <a:endParaRPr lang="es-ES" sz="2400" b="1" dirty="0"/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EJEMPLO: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Los restos     </a:t>
            </a:r>
            <a:r>
              <a:rPr lang="es-ES" sz="2400" b="1" dirty="0">
                <a:solidFill>
                  <a:srgbClr val="FF0000"/>
                </a:solidFill>
              </a:rPr>
              <a:t>Tendrían 2 mil años más que las pirámides de Egipto</a:t>
            </a:r>
            <a:r>
              <a:rPr lang="es-ES" sz="2400" b="1" dirty="0"/>
              <a:t>.</a:t>
            </a:r>
          </a:p>
          <a:p>
            <a:pPr algn="ctr"/>
            <a:endParaRPr lang="es-ES" sz="2400" b="1" dirty="0"/>
          </a:p>
          <a:p>
            <a:pPr algn="ctr"/>
            <a:endParaRPr lang="es-CL" sz="2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932681C-6643-4296-9144-BBFA5694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90" y="2348880"/>
            <a:ext cx="2200847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6DDE1B6E-EFDE-4687-8D3C-E8B31943F550}"/>
              </a:ext>
            </a:extLst>
          </p:cNvPr>
          <p:cNvSpPr/>
          <p:nvPr/>
        </p:nvSpPr>
        <p:spPr>
          <a:xfrm>
            <a:off x="395536" y="1844824"/>
            <a:ext cx="8496944" cy="4536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r>
              <a:rPr lang="es-ES" b="1" dirty="0"/>
              <a:t>                                   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r>
              <a:rPr lang="es-ES" b="1" dirty="0"/>
              <a:t>                              </a:t>
            </a:r>
          </a:p>
          <a:p>
            <a:pPr algn="ctr"/>
            <a:r>
              <a:rPr lang="es-ES" b="1" dirty="0"/>
              <a:t>                               </a:t>
            </a:r>
          </a:p>
          <a:p>
            <a:pPr algn="ctr"/>
            <a:r>
              <a:rPr lang="es-ES" b="1" dirty="0"/>
              <a:t>                                   </a:t>
            </a:r>
            <a:r>
              <a:rPr lang="es-ES" b="1" dirty="0">
                <a:highlight>
                  <a:srgbClr val="FFFF00"/>
                </a:highlight>
              </a:rPr>
              <a:t>Es el primer párrafo o unas líneas iniciales en </a:t>
            </a:r>
          </a:p>
          <a:p>
            <a:pPr algn="ctr"/>
            <a:r>
              <a:rPr lang="es-ES" b="1" dirty="0"/>
              <a:t>                                       </a:t>
            </a:r>
            <a:r>
              <a:rPr lang="es-ES" b="1" dirty="0">
                <a:highlight>
                  <a:srgbClr val="FFFF00"/>
                </a:highlight>
              </a:rPr>
              <a:t>que se resume lo esencial del hecho noticioso. 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                                     </a:t>
            </a:r>
            <a:r>
              <a:rPr lang="es-ES" b="1" dirty="0">
                <a:highlight>
                  <a:srgbClr val="FFFF00"/>
                </a:highlight>
              </a:rPr>
              <a:t>Su redacción responde a las cinco preguntas </a:t>
            </a:r>
          </a:p>
          <a:p>
            <a:pPr algn="ctr"/>
            <a:r>
              <a:rPr lang="es-ES" b="1" dirty="0">
                <a:highlight>
                  <a:srgbClr val="FFFF00"/>
                </a:highlight>
              </a:rPr>
              <a:t>fundamentales:</a:t>
            </a:r>
          </a:p>
          <a:p>
            <a:pPr algn="ctr"/>
            <a:r>
              <a:rPr lang="es-ES" b="1" dirty="0"/>
              <a:t>                           </a:t>
            </a:r>
          </a:p>
          <a:p>
            <a:pPr algn="ctr"/>
            <a:r>
              <a:rPr lang="es-ES" b="1" dirty="0"/>
              <a:t>                       </a:t>
            </a:r>
            <a:r>
              <a:rPr lang="es-ES" b="1" dirty="0">
                <a:solidFill>
                  <a:srgbClr val="FF0000"/>
                </a:solidFill>
                <a:highlight>
                  <a:srgbClr val="FFFF00"/>
                </a:highlight>
              </a:rPr>
              <a:t>quién, qué, cuándo,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                          </a:t>
            </a:r>
            <a:r>
              <a:rPr lang="es-ES" b="1" dirty="0">
                <a:solidFill>
                  <a:srgbClr val="FF0000"/>
                </a:solidFill>
                <a:highlight>
                  <a:srgbClr val="FFFF00"/>
                </a:highlight>
              </a:rPr>
              <a:t>dónde y por qué. </a:t>
            </a:r>
          </a:p>
          <a:p>
            <a:pPr algn="ctr"/>
            <a:r>
              <a:rPr lang="es-ES" b="1" dirty="0"/>
              <a:t>.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                                      EJEMPLO: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                                   Un grupo de arqueólogos halló los restos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                    			     de la que consideran la ciudad más antigua                 						de Europa, de unos 7 mil años de antigüedad,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			                y a los que creen son los vestigios                         		                              de  "los primeros mini-Estados" de ese continente.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CL" b="1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E9B7FC05-D50A-4F31-AEBC-7FA1E32AC3D5}"/>
              </a:ext>
            </a:extLst>
          </p:cNvPr>
          <p:cNvSpPr/>
          <p:nvPr/>
        </p:nvSpPr>
        <p:spPr>
          <a:xfrm>
            <a:off x="827584" y="332656"/>
            <a:ext cx="7128792" cy="129614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FF0000"/>
                </a:solidFill>
              </a:rPr>
              <a:t>Lead o Entradilla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6BD09C0-A6B5-421D-BF6E-2C952AF21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98" y="2470060"/>
            <a:ext cx="2178226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187D6B3-1D19-48B6-9A34-C71E1171C570}"/>
              </a:ext>
            </a:extLst>
          </p:cNvPr>
          <p:cNvSpPr/>
          <p:nvPr/>
        </p:nvSpPr>
        <p:spPr>
          <a:xfrm>
            <a:off x="467544" y="332656"/>
            <a:ext cx="7056784" cy="115212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FF0000"/>
                </a:solidFill>
              </a:rPr>
              <a:t>Cuerpo de la noticia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6308759-448B-401A-9EB1-8E45C2A325CF}"/>
              </a:ext>
            </a:extLst>
          </p:cNvPr>
          <p:cNvSpPr/>
          <p:nvPr/>
        </p:nvSpPr>
        <p:spPr>
          <a:xfrm>
            <a:off x="467544" y="1988840"/>
            <a:ext cx="8352928" cy="453650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                                                 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                                                </a:t>
            </a:r>
            <a:r>
              <a:rPr lang="es-ES" sz="2400" b="1" dirty="0">
                <a:highlight>
                  <a:srgbClr val="FFFF00"/>
                </a:highlight>
              </a:rPr>
              <a:t>Se da la información completa</a:t>
            </a:r>
            <a:r>
              <a:rPr lang="es-ES" sz="2400" b="1" dirty="0"/>
              <a:t>       	</a:t>
            </a:r>
            <a:r>
              <a:rPr lang="es-ES" sz="2400" b="1" dirty="0">
                <a:highlight>
                  <a:srgbClr val="FFFF00"/>
                </a:highlight>
              </a:rPr>
              <a:t>de la noticia. </a:t>
            </a:r>
          </a:p>
          <a:p>
            <a:pPr algn="ctr"/>
            <a:r>
              <a:rPr lang="es-ES" sz="2400" b="1" dirty="0"/>
              <a:t>                              		</a:t>
            </a:r>
            <a:r>
              <a:rPr lang="es-ES" sz="2400" b="1" dirty="0">
                <a:highlight>
                  <a:srgbClr val="FFFF00"/>
                </a:highlight>
              </a:rPr>
              <a:t>La  información va de más </a:t>
            </a:r>
            <a:r>
              <a:rPr lang="es-ES" sz="2400" b="1" dirty="0"/>
              <a:t>						 </a:t>
            </a:r>
            <a:r>
              <a:rPr lang="es-ES" sz="2400" b="1" dirty="0">
                <a:highlight>
                  <a:srgbClr val="FFFF00"/>
                </a:highlight>
              </a:rPr>
              <a:t>importante a lo menos </a:t>
            </a:r>
          </a:p>
          <a:p>
            <a:pPr algn="ctr"/>
            <a:r>
              <a:rPr lang="es-ES" sz="2400" b="1" dirty="0">
                <a:highlight>
                  <a:srgbClr val="FFFF00"/>
                </a:highlight>
              </a:rPr>
              <a:t>relevante.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EJEMPLO: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           Luego de más de tres años de investigaciones,   expertos alemanes desenterraron partes de más de 150 templos construidos con tierra y madera…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”. </a:t>
            </a:r>
          </a:p>
          <a:p>
            <a:pPr algn="ctr"/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F2B737A-5E43-491D-8AE5-81800E429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48880"/>
            <a:ext cx="2160240" cy="265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7F10527-03D7-4857-BF05-2E8C67BB22DA}"/>
              </a:ext>
            </a:extLst>
          </p:cNvPr>
          <p:cNvSpPr/>
          <p:nvPr/>
        </p:nvSpPr>
        <p:spPr>
          <a:xfrm>
            <a:off x="356099" y="152636"/>
            <a:ext cx="8208912" cy="633670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b="1" dirty="0"/>
              <a:t>     </a:t>
            </a:r>
          </a:p>
          <a:p>
            <a:pPr algn="just"/>
            <a:r>
              <a:rPr lang="es-CL" b="1" dirty="0"/>
              <a:t>       LEAD O</a:t>
            </a:r>
          </a:p>
          <a:p>
            <a:pPr algn="just"/>
            <a:r>
              <a:rPr lang="es-CL" b="1" dirty="0"/>
              <a:t>  ENTRADILLA.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5C0DCAB-D282-4C5C-9031-B6336767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561" y="332656"/>
            <a:ext cx="5388638" cy="5472607"/>
          </a:xfrm>
          <a:prstGeom prst="rect">
            <a:avLst/>
          </a:prstGeom>
        </p:spPr>
      </p:pic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xmlns="" id="{01F16ACA-E912-4608-8B82-0D497D661415}"/>
              </a:ext>
            </a:extLst>
          </p:cNvPr>
          <p:cNvSpPr/>
          <p:nvPr/>
        </p:nvSpPr>
        <p:spPr>
          <a:xfrm>
            <a:off x="2332026" y="548680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E46BD3D-6057-4319-B406-7122ADCBC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68" y="380622"/>
            <a:ext cx="1572904" cy="768163"/>
          </a:xfrm>
          <a:prstGeom prst="rect">
            <a:avLst/>
          </a:prstGeom>
        </p:spPr>
      </p:pic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xmlns="" id="{79D4D744-2EE0-448A-8448-4B7BF93A1288}"/>
              </a:ext>
            </a:extLst>
          </p:cNvPr>
          <p:cNvSpPr/>
          <p:nvPr/>
        </p:nvSpPr>
        <p:spPr>
          <a:xfrm>
            <a:off x="2051379" y="1232756"/>
            <a:ext cx="105184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A12B052-4F9F-4C80-BB5B-50EF31475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45" y="1217949"/>
            <a:ext cx="1097375" cy="493819"/>
          </a:xfrm>
          <a:prstGeom prst="rect">
            <a:avLst/>
          </a:prstGeom>
        </p:spPr>
      </p:pic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xmlns="" id="{E0580ECF-EC57-45B5-8082-55700D31168C}"/>
              </a:ext>
            </a:extLst>
          </p:cNvPr>
          <p:cNvSpPr/>
          <p:nvPr/>
        </p:nvSpPr>
        <p:spPr>
          <a:xfrm>
            <a:off x="2311133" y="2276872"/>
            <a:ext cx="79208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5A313CB-8814-4933-97FD-B784660D5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55" y="2197264"/>
            <a:ext cx="1201016" cy="493819"/>
          </a:xfrm>
          <a:prstGeom prst="rect">
            <a:avLst/>
          </a:prstGeom>
        </p:spPr>
      </p:pic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xmlns="" id="{3809AF25-F3C9-4468-9939-30BA98FCE5F6}"/>
              </a:ext>
            </a:extLst>
          </p:cNvPr>
          <p:cNvSpPr/>
          <p:nvPr/>
        </p:nvSpPr>
        <p:spPr>
          <a:xfrm>
            <a:off x="1837701" y="3087127"/>
            <a:ext cx="105184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7E336D1B-85AC-4CC0-9A6B-1F211C01F62A}"/>
              </a:ext>
            </a:extLst>
          </p:cNvPr>
          <p:cNvCxnSpPr/>
          <p:nvPr/>
        </p:nvCxnSpPr>
        <p:spPr>
          <a:xfrm flipH="1">
            <a:off x="2048971" y="3789040"/>
            <a:ext cx="2451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echa: hacia la izquierda 14">
            <a:extLst>
              <a:ext uri="{FF2B5EF4-FFF2-40B4-BE49-F238E27FC236}">
                <a16:creationId xmlns:a16="http://schemas.microsoft.com/office/drawing/2014/main" xmlns="" id="{3C11D372-700C-4DCB-8B7F-BB8AA01A5BAC}"/>
              </a:ext>
            </a:extLst>
          </p:cNvPr>
          <p:cNvSpPr/>
          <p:nvPr/>
        </p:nvSpPr>
        <p:spPr>
          <a:xfrm>
            <a:off x="1739420" y="4251056"/>
            <a:ext cx="1295141" cy="648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E50DF1F7-D260-4387-B520-C73052F1D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99" y="4310016"/>
            <a:ext cx="1859441" cy="76816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97B17D5-AA80-485D-953A-876420F8667A}"/>
              </a:ext>
            </a:extLst>
          </p:cNvPr>
          <p:cNvSpPr/>
          <p:nvPr/>
        </p:nvSpPr>
        <p:spPr>
          <a:xfrm>
            <a:off x="950838" y="5432248"/>
            <a:ext cx="7242323" cy="9721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15439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55CC37D-1229-4AFA-9EB5-3142887E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79" y="2676543"/>
            <a:ext cx="6883517" cy="3456384"/>
          </a:xfrm>
        </p:spPr>
        <p:txBody>
          <a:bodyPr>
            <a:normAutofit/>
          </a:bodyPr>
          <a:lstStyle/>
          <a:p>
            <a:pPr algn="just"/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09E37D0-FBB0-41EC-A717-8396A52A5428}"/>
              </a:ext>
            </a:extLst>
          </p:cNvPr>
          <p:cNvSpPr/>
          <p:nvPr/>
        </p:nvSpPr>
        <p:spPr>
          <a:xfrm>
            <a:off x="683279" y="1844824"/>
            <a:ext cx="7201089" cy="432048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D0EC65A-F9A8-4C5A-BD20-69ADB6DC7637}"/>
              </a:ext>
            </a:extLst>
          </p:cNvPr>
          <p:cNvSpPr/>
          <p:nvPr/>
        </p:nvSpPr>
        <p:spPr>
          <a:xfrm>
            <a:off x="683279" y="332656"/>
            <a:ext cx="7055380" cy="13681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solidFill>
                  <a:srgbClr val="FF0000"/>
                </a:solidFill>
              </a:rPr>
              <a:t>Ahora, te invitamos a aplicar las diferentes técnicas de comprensión lectora para analizar y comprender de mejor forma una noticia.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6A00887-D1CF-4BBC-91E8-C24BB5A9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59" y="3483779"/>
            <a:ext cx="1666876" cy="12279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559BE65-7B65-4C69-AB89-F6539FB36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881" y="2275156"/>
            <a:ext cx="2615411" cy="16159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D6D8572-D57A-45B5-8DC4-3EF902365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531" y="3742628"/>
            <a:ext cx="2908044" cy="9449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A3EFB25-6C31-4262-9B1C-E9E8C77F7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689" y="4675649"/>
            <a:ext cx="3444539" cy="150584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9370843-69F0-43E2-9429-C167E691A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41" y="2096200"/>
            <a:ext cx="1798476" cy="17740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C6FD9B8-A7A8-424F-952F-C4A78BAC2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5328" y="2033235"/>
            <a:ext cx="1847248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AD15E0D-507E-46D5-9530-23074D88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825445"/>
            <a:ext cx="6711654" cy="4195481"/>
          </a:xfrm>
        </p:spPr>
        <p:txBody>
          <a:bodyPr>
            <a:normAutofit/>
          </a:bodyPr>
          <a:lstStyle/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7D495B1-66A7-4CE3-A322-D50F69EF12A6}"/>
              </a:ext>
            </a:extLst>
          </p:cNvPr>
          <p:cNvSpPr/>
          <p:nvPr/>
        </p:nvSpPr>
        <p:spPr>
          <a:xfrm>
            <a:off x="683568" y="2132856"/>
            <a:ext cx="7776864" cy="446449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                                     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                          Se refiere al o a los protagonistas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                 de la noticia.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just"/>
            <a:r>
              <a:rPr lang="es-ES" b="1" dirty="0"/>
              <a:t>                                                    EJEMPLO: </a:t>
            </a:r>
          </a:p>
          <a:p>
            <a:pPr algn="just"/>
            <a:r>
              <a:rPr lang="es-ES" b="1" dirty="0"/>
              <a:t>                           DESCUBRIMIENTO DE LA CIUDAD MAS ANTIGUA DE</a:t>
            </a:r>
          </a:p>
          <a:p>
            <a:pPr algn="just"/>
            <a:r>
              <a:rPr lang="es-ES" b="1" dirty="0"/>
              <a:t>                                                 EUROPA.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26EE71A-6C02-47B7-A55F-E6643B7E2CB0}"/>
              </a:ext>
            </a:extLst>
          </p:cNvPr>
          <p:cNvSpPr/>
          <p:nvPr/>
        </p:nvSpPr>
        <p:spPr>
          <a:xfrm>
            <a:off x="683568" y="404664"/>
            <a:ext cx="7488832" cy="142078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FF0000"/>
                </a:solidFill>
              </a:rPr>
              <a:t>PASO 1: ¿QUIÉN? ES LA/EL PROTAGONISTA DE LA NOTICIA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C25F9D8-82E4-48DA-A7D8-BF814469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307435"/>
            <a:ext cx="1664352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6E5A96E-36EB-46EB-A982-23E21F9398B1}"/>
              </a:ext>
            </a:extLst>
          </p:cNvPr>
          <p:cNvSpPr/>
          <p:nvPr/>
        </p:nvSpPr>
        <p:spPr>
          <a:xfrm>
            <a:off x="827584" y="260648"/>
            <a:ext cx="6768752" cy="10801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¿QUÉ ? EL SUCESO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A359378-66E1-4CCE-B7CB-2CFEA8B4D6E1}"/>
              </a:ext>
            </a:extLst>
          </p:cNvPr>
          <p:cNvSpPr/>
          <p:nvPr/>
        </p:nvSpPr>
        <p:spPr>
          <a:xfrm>
            <a:off x="755576" y="1916832"/>
            <a:ext cx="7920880" cy="46805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0000"/>
                </a:solidFill>
              </a:rPr>
              <a:t>                    </a:t>
            </a:r>
          </a:p>
          <a:p>
            <a:pPr algn="ctr"/>
            <a:r>
              <a:rPr lang="es-CL" sz="3200" b="1" dirty="0">
                <a:solidFill>
                  <a:srgbClr val="FF0000"/>
                </a:solidFill>
              </a:rPr>
              <a:t>              </a:t>
            </a: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r>
              <a:rPr lang="es-CL" sz="32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r>
              <a:rPr lang="es-CL" sz="3200" b="1" dirty="0">
                <a:solidFill>
                  <a:srgbClr val="FF0000"/>
                </a:solidFill>
              </a:rPr>
              <a:t>            </a:t>
            </a:r>
            <a:r>
              <a:rPr lang="es-CL" sz="2800" b="1" dirty="0">
                <a:solidFill>
                  <a:srgbClr val="FF0000"/>
                </a:solidFill>
              </a:rPr>
              <a:t>Contenido de la    </a:t>
            </a:r>
          </a:p>
          <a:p>
            <a:pPr algn="ctr"/>
            <a:r>
              <a:rPr lang="es-CL" sz="2800" b="1" dirty="0">
                <a:solidFill>
                  <a:srgbClr val="FF0000"/>
                </a:solidFill>
              </a:rPr>
              <a:t>           noticia. El hecho, </a:t>
            </a:r>
          </a:p>
          <a:p>
            <a:pPr algn="ctr"/>
            <a:r>
              <a:rPr lang="es-CL" sz="2800" b="1" dirty="0">
                <a:solidFill>
                  <a:srgbClr val="FF0000"/>
                </a:solidFill>
              </a:rPr>
              <a:t>       lo que ocurrió.</a:t>
            </a: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r>
              <a:rPr lang="es-CL" sz="3200" b="1" dirty="0">
                <a:solidFill>
                  <a:schemeClr val="bg1"/>
                </a:solidFill>
              </a:rPr>
              <a:t>EJEMPLO: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                                             </a:t>
            </a:r>
            <a:r>
              <a:rPr lang="es-C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Un grupo de arqueólogos halló los restos de la 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                                            </a:t>
            </a:r>
            <a:r>
              <a:rPr lang="es-C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que consideran la ciudad más antigua de       </a:t>
            </a:r>
            <a:r>
              <a:rPr lang="es-CL" sz="1600" b="1" dirty="0">
                <a:solidFill>
                  <a:schemeClr val="bg1"/>
                </a:solidFill>
              </a:rPr>
              <a:t>					             </a:t>
            </a:r>
            <a:r>
              <a:rPr lang="es-C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Europa, de unos 7 mil años de antigüedad. 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                                             </a:t>
            </a:r>
            <a:r>
              <a:rPr lang="es-C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Desenterraron partes de 150 templos de madera y  </a:t>
            </a:r>
            <a:r>
              <a:rPr lang="es-CL" sz="1600" b="1" dirty="0">
                <a:solidFill>
                  <a:schemeClr val="bg1"/>
                </a:solidFill>
              </a:rPr>
              <a:t>					    </a:t>
            </a:r>
            <a:r>
              <a:rPr lang="es-C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tierra. </a:t>
            </a:r>
          </a:p>
          <a:p>
            <a:pPr algn="ctr"/>
            <a:endParaRPr lang="es-CL" sz="3200" b="1" dirty="0">
              <a:solidFill>
                <a:schemeClr val="bg1"/>
              </a:solidFill>
            </a:endParaRPr>
          </a:p>
          <a:p>
            <a:pPr algn="ctr"/>
            <a:endParaRPr lang="es-CL" sz="2000" b="1" dirty="0">
              <a:solidFill>
                <a:schemeClr val="bg1"/>
              </a:solidFill>
            </a:endParaRPr>
          </a:p>
          <a:p>
            <a:pPr algn="ctr"/>
            <a:r>
              <a:rPr lang="es-CL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s-CL" sz="3200" b="1" dirty="0">
              <a:solidFill>
                <a:schemeClr val="bg1"/>
              </a:solidFill>
            </a:endParaRPr>
          </a:p>
          <a:p>
            <a:pPr algn="ctr"/>
            <a:endParaRPr lang="es-CL" sz="3200" b="1" dirty="0">
              <a:solidFill>
                <a:schemeClr val="bg1"/>
              </a:solidFill>
            </a:endParaRP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endParaRPr lang="es-CL" sz="3200" b="1" dirty="0">
              <a:solidFill>
                <a:srgbClr val="FF0000"/>
              </a:solidFill>
            </a:endParaRPr>
          </a:p>
          <a:p>
            <a:pPr algn="ctr"/>
            <a:r>
              <a:rPr lang="es-CL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CE90B9C-A2E9-489C-B271-141D59E71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212976"/>
            <a:ext cx="187220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7AF8A-D010-4E13-8EA5-D7B406BD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24DC9E-1240-4BD3-A8A6-0DD2BD3E4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AF1D4C8-88F6-4B63-BA44-28808F3B5E1E}"/>
              </a:ext>
            </a:extLst>
          </p:cNvPr>
          <p:cNvSpPr/>
          <p:nvPr/>
        </p:nvSpPr>
        <p:spPr>
          <a:xfrm>
            <a:off x="827700" y="1783910"/>
            <a:ext cx="7831590" cy="446449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3200" b="1" dirty="0">
                <a:solidFill>
                  <a:schemeClr val="bg1"/>
                </a:solidFill>
              </a:rPr>
              <a:t>Analizar textos no literarios como </a:t>
            </a:r>
            <a:r>
              <a:rPr lang="es-ES" sz="3200" b="1">
                <a:solidFill>
                  <a:schemeClr val="bg1"/>
                </a:solidFill>
              </a:rPr>
              <a:t>la noticia compartiendo </a:t>
            </a:r>
            <a:r>
              <a:rPr lang="es-ES" sz="3200" b="1" dirty="0">
                <a:solidFill>
                  <a:schemeClr val="bg1"/>
                </a:solidFill>
              </a:rPr>
              <a:t>impresiones de un tema central vinculando a sus intereses personales, fundamentando con ejemplos, trabajando en guía y observando PPT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EB0B1DA-02BF-4969-899A-8948E468D5B1}"/>
              </a:ext>
            </a:extLst>
          </p:cNvPr>
          <p:cNvSpPr/>
          <p:nvPr/>
        </p:nvSpPr>
        <p:spPr>
          <a:xfrm>
            <a:off x="899592" y="332656"/>
            <a:ext cx="6624736" cy="129614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rgbClr val="FF0000"/>
                </a:solidFill>
              </a:rPr>
              <a:t>Paso 3¿CUÁNDO ? EL TIEMPO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0D8A3C4-44FF-4BC9-B1BB-EA4B023A7B72}"/>
              </a:ext>
            </a:extLst>
          </p:cNvPr>
          <p:cNvSpPr/>
          <p:nvPr/>
        </p:nvSpPr>
        <p:spPr>
          <a:xfrm>
            <a:off x="395536" y="1988840"/>
            <a:ext cx="8280920" cy="460851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FF0000"/>
                </a:solidFill>
              </a:rPr>
              <a:t>                      </a:t>
            </a:r>
          </a:p>
          <a:p>
            <a:pPr algn="ctr"/>
            <a:r>
              <a:rPr lang="es-CL" sz="2400" b="1" dirty="0">
                <a:solidFill>
                  <a:srgbClr val="FF0000"/>
                </a:solidFill>
              </a:rPr>
              <a:t>                 Hace hincapié al tiempo, </a:t>
            </a:r>
          </a:p>
          <a:p>
            <a:pPr algn="ctr"/>
            <a:r>
              <a:rPr lang="es-CL" sz="2400" b="1" dirty="0">
                <a:solidFill>
                  <a:srgbClr val="FF0000"/>
                </a:solidFill>
              </a:rPr>
              <a:t>			cuando ocurrió  año, día,</a:t>
            </a:r>
          </a:p>
          <a:p>
            <a:pPr algn="ctr"/>
            <a:r>
              <a:rPr lang="es-CL" sz="2400" b="1" dirty="0">
                <a:solidFill>
                  <a:srgbClr val="FF0000"/>
                </a:solidFill>
              </a:rPr>
              <a:t>hora, minutos</a:t>
            </a:r>
            <a:r>
              <a:rPr lang="es-CL" sz="2400" b="1" dirty="0"/>
              <a:t>.</a:t>
            </a:r>
          </a:p>
          <a:p>
            <a:pPr algn="ctr"/>
            <a:endParaRPr lang="es-CL" sz="2400" b="1" dirty="0"/>
          </a:p>
          <a:p>
            <a:pPr algn="ctr"/>
            <a:r>
              <a:rPr lang="es-CL" sz="2400" b="1" dirty="0">
                <a:highlight>
                  <a:srgbClr val="FFFF00"/>
                </a:highlight>
              </a:rPr>
              <a:t>Ejemplo:</a:t>
            </a:r>
            <a:r>
              <a:rPr lang="es-CL" sz="2400" b="1" dirty="0"/>
              <a:t> </a:t>
            </a:r>
          </a:p>
          <a:p>
            <a:pPr algn="ctr"/>
            <a:endParaRPr lang="es-CL" sz="2400" b="1" dirty="0"/>
          </a:p>
          <a:p>
            <a:pPr algn="ctr"/>
            <a:r>
              <a:rPr lang="es-CL" sz="2400" b="1" dirty="0"/>
              <a:t>                               	</a:t>
            </a:r>
            <a:r>
              <a:rPr lang="es-CL" sz="2400" b="1" dirty="0">
                <a:highlight>
                  <a:srgbClr val="FFFF00"/>
                </a:highlight>
              </a:rPr>
              <a:t>La investigación duro tres años</a:t>
            </a:r>
            <a:r>
              <a:rPr lang="es-CL" sz="2400" b="1" dirty="0"/>
              <a:t>.</a:t>
            </a:r>
            <a:endParaRPr lang="es-CL" sz="2400" b="1" dirty="0">
              <a:highlight>
                <a:srgbClr val="FFFF00"/>
              </a:highlight>
            </a:endParaRPr>
          </a:p>
          <a:p>
            <a:pPr algn="ctr"/>
            <a:endParaRPr lang="es-CL" sz="2400" b="1" dirty="0"/>
          </a:p>
          <a:p>
            <a:pPr algn="ctr"/>
            <a:endParaRPr lang="es-CL" sz="2400" b="1" dirty="0"/>
          </a:p>
          <a:p>
            <a:pPr algn="ctr"/>
            <a:endParaRPr lang="es-CL" sz="2400" b="1" dirty="0"/>
          </a:p>
          <a:p>
            <a:pPr algn="ctr"/>
            <a:endParaRPr lang="es-CL" sz="24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6D231D5-B1B4-4971-82BD-97A7F217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31" y="3429000"/>
            <a:ext cx="201944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5D26F4B-76A1-4506-B0F6-F5F5E36F718D}"/>
              </a:ext>
            </a:extLst>
          </p:cNvPr>
          <p:cNvSpPr/>
          <p:nvPr/>
        </p:nvSpPr>
        <p:spPr>
          <a:xfrm>
            <a:off x="539552" y="116632"/>
            <a:ext cx="7128792" cy="115212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0000"/>
                </a:solidFill>
              </a:rPr>
              <a:t>Paso 4¿Dónde? El lugar de los hechos.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C427C6A-5657-4AD8-A71E-AFEC0577FAA7}"/>
              </a:ext>
            </a:extLst>
          </p:cNvPr>
          <p:cNvSpPr/>
          <p:nvPr/>
        </p:nvSpPr>
        <p:spPr>
          <a:xfrm>
            <a:off x="251520" y="1556792"/>
            <a:ext cx="8496944" cy="504056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FF0000"/>
                </a:solidFill>
              </a:rPr>
              <a:t>                  El sitio, el lugar donde se </a:t>
            </a:r>
          </a:p>
          <a:p>
            <a:pPr algn="ctr"/>
            <a:r>
              <a:rPr lang="es-CL" sz="2400" b="1" dirty="0">
                <a:solidFill>
                  <a:srgbClr val="FF0000"/>
                </a:solidFill>
              </a:rPr>
              <a:t>                       produce el acontecimiento</a:t>
            </a:r>
            <a:r>
              <a:rPr lang="es-CL" dirty="0"/>
              <a:t>.</a:t>
            </a:r>
          </a:p>
          <a:p>
            <a:pPr algn="ctr"/>
            <a:endParaRPr lang="es-CL" dirty="0"/>
          </a:p>
          <a:p>
            <a:pPr algn="ctr"/>
            <a:r>
              <a:rPr lang="es-CL" sz="3200" dirty="0">
                <a:highlight>
                  <a:srgbClr val="FFFF00"/>
                </a:highlight>
              </a:rPr>
              <a:t>Ejemplo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sz="2000" b="1" dirty="0">
                <a:highlight>
                  <a:srgbClr val="FFFF00"/>
                </a:highlight>
              </a:rPr>
              <a:t>En la zona que se expande desde Alemania, Austria y </a:t>
            </a:r>
            <a:r>
              <a:rPr lang="es-CL" sz="2000" b="1" dirty="0" err="1">
                <a:highlight>
                  <a:srgbClr val="FFFF00"/>
                </a:highlight>
              </a:rPr>
              <a:t>Eslovania</a:t>
            </a:r>
            <a:endParaRPr lang="es-CL" sz="2000" b="1" dirty="0">
              <a:highlight>
                <a:srgbClr val="FFFF00"/>
              </a:highlight>
            </a:endParaRPr>
          </a:p>
          <a:p>
            <a:pPr algn="ctr"/>
            <a:endParaRPr lang="es-CL" dirty="0"/>
          </a:p>
          <a:p>
            <a:pPr algn="ctr"/>
            <a:r>
              <a:rPr lang="es-CL" dirty="0"/>
              <a:t>  </a:t>
            </a:r>
          </a:p>
          <a:p>
            <a:pPr algn="ctr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6F9B72B-DFDC-40C7-ABA9-92D9D3E20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36912"/>
            <a:ext cx="201795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B375AE1-ECEA-4E03-9775-8C0E391B0EBE}"/>
              </a:ext>
            </a:extLst>
          </p:cNvPr>
          <p:cNvSpPr/>
          <p:nvPr/>
        </p:nvSpPr>
        <p:spPr>
          <a:xfrm>
            <a:off x="683568" y="404664"/>
            <a:ext cx="6912768" cy="129614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PASO 5 : ¿CÓMO? LAS CIRCUNSTANCIAS.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931D445-E9D8-40EF-A1B7-A02FDD9B0443}"/>
              </a:ext>
            </a:extLst>
          </p:cNvPr>
          <p:cNvSpPr/>
          <p:nvPr/>
        </p:nvSpPr>
        <p:spPr>
          <a:xfrm>
            <a:off x="251520" y="1916832"/>
            <a:ext cx="8424936" cy="424847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                          </a:t>
            </a:r>
          </a:p>
          <a:p>
            <a:pPr algn="ctr"/>
            <a:r>
              <a:rPr lang="es-CL" sz="2800" b="1" dirty="0"/>
              <a:t>			</a:t>
            </a:r>
          </a:p>
          <a:p>
            <a:pPr algn="ctr"/>
            <a:r>
              <a:rPr lang="es-CL" sz="2800" b="1" dirty="0"/>
              <a:t>   	</a:t>
            </a:r>
            <a:r>
              <a:rPr lang="es-CL" sz="2800" b="1" dirty="0">
                <a:solidFill>
                  <a:srgbClr val="FF0000"/>
                </a:solidFill>
              </a:rPr>
              <a:t>El método, la manera </a:t>
            </a:r>
          </a:p>
          <a:p>
            <a:pPr algn="ctr"/>
            <a:r>
              <a:rPr lang="es-CL" sz="2800" b="1" dirty="0">
                <a:solidFill>
                  <a:srgbClr val="FF0000"/>
                </a:solidFill>
              </a:rPr>
              <a:t>             de  producirse  los hechos. </a:t>
            </a:r>
          </a:p>
          <a:p>
            <a:pPr algn="ctr"/>
            <a:endParaRPr lang="es-CL" sz="2800" b="1" dirty="0">
              <a:solidFill>
                <a:srgbClr val="FF0000"/>
              </a:solidFill>
            </a:endParaRPr>
          </a:p>
          <a:p>
            <a:pPr algn="ctr"/>
            <a:r>
              <a:rPr lang="es-CL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Ejemplos: </a:t>
            </a:r>
          </a:p>
          <a:p>
            <a:pPr algn="ctr"/>
            <a:endParaRPr lang="es-CL" sz="28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r>
              <a:rPr lang="es-CL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                      </a:t>
            </a:r>
            <a:r>
              <a:rPr lang="es-CL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A través de una excavación se    		descubrió el hallazgo</a:t>
            </a:r>
            <a:r>
              <a:rPr lang="es-CL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. </a:t>
            </a:r>
          </a:p>
          <a:p>
            <a:pPr algn="ctr"/>
            <a:endParaRPr lang="es-CL" sz="2800" b="1" dirty="0"/>
          </a:p>
          <a:p>
            <a:pPr algn="ctr"/>
            <a:endParaRPr lang="es-CL" sz="2800" b="1" dirty="0"/>
          </a:p>
          <a:p>
            <a:pPr algn="ctr"/>
            <a:endParaRPr lang="es-CL" sz="28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8FC006E-A17E-46AF-8D85-96BE11B3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18" y="3372678"/>
            <a:ext cx="201795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819BF6C-CA32-4F38-87F3-DA7F4B95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2284"/>
            <a:ext cx="7272807" cy="6271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DD331D4-1DC8-45D4-8FEB-1570C4BC6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976" y="555196"/>
            <a:ext cx="2231329" cy="4938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40A009D-F57D-4271-8BD3-A268D587B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921612"/>
            <a:ext cx="5089588" cy="9232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AFE0662-758B-475C-9EB9-4F947AA78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024" y="1830963"/>
            <a:ext cx="4852837" cy="438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35A1521-7177-4EE8-ADDD-534A4A93B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307" y="2402424"/>
            <a:ext cx="5322269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063CBC7-C3D2-4536-ADE3-2DB4F8B24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9" y="3558908"/>
            <a:ext cx="5322269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8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2D9C1B6-A5A4-43A1-9381-BE786D987402}"/>
              </a:ext>
            </a:extLst>
          </p:cNvPr>
          <p:cNvSpPr/>
          <p:nvPr/>
        </p:nvSpPr>
        <p:spPr>
          <a:xfrm>
            <a:off x="827584" y="548680"/>
            <a:ext cx="6768752" cy="122413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prstClr val="black"/>
                </a:solidFill>
              </a:rPr>
              <a:t>TICKET DE SALIDA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A33E083-F510-4A91-AC61-BD36AE14E0C7}"/>
              </a:ext>
            </a:extLst>
          </p:cNvPr>
          <p:cNvSpPr/>
          <p:nvPr/>
        </p:nvSpPr>
        <p:spPr>
          <a:xfrm>
            <a:off x="323528" y="2204864"/>
            <a:ext cx="8136904" cy="432048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prstClr val="black"/>
                </a:solidFill>
              </a:rPr>
              <a:t>1.- LA NOTICIA ES UN TIPO DE TEXTO:</a:t>
            </a:r>
          </a:p>
          <a:p>
            <a:pPr algn="ctr"/>
            <a:endParaRPr lang="es-CL" sz="2800" dirty="0">
              <a:solidFill>
                <a:prstClr val="black"/>
              </a:solidFill>
            </a:endParaRPr>
          </a:p>
          <a:p>
            <a:pPr algn="just"/>
            <a:r>
              <a:rPr lang="es-CL" sz="2400" dirty="0">
                <a:solidFill>
                  <a:prstClr val="black"/>
                </a:solidFill>
              </a:rPr>
              <a:t>A.- Informativo, que da a conocer sucesos reales.</a:t>
            </a:r>
          </a:p>
          <a:p>
            <a:pPr algn="just"/>
            <a:r>
              <a:rPr lang="es-CL" sz="2400" dirty="0">
                <a:solidFill>
                  <a:prstClr val="black"/>
                </a:solidFill>
              </a:rPr>
              <a:t>B.- Narrativo que cuenta una historia.</a:t>
            </a:r>
          </a:p>
          <a:p>
            <a:pPr algn="just"/>
            <a:r>
              <a:rPr lang="es-CL" sz="2400" dirty="0">
                <a:solidFill>
                  <a:prstClr val="black"/>
                </a:solidFill>
              </a:rPr>
              <a:t>C.- Lírico que da a conocer lo que siente.</a:t>
            </a:r>
          </a:p>
          <a:p>
            <a:pPr algn="just"/>
            <a:r>
              <a:rPr lang="es-CL" sz="2400" dirty="0">
                <a:solidFill>
                  <a:prstClr val="black"/>
                </a:solidFill>
              </a:rPr>
              <a:t>D.- Dramático que cuenta tragedias.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E260341-1A50-4D93-B63E-3E2FCCEEE34F}"/>
              </a:ext>
            </a:extLst>
          </p:cNvPr>
          <p:cNvSpPr/>
          <p:nvPr/>
        </p:nvSpPr>
        <p:spPr>
          <a:xfrm>
            <a:off x="1645961" y="314096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1B814A0-1D84-425A-979B-B957BD35DE2E}"/>
              </a:ext>
            </a:extLst>
          </p:cNvPr>
          <p:cNvSpPr/>
          <p:nvPr/>
        </p:nvSpPr>
        <p:spPr>
          <a:xfrm>
            <a:off x="611560" y="908720"/>
            <a:ext cx="7920880" cy="532859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prstClr val="black"/>
                </a:solidFill>
              </a:rPr>
              <a:t>2.- LA ESTRUCTURA DE LA NOTICIA ES:</a:t>
            </a:r>
          </a:p>
          <a:p>
            <a:pPr algn="just"/>
            <a:endParaRPr lang="es-CL" sz="2000" dirty="0">
              <a:solidFill>
                <a:prstClr val="black"/>
              </a:solidFill>
            </a:endParaRPr>
          </a:p>
          <a:p>
            <a:pPr algn="just"/>
            <a:endParaRPr lang="es-CL" sz="2000" dirty="0">
              <a:solidFill>
                <a:prstClr val="black"/>
              </a:solidFill>
            </a:endParaRPr>
          </a:p>
          <a:p>
            <a:pPr algn="just"/>
            <a:r>
              <a:rPr lang="es-CL" sz="2000" dirty="0">
                <a:solidFill>
                  <a:prstClr val="black"/>
                </a:solidFill>
              </a:rPr>
              <a:t>A.- Cuerpo, bajada, epígrafe, lead.</a:t>
            </a:r>
          </a:p>
          <a:p>
            <a:pPr algn="just"/>
            <a:r>
              <a:rPr lang="es-CL" sz="2000" dirty="0">
                <a:solidFill>
                  <a:prstClr val="black"/>
                </a:solidFill>
              </a:rPr>
              <a:t>B.- Epígrafe, titular, bajada, Lead y cuerpo.</a:t>
            </a:r>
          </a:p>
          <a:p>
            <a:pPr algn="just"/>
            <a:r>
              <a:rPr lang="es-CL" sz="2000" dirty="0">
                <a:solidFill>
                  <a:prstClr val="black"/>
                </a:solidFill>
              </a:rPr>
              <a:t>C.- Bajada, epígrafe, lead y cuerpo.</a:t>
            </a:r>
          </a:p>
          <a:p>
            <a:pPr algn="just"/>
            <a:r>
              <a:rPr lang="es-CL" sz="2000" dirty="0">
                <a:solidFill>
                  <a:prstClr val="black"/>
                </a:solidFill>
              </a:rPr>
              <a:t>D.- Lead, cuerpo y bajada</a:t>
            </a:r>
            <a:r>
              <a:rPr lang="es-CL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54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A74120B-B698-4DC5-809B-6D87E3BC4011}"/>
              </a:ext>
            </a:extLst>
          </p:cNvPr>
          <p:cNvSpPr/>
          <p:nvPr/>
        </p:nvSpPr>
        <p:spPr>
          <a:xfrm>
            <a:off x="179512" y="548680"/>
            <a:ext cx="8496944" cy="5616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dirty="0">
                <a:solidFill>
                  <a:prstClr val="black"/>
                </a:solidFill>
              </a:rPr>
              <a:t>3.-¿CUÁLES SON LAS PREGUNTAS PARA ANALIZAR Y ESCRIBIR UNA NOTICIA?</a:t>
            </a:r>
          </a:p>
          <a:p>
            <a:pPr algn="ctr"/>
            <a:endParaRPr lang="es-CL" sz="2000" b="1" dirty="0">
              <a:solidFill>
                <a:prstClr val="black"/>
              </a:solidFill>
            </a:endParaRPr>
          </a:p>
          <a:p>
            <a:r>
              <a:rPr lang="es-CL" sz="2400" dirty="0">
                <a:solidFill>
                  <a:prstClr val="black"/>
                </a:solidFill>
              </a:rPr>
              <a:t>A.- ¿Cómo? ¿Cuándo y ¿Por qué?</a:t>
            </a:r>
          </a:p>
          <a:p>
            <a:r>
              <a:rPr lang="es-CL" sz="2400" dirty="0">
                <a:solidFill>
                  <a:prstClr val="black"/>
                </a:solidFill>
              </a:rPr>
              <a:t>B.- ¿Quién?,¿Qué?,¿Por qué? y ¿Dónde?</a:t>
            </a:r>
          </a:p>
          <a:p>
            <a:r>
              <a:rPr lang="es-CL" sz="2400" dirty="0">
                <a:solidFill>
                  <a:prstClr val="black"/>
                </a:solidFill>
              </a:rPr>
              <a:t>C.- ¿Quién?.¿Qué?,¿Cuándo?,¿Dónde? y ¿Cómo?</a:t>
            </a:r>
          </a:p>
          <a:p>
            <a:r>
              <a:rPr lang="es-CL" sz="2400" dirty="0">
                <a:solidFill>
                  <a:prstClr val="black"/>
                </a:solidFill>
              </a:rPr>
              <a:t>D.- ¿Quién?,¿Cuándo?, ¿Para qué, ¿Qué?</a:t>
            </a:r>
          </a:p>
          <a:p>
            <a:endParaRPr lang="es-CL" sz="2400" dirty="0">
              <a:solidFill>
                <a:prstClr val="black"/>
              </a:solidFill>
            </a:endParaRPr>
          </a:p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1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4F38E5-8762-4103-82F5-D7932165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949406F-6381-4BAD-B806-BC63718E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1556793"/>
            <a:ext cx="6711654" cy="1584176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>
                <a:solidFill>
                  <a:schemeClr val="bg1"/>
                </a:solidFill>
              </a:rPr>
              <a:t>Ahora deberás contestar  con los pasos señalados y seguir las instrucciones realizadas en la guía de trabajo.</a:t>
            </a:r>
          </a:p>
          <a:p>
            <a:pPr marL="0" indent="0" algn="just">
              <a:buNone/>
            </a:pPr>
            <a:endParaRPr lang="es-ES" dirty="0">
              <a:solidFill>
                <a:schemeClr val="bg1"/>
              </a:solidFill>
            </a:endParaRP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C819140-7BB7-4E32-86FB-2660EA4E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429000"/>
            <a:ext cx="3816424" cy="28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68D87B9-B90A-4E7D-8ADD-A8450434C3E2}"/>
              </a:ext>
            </a:extLst>
          </p:cNvPr>
          <p:cNvSpPr/>
          <p:nvPr/>
        </p:nvSpPr>
        <p:spPr>
          <a:xfrm>
            <a:off x="827584" y="260648"/>
            <a:ext cx="7128792" cy="151216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/>
              <a:t>RECORDEMOS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E5A2F5C-5EF1-4678-8D68-9BC22F168993}"/>
              </a:ext>
            </a:extLst>
          </p:cNvPr>
          <p:cNvSpPr/>
          <p:nvPr/>
        </p:nvSpPr>
        <p:spPr>
          <a:xfrm>
            <a:off x="395536" y="2132856"/>
            <a:ext cx="8352928" cy="417646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		              </a:t>
            </a:r>
            <a:r>
              <a:rPr lang="es-CL" sz="2800" dirty="0"/>
              <a:t>¿</a:t>
            </a:r>
            <a:r>
              <a:rPr lang="es-CL" sz="2800" b="1" i="1" dirty="0"/>
              <a:t>Qué es un texto literario?</a:t>
            </a:r>
          </a:p>
          <a:p>
            <a:pPr algn="ctr"/>
            <a:r>
              <a:rPr lang="es-CL" sz="2800" b="1" i="1" dirty="0"/>
              <a:t>Ejemplos</a:t>
            </a:r>
          </a:p>
          <a:p>
            <a:pPr algn="ctr"/>
            <a:endParaRPr lang="es-CL" sz="2800" b="1" i="1" dirty="0"/>
          </a:p>
          <a:p>
            <a:pPr algn="ctr"/>
            <a:r>
              <a:rPr lang="es-CL" sz="2800" b="1" i="1" dirty="0"/>
              <a:t>                          ¿Qué es un texto NO literario?    </a:t>
            </a:r>
          </a:p>
          <a:p>
            <a:pPr algn="ctr"/>
            <a:r>
              <a:rPr lang="es-CL" sz="2800" b="1" i="1" dirty="0"/>
              <a:t>Ejemplos  </a:t>
            </a:r>
          </a:p>
          <a:p>
            <a:pPr algn="ctr"/>
            <a:endParaRPr lang="es-CL" sz="2800" b="1" i="1" dirty="0"/>
          </a:p>
          <a:p>
            <a:pPr algn="ctr"/>
            <a:endParaRPr lang="es-CL" sz="2400" b="1" i="1" dirty="0"/>
          </a:p>
          <a:p>
            <a:pPr algn="ctr"/>
            <a:endParaRPr lang="es-CL" sz="2400" b="1" i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1A231BC-440E-411A-A9E9-28BCFF210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2492897"/>
            <a:ext cx="2160239" cy="31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37B661-2885-4A33-93A3-192385A7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>
                <a:solidFill>
                  <a:schemeClr val="bg1"/>
                </a:solidFill>
              </a:rPr>
              <a:t>¿QUÉ VAMOS A APRENDER HOY?</a:t>
            </a:r>
            <a:endParaRPr lang="es-CL" sz="40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25494F6-3F21-4D65-8B65-AB1ECE55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- ¿Qué es una noticia?</a:t>
            </a:r>
          </a:p>
          <a:p>
            <a:r>
              <a:rPr lang="es-CL" sz="3600" b="1" dirty="0">
                <a:solidFill>
                  <a:schemeClr val="bg1"/>
                </a:solidFill>
              </a:rPr>
              <a:t>- Estructura de la noticia</a:t>
            </a:r>
          </a:p>
          <a:p>
            <a:r>
              <a:rPr lang="es-CL" sz="3600" b="1" dirty="0">
                <a:solidFill>
                  <a:schemeClr val="bg1"/>
                </a:solidFill>
              </a:rPr>
              <a:t>-  Pasos de cómo comprender una noticia.</a:t>
            </a:r>
          </a:p>
        </p:txBody>
      </p:sp>
    </p:spTree>
    <p:extLst>
      <p:ext uri="{BB962C8B-B14F-4D97-AF65-F5344CB8AC3E}">
        <p14:creationId xmlns:p14="http://schemas.microsoft.com/office/powerpoint/2010/main" val="16444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B6E44F-3F11-4B25-94FA-B3657677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800" b="1" dirty="0">
                <a:solidFill>
                  <a:schemeClr val="bg1"/>
                </a:solidFill>
              </a:rPr>
              <a:t>¿QUÉ ES TEXTO NO LITERARIO?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E6B17FE-66FA-4EC9-9697-F9A4C0A3209B}"/>
              </a:ext>
            </a:extLst>
          </p:cNvPr>
          <p:cNvSpPr/>
          <p:nvPr/>
        </p:nvSpPr>
        <p:spPr>
          <a:xfrm>
            <a:off x="251520" y="1853248"/>
            <a:ext cx="8407770" cy="4552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2400" b="1" dirty="0"/>
          </a:p>
          <a:p>
            <a:pPr algn="just"/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CCA987B-4842-4FB2-AE67-FA76141E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2946"/>
            <a:ext cx="3024336" cy="4544767"/>
          </a:xfrm>
          <a:prstGeom prst="rect">
            <a:avLst/>
          </a:prstGeom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xmlns="" id="{A33B835A-A774-48C0-8C03-EB4E6662B373}"/>
              </a:ext>
            </a:extLst>
          </p:cNvPr>
          <p:cNvSpPr/>
          <p:nvPr/>
        </p:nvSpPr>
        <p:spPr>
          <a:xfrm>
            <a:off x="2915816" y="1951459"/>
            <a:ext cx="5342529" cy="3552419"/>
          </a:xfrm>
          <a:prstGeom prst="wedgeEllipseCallou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/>
          </a:p>
          <a:p>
            <a:endParaRPr lang="es-ES" dirty="0"/>
          </a:p>
          <a:p>
            <a:pPr algn="just"/>
            <a:r>
              <a:rPr lang="es-ES" sz="2000" b="1" dirty="0"/>
              <a:t>Son los textos informativos ,que no expresan emotividad.</a:t>
            </a:r>
          </a:p>
          <a:p>
            <a:pPr algn="just"/>
            <a:r>
              <a:rPr lang="es-ES" sz="2000" b="1" dirty="0">
                <a:highlight>
                  <a:srgbClr val="FFFF00"/>
                </a:highlight>
              </a:rPr>
              <a:t>Entregan información basada en hechos reales y en ellos tiene mayor importancia la información que la narración en sí.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41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7A71FD-14BD-4B9A-AF57-B84CB929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9328628-AB2C-41EF-9480-CA00C6D6572E}"/>
              </a:ext>
            </a:extLst>
          </p:cNvPr>
          <p:cNvSpPr/>
          <p:nvPr/>
        </p:nvSpPr>
        <p:spPr>
          <a:xfrm>
            <a:off x="484710" y="452719"/>
            <a:ext cx="7615682" cy="140053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b="1" dirty="0">
                <a:solidFill>
                  <a:srgbClr val="FF0000"/>
                </a:solidFill>
              </a:rPr>
              <a:t>1.- INFORMATIVOS</a:t>
            </a:r>
            <a:r>
              <a:rPr lang="es-CL" sz="2000" dirty="0"/>
              <a:t>: </a:t>
            </a:r>
            <a:r>
              <a:rPr lang="es-CL" sz="2000" b="1" dirty="0"/>
              <a:t>Informar sobre algún hecho u acontecimiento especial. </a:t>
            </a:r>
            <a:r>
              <a:rPr lang="es-CL" sz="2000" b="1" dirty="0">
                <a:highlight>
                  <a:srgbClr val="FFFF00"/>
                </a:highlight>
              </a:rPr>
              <a:t>Tiene una estructura organizada simple: Introducción breve, desarrollo y conclusión breve</a:t>
            </a:r>
            <a:r>
              <a:rPr lang="es-CL" sz="2000" b="1" dirty="0"/>
              <a:t>.</a:t>
            </a:r>
          </a:p>
          <a:p>
            <a:pPr algn="just"/>
            <a:endParaRPr lang="es-CL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5A0B5DB-E9EF-43F5-A8E3-DAA04A41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2237242"/>
            <a:ext cx="2207880" cy="302433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DAD1015-AE8E-4106-B377-9C613DB22EDA}"/>
              </a:ext>
            </a:extLst>
          </p:cNvPr>
          <p:cNvSpPr/>
          <p:nvPr/>
        </p:nvSpPr>
        <p:spPr>
          <a:xfrm>
            <a:off x="484710" y="5589240"/>
            <a:ext cx="2071066" cy="81604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Noticia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1C6F631-8504-4E4B-9593-FF94F3116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563" y="2237242"/>
            <a:ext cx="2567533" cy="291995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146CEE8-5A11-445D-8E0D-D05D8D63935F}"/>
              </a:ext>
            </a:extLst>
          </p:cNvPr>
          <p:cNvSpPr/>
          <p:nvPr/>
        </p:nvSpPr>
        <p:spPr>
          <a:xfrm>
            <a:off x="2868563" y="5589240"/>
            <a:ext cx="2567533" cy="81604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Biografías</a:t>
            </a:r>
            <a:r>
              <a:rPr lang="es-CL" b="1" dirty="0"/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6A7BA6E-B01A-47EC-A2BD-8076BDA7F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2298292"/>
            <a:ext cx="2304256" cy="279784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1DE24845-FDD3-43BF-9D16-213CF7A4F88C}"/>
              </a:ext>
            </a:extLst>
          </p:cNvPr>
          <p:cNvSpPr/>
          <p:nvPr/>
        </p:nvSpPr>
        <p:spPr>
          <a:xfrm>
            <a:off x="5748884" y="5589240"/>
            <a:ext cx="2910406" cy="81604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Autobiografías</a:t>
            </a:r>
            <a:r>
              <a:rPr lang="es-C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752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B202D00-E1E4-4F92-9F60-9A399448B945}"/>
              </a:ext>
            </a:extLst>
          </p:cNvPr>
          <p:cNvSpPr/>
          <p:nvPr/>
        </p:nvSpPr>
        <p:spPr>
          <a:xfrm>
            <a:off x="539552" y="262712"/>
            <a:ext cx="7416824" cy="18002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TEXTOS NO LITERARIOS</a:t>
            </a:r>
          </a:p>
          <a:p>
            <a:pPr algn="ctr"/>
            <a:r>
              <a:rPr lang="es-CL" sz="3600" b="1" dirty="0"/>
              <a:t>	¿QUÉ ES UNA NOTICIA?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2E1109A-1C90-43DF-A79D-6DB8CE4A87A9}"/>
              </a:ext>
            </a:extLst>
          </p:cNvPr>
          <p:cNvSpPr/>
          <p:nvPr/>
        </p:nvSpPr>
        <p:spPr>
          <a:xfrm>
            <a:off x="2699792" y="2592288"/>
            <a:ext cx="6048671" cy="386104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highlight>
                  <a:srgbClr val="FFFF00"/>
                </a:highlight>
              </a:rPr>
              <a:t>La noticia es un tipo de texto informativo que comunica un hecho importante para un grupo</a:t>
            </a:r>
          </a:p>
          <a:p>
            <a:pPr algn="just"/>
            <a:r>
              <a:rPr lang="es-ES" sz="2400" b="1" dirty="0">
                <a:highlight>
                  <a:srgbClr val="FFFF00"/>
                </a:highlight>
              </a:rPr>
              <a:t>de personas y para una comunidad.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>
                <a:highlight>
                  <a:srgbClr val="FFFF00"/>
                </a:highlight>
              </a:rPr>
              <a:t>El lector recibe la información sin ningún tipo de valoración personal u opinión del periodista que ha redactado la noticia.</a:t>
            </a:r>
          </a:p>
          <a:p>
            <a:pPr algn="ctr"/>
            <a:endParaRPr lang="es-ES" dirty="0"/>
          </a:p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D123E26-80FB-48B6-9C27-3FC3CE20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2292295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0B00DA1-3A42-4CBA-AD8B-2E557BC1F1AC}"/>
              </a:ext>
            </a:extLst>
          </p:cNvPr>
          <p:cNvSpPr/>
          <p:nvPr/>
        </p:nvSpPr>
        <p:spPr>
          <a:xfrm>
            <a:off x="899592" y="332656"/>
            <a:ext cx="7560840" cy="129614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/>
              <a:t>EJEMPLO NOTICIA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BACA713-A07C-482E-A45B-4EC3E31A3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6984776" cy="45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2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A806F33-E1AD-4EB4-B788-D51B3D793264}"/>
              </a:ext>
            </a:extLst>
          </p:cNvPr>
          <p:cNvSpPr/>
          <p:nvPr/>
        </p:nvSpPr>
        <p:spPr>
          <a:xfrm>
            <a:off x="539551" y="1813988"/>
            <a:ext cx="8064897" cy="4792158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D59EA3F-1ADD-4BEA-84BC-25B74E21F218}"/>
              </a:ext>
            </a:extLst>
          </p:cNvPr>
          <p:cNvSpPr/>
          <p:nvPr/>
        </p:nvSpPr>
        <p:spPr>
          <a:xfrm>
            <a:off x="827584" y="116632"/>
            <a:ext cx="7272808" cy="14401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/>
              <a:t>Estilo de la noticia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5BC4EB3-1A71-4824-B1DA-630EC67D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49" y="2276872"/>
            <a:ext cx="2294183" cy="3866391"/>
          </a:xfrm>
          <a:prstGeom prst="rect">
            <a:avLst/>
          </a:prstGeom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xmlns="" id="{F79CCB5B-0678-41FD-AC76-B58E95EA21B2}"/>
              </a:ext>
            </a:extLst>
          </p:cNvPr>
          <p:cNvSpPr/>
          <p:nvPr/>
        </p:nvSpPr>
        <p:spPr>
          <a:xfrm>
            <a:off x="2699792" y="2034077"/>
            <a:ext cx="5678559" cy="3866391"/>
          </a:xfrm>
          <a:prstGeom prst="wedgeEllipse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endParaRPr lang="es-ES" sz="2000" b="1" dirty="0"/>
          </a:p>
          <a:p>
            <a:pPr algn="just"/>
            <a:r>
              <a:rPr lang="es-ES" sz="2400" b="1" dirty="0"/>
              <a:t>Para que un hecho sea noticia debe cumplir con cuatro condiciones:</a:t>
            </a:r>
          </a:p>
          <a:p>
            <a:pPr algn="just"/>
            <a:r>
              <a:rPr lang="es-ES" sz="2400" b="1" dirty="0"/>
              <a:t>1.- SER NOVEDOSO</a:t>
            </a:r>
          </a:p>
          <a:p>
            <a:pPr algn="just"/>
            <a:r>
              <a:rPr lang="es-ES" sz="2400" b="1" dirty="0"/>
              <a:t>2.- SER ACTUAL</a:t>
            </a:r>
          </a:p>
          <a:p>
            <a:pPr algn="just"/>
            <a:r>
              <a:rPr lang="es-ES" sz="2400" b="1" dirty="0"/>
              <a:t>3.-SER VERDADERO</a:t>
            </a:r>
          </a:p>
          <a:p>
            <a:pPr algn="just"/>
            <a:r>
              <a:rPr lang="es-ES" sz="2400" b="1" dirty="0"/>
              <a:t>4.- INTERESANTE.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06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3454</TotalTime>
  <Words>797</Words>
  <Application>Microsoft Office PowerPoint</Application>
  <PresentationFormat>Presentación en pantalla (4:3)</PresentationFormat>
  <Paragraphs>236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Century Gothic</vt:lpstr>
      <vt:lpstr>Times New Roman</vt:lpstr>
      <vt:lpstr>Wingdings 3</vt:lpstr>
      <vt:lpstr>Ion</vt:lpstr>
      <vt:lpstr>Presentación de PowerPoint</vt:lpstr>
      <vt:lpstr>OBJETIVO DE LA CLASE</vt:lpstr>
      <vt:lpstr>Presentación de PowerPoint</vt:lpstr>
      <vt:lpstr>¿QUÉ VAMOS A APRENDER HOY?</vt:lpstr>
      <vt:lpstr>¿QUÉ ES TEXTO NO LITERARIO?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Habilidad: Resumir</dc:title>
  <dc:creator>Usuario</dc:creator>
  <cp:lastModifiedBy>HP</cp:lastModifiedBy>
  <cp:revision>192</cp:revision>
  <dcterms:created xsi:type="dcterms:W3CDTF">2020-06-01T14:01:48Z</dcterms:created>
  <dcterms:modified xsi:type="dcterms:W3CDTF">2020-11-06T16:19:03Z</dcterms:modified>
</cp:coreProperties>
</file>