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6" r:id="rId3"/>
    <p:sldId id="288" r:id="rId4"/>
    <p:sldId id="315" r:id="rId5"/>
    <p:sldId id="316" r:id="rId6"/>
    <p:sldId id="317" r:id="rId7"/>
    <p:sldId id="318" r:id="rId8"/>
    <p:sldId id="319" r:id="rId9"/>
    <p:sldId id="323" r:id="rId10"/>
    <p:sldId id="320" r:id="rId11"/>
    <p:sldId id="325" r:id="rId12"/>
    <p:sldId id="326" r:id="rId13"/>
    <p:sldId id="327" r:id="rId14"/>
    <p:sldId id="328" r:id="rId15"/>
    <p:sldId id="314" r:id="rId1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>
        <p:scale>
          <a:sx n="90" d="100"/>
          <a:sy n="90" d="100"/>
        </p:scale>
        <p:origin x="-73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314454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3714751"/>
            <a:ext cx="9147765" cy="1434066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11000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05981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32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8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8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23679"/>
            <a:ext cx="7772400" cy="763094"/>
          </a:xfrm>
        </p:spPr>
        <p:txBody>
          <a:bodyPr>
            <a:noAutofit/>
          </a:bodyPr>
          <a:lstStyle/>
          <a:p>
            <a:r>
              <a:rPr lang="es-CL" sz="3600" dirty="0" smtClean="0"/>
              <a:t>Economía Colonial</a:t>
            </a:r>
            <a:endParaRPr lang="es-C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2708707"/>
            <a:ext cx="7772400" cy="1105183"/>
          </a:xfrm>
        </p:spPr>
        <p:txBody>
          <a:bodyPr>
            <a:normAutofit fontScale="62500" lnSpcReduction="20000"/>
          </a:bodyPr>
          <a:lstStyle/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sz="2900" dirty="0" smtClean="0">
                <a:solidFill>
                  <a:schemeClr val="tx1"/>
                </a:solidFill>
              </a:rPr>
              <a:t>Historia, Geografía y Ciencias Sociales</a:t>
            </a:r>
          </a:p>
          <a:p>
            <a:r>
              <a:rPr lang="es-CL" sz="2900" i="1" dirty="0" smtClean="0">
                <a:solidFill>
                  <a:schemeClr val="tx1"/>
                </a:solidFill>
              </a:rPr>
              <a:t>8v</a:t>
            </a:r>
            <a:r>
              <a:rPr lang="es-CL" sz="2900" i="1" dirty="0" smtClean="0">
                <a:solidFill>
                  <a:schemeClr val="tx1"/>
                </a:solidFill>
              </a:rPr>
              <a:t>o </a:t>
            </a:r>
            <a:r>
              <a:rPr lang="es-CL" sz="2900" i="1" dirty="0" smtClean="0">
                <a:solidFill>
                  <a:schemeClr val="tx1"/>
                </a:solidFill>
              </a:rPr>
              <a:t>Básico.</a:t>
            </a:r>
            <a:endParaRPr lang="es-CL" sz="2900" i="1" dirty="0">
              <a:solidFill>
                <a:schemeClr val="tx1"/>
              </a:solidFill>
            </a:endParaRP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86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371600" y="3919364"/>
            <a:ext cx="7772400" cy="1224136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C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C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Profesor: José Mella Rojas.</a:t>
            </a:r>
            <a:endParaRPr kumimoji="0" lang="es-CL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AutoShape 2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0" name="AutoShape 4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2" name="AutoShape 6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4" name="AutoShape 8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4" name="Picture 4" descr="Resultado de imagen para sistema de flotas y gale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-1"/>
            <a:ext cx="2555776" cy="1756065"/>
          </a:xfrm>
          <a:prstGeom prst="rect">
            <a:avLst/>
          </a:prstGeom>
          <a:noFill/>
        </p:spPr>
      </p:pic>
      <p:pic>
        <p:nvPicPr>
          <p:cNvPr id="25" name="Picture 2" descr="Resultado de imagen para sistema de flotas y gale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3643227" cy="1742086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931790"/>
            <a:ext cx="2679275" cy="221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Imperio Español בטוויטר: &quot;La Casa de Contratación y el monopolio comercial  español con América, vía @Arcdelahistori. https://t.co/TUQGF8gYsE… 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6724"/>
            <a:ext cx="2339752" cy="15120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923678"/>
            <a:ext cx="2987824" cy="857250"/>
          </a:xfrm>
        </p:spPr>
        <p:txBody>
          <a:bodyPr>
            <a:noAutofit/>
          </a:bodyPr>
          <a:lstStyle/>
          <a:p>
            <a:r>
              <a:rPr lang="es-CL" sz="3200" dirty="0" smtClean="0"/>
              <a:t>Monopolio comercial y Sistema de Flotas y Galeones.</a:t>
            </a:r>
            <a:endParaRPr lang="es-CL" sz="32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139" y="0"/>
            <a:ext cx="623086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 smtClean="0"/>
              <a:t>El sistema de flotas también produjo un </a:t>
            </a:r>
            <a:r>
              <a:rPr lang="es-CL" sz="2400" b="1" dirty="0" smtClean="0"/>
              <a:t>encarecimiento</a:t>
            </a:r>
            <a:r>
              <a:rPr lang="es-CL" sz="2400" dirty="0" smtClean="0"/>
              <a:t> en los productos, pues toda mercancía debía pasar por un gran número de puertos e intermediarios comerciales hasta llegar a sus compradores finales, lo cual incentivó el </a:t>
            </a:r>
            <a:r>
              <a:rPr lang="es-CL" sz="2400" b="1" dirty="0" smtClean="0"/>
              <a:t>contrabando</a:t>
            </a:r>
            <a:r>
              <a:rPr lang="es-CL" sz="2400" dirty="0" smtClean="0"/>
              <a:t> de ingleses y franceses.</a:t>
            </a:r>
            <a:endParaRPr lang="es-CL" sz="2400" dirty="0"/>
          </a:p>
        </p:txBody>
      </p:sp>
      <p:pic>
        <p:nvPicPr>
          <p:cNvPr id="4" name="Picture 2" descr="Resultado de imagen para sistema de flotas y gale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3435846"/>
            <a:ext cx="3571219" cy="17076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/>
              <a:t>Esta situación obligó a los reyes de la dinastía </a:t>
            </a:r>
            <a:r>
              <a:rPr lang="es-CL" b="1" dirty="0" smtClean="0"/>
              <a:t>Borbón</a:t>
            </a:r>
            <a:r>
              <a:rPr lang="es-CL" dirty="0" smtClean="0"/>
              <a:t>, que gobernó España desde 1700, a implementar una serie de reformas destinadas a hacer mas eficiente la explotación de recursos en América, </a:t>
            </a:r>
            <a:r>
              <a:rPr lang="es-CL" b="1" dirty="0" smtClean="0"/>
              <a:t>flexibilizar</a:t>
            </a:r>
            <a:r>
              <a:rPr lang="es-CL" dirty="0" smtClean="0"/>
              <a:t> el comercio colonial y aumentar los beneficios de la Corona.</a:t>
            </a:r>
          </a:p>
          <a:p>
            <a:pPr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Esto dio origen al sistema de </a:t>
            </a:r>
            <a:r>
              <a:rPr lang="es-CL" b="1" dirty="0" smtClean="0"/>
              <a:t>navíos de </a:t>
            </a:r>
            <a:r>
              <a:rPr lang="es-CL" b="1" dirty="0" smtClean="0"/>
              <a:t>registro </a:t>
            </a:r>
            <a:r>
              <a:rPr lang="es-CL" dirty="0" smtClean="0"/>
              <a:t>en 1720, </a:t>
            </a:r>
            <a:r>
              <a:rPr lang="es-CL" dirty="0" smtClean="0"/>
              <a:t>es decir, embarcaciones que al registrarse ante las autoridades españolas podían obtener el permiso para comercializar con América, y a la </a:t>
            </a:r>
            <a:r>
              <a:rPr lang="es-CL" b="1" dirty="0" smtClean="0"/>
              <a:t>Ordenanza de Libre </a:t>
            </a:r>
            <a:r>
              <a:rPr lang="es-CL" b="1" dirty="0" smtClean="0"/>
              <a:t>Comercio </a:t>
            </a:r>
            <a:r>
              <a:rPr lang="es-CL" dirty="0" smtClean="0"/>
              <a:t>en 1778.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Sistema de Navíos de Registros.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Monopolio comercial español</a:t>
            </a: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6209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dirty="0" smtClean="0"/>
              <a:t>Pese a la mayor liberalización comercial, América siguió dependiendo de Europa mediante el consumo de las manufacturas originarias del Viejo Continente, como </a:t>
            </a:r>
            <a:r>
              <a:rPr lang="es-CL" b="1" dirty="0" smtClean="0"/>
              <a:t>muebles</a:t>
            </a:r>
            <a:r>
              <a:rPr lang="es-CL" dirty="0" smtClean="0"/>
              <a:t>, </a:t>
            </a:r>
            <a:r>
              <a:rPr lang="es-CL" b="1" dirty="0" smtClean="0"/>
              <a:t>ropa</a:t>
            </a:r>
            <a:r>
              <a:rPr lang="es-CL" dirty="0" smtClean="0"/>
              <a:t>, </a:t>
            </a:r>
            <a:r>
              <a:rPr lang="es-CL" b="1" dirty="0" smtClean="0"/>
              <a:t>papel</a:t>
            </a:r>
            <a:r>
              <a:rPr lang="es-CL" dirty="0" smtClean="0"/>
              <a:t> y </a:t>
            </a:r>
            <a:r>
              <a:rPr lang="es-CL" b="1" dirty="0" smtClean="0"/>
              <a:t>libros</a:t>
            </a:r>
            <a:r>
              <a:rPr lang="es-CL" dirty="0" smtClean="0"/>
              <a:t>, a cambio de grandes cantidades de materias primas, como el </a:t>
            </a:r>
            <a:r>
              <a:rPr lang="es-CL" b="1" dirty="0" smtClean="0"/>
              <a:t>azúcar</a:t>
            </a:r>
            <a:r>
              <a:rPr lang="es-CL" dirty="0" smtClean="0"/>
              <a:t>, el </a:t>
            </a:r>
            <a:r>
              <a:rPr lang="es-CL" b="1" dirty="0" smtClean="0"/>
              <a:t>café</a:t>
            </a:r>
            <a:r>
              <a:rPr lang="es-CL" dirty="0" smtClean="0"/>
              <a:t> o el </a:t>
            </a:r>
            <a:r>
              <a:rPr lang="es-CL" b="1" dirty="0" smtClean="0"/>
              <a:t>cacao</a:t>
            </a:r>
            <a:r>
              <a:rPr lang="es-CL" dirty="0" smtClean="0"/>
              <a:t>, que se hicieron fuertemente apetecidas por los europeos.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La </a:t>
            </a:r>
            <a:r>
              <a:rPr lang="es-CL" dirty="0" smtClean="0"/>
              <a:t>actividad comercial mantuvo conectados a los principales puertos y ciudades de América, pero el desarrollo del continente no fue posible debido a las trabas impuestas por el </a:t>
            </a:r>
            <a:r>
              <a:rPr lang="es-CL" b="1" dirty="0" smtClean="0"/>
              <a:t>monopolio español</a:t>
            </a:r>
            <a:r>
              <a:rPr lang="es-CL" dirty="0" smtClean="0"/>
              <a:t>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Monopolio comercial español</a:t>
            </a:r>
            <a:endParaRPr lang="es-CL" dirty="0"/>
          </a:p>
        </p:txBody>
      </p:sp>
      <p:pic>
        <p:nvPicPr>
          <p:cNvPr id="4" name="Picture 4" descr="Resultado de imagen para sistema de flotas y galeo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21600"/>
            <a:ext cx="5526930" cy="3797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¿Cuáles son las principales características de la economía en América durante la Colonia?</a:t>
            </a:r>
          </a:p>
          <a:p>
            <a:endParaRPr lang="es-CL" dirty="0" smtClean="0"/>
          </a:p>
          <a:p>
            <a:pPr algn="just"/>
            <a:r>
              <a:rPr lang="es-CL" dirty="0" smtClean="0"/>
              <a:t>¿Qué elementos de la economía colonial podemos encontrar presentes hasta el día de hoy?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¿Cómo pude identificar las respuestas?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 cierre.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Identificar las principales características de la economía colonial en América, </a:t>
            </a:r>
            <a:r>
              <a:rPr lang="es-CL" dirty="0" smtClean="0"/>
              <a:t>a través del desarrollo de una Guía de Estudio, utilizando diversos medios tecnológicos.</a:t>
            </a:r>
            <a:endParaRPr lang="es-CL" i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clase.</a:t>
            </a:r>
            <a:endParaRPr lang="es-C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¿Qué entiendes </a:t>
            </a:r>
            <a:r>
              <a:rPr lang="es-CL" dirty="0" smtClean="0"/>
              <a:t>por Economía Colonial?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¿Qué entiendes por </a:t>
            </a:r>
            <a:r>
              <a:rPr lang="es-CL" dirty="0" smtClean="0"/>
              <a:t>I</a:t>
            </a:r>
            <a:r>
              <a:rPr lang="es-CL" dirty="0" smtClean="0"/>
              <a:t>dentificar?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 inicio.</a:t>
            </a:r>
            <a:endParaRPr lang="es-CL" dirty="0"/>
          </a:p>
        </p:txBody>
      </p:sp>
      <p:pic>
        <p:nvPicPr>
          <p:cNvPr id="28678" name="Picture 6" descr="Imperio Español בטוויטר: &quot;La Casa de Contratación y el monopolio comercial  español con América, vía @Arcdelahistori. https://t.co/TUQGF8gYsE… 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70292"/>
            <a:ext cx="3672408" cy="2373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CL" dirty="0" smtClean="0"/>
              <a:t>En pleno auge del mercantilismo, la colonización </a:t>
            </a:r>
            <a:r>
              <a:rPr lang="es-CL" dirty="0" smtClean="0"/>
              <a:t>de América </a:t>
            </a:r>
            <a:r>
              <a:rPr lang="es-CL" dirty="0" smtClean="0"/>
              <a:t>tuvo como principal objetivo la </a:t>
            </a:r>
            <a:r>
              <a:rPr lang="es-CL" b="1" dirty="0" smtClean="0"/>
              <a:t>explotación </a:t>
            </a:r>
            <a:r>
              <a:rPr lang="es-CL" b="1" dirty="0" smtClean="0"/>
              <a:t>de recursos</a:t>
            </a:r>
            <a:r>
              <a:rPr lang="es-CL" dirty="0" smtClean="0"/>
              <a:t> </a:t>
            </a:r>
            <a:r>
              <a:rPr lang="es-CL" dirty="0" smtClean="0"/>
              <a:t>y la </a:t>
            </a:r>
            <a:r>
              <a:rPr lang="es-CL" b="1" dirty="0" smtClean="0"/>
              <a:t>extracción de metales preciosos</a:t>
            </a:r>
            <a:r>
              <a:rPr lang="es-CL" dirty="0" smtClean="0"/>
              <a:t>.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A </a:t>
            </a:r>
            <a:r>
              <a:rPr lang="es-CL" dirty="0" smtClean="0"/>
              <a:t>partir </a:t>
            </a:r>
            <a:r>
              <a:rPr lang="es-CL" dirty="0" smtClean="0"/>
              <a:t>de las </a:t>
            </a:r>
            <a:r>
              <a:rPr lang="es-CL" dirty="0" smtClean="0"/>
              <a:t>posesiones de tierra por parte de los </a:t>
            </a:r>
            <a:r>
              <a:rPr lang="es-CL" dirty="0" smtClean="0"/>
              <a:t>conquistadores, se </a:t>
            </a:r>
            <a:r>
              <a:rPr lang="es-CL" dirty="0" smtClean="0"/>
              <a:t>establecieron distintas </a:t>
            </a:r>
            <a:r>
              <a:rPr lang="es-CL" b="1" dirty="0" smtClean="0"/>
              <a:t>regiones</a:t>
            </a:r>
            <a:r>
              <a:rPr lang="es-CL" dirty="0" smtClean="0"/>
              <a:t> y </a:t>
            </a:r>
            <a:r>
              <a:rPr lang="es-CL" b="1" dirty="0" smtClean="0"/>
              <a:t>unidades </a:t>
            </a:r>
            <a:r>
              <a:rPr lang="es-CL" b="1" dirty="0" smtClean="0"/>
              <a:t>productivas</a:t>
            </a:r>
            <a:r>
              <a:rPr lang="es-CL" dirty="0" smtClean="0"/>
              <a:t> y</a:t>
            </a:r>
            <a:r>
              <a:rPr lang="es-CL" dirty="0" smtClean="0"/>
              <a:t>, al mismo tiempo, diferentes </a:t>
            </a:r>
            <a:r>
              <a:rPr lang="es-CL" b="1" dirty="0" smtClean="0"/>
              <a:t>sistemas de </a:t>
            </a:r>
            <a:r>
              <a:rPr lang="es-CL" b="1" dirty="0" smtClean="0"/>
              <a:t>trabajo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Este complejo </a:t>
            </a:r>
            <a:r>
              <a:rPr lang="es-CL" dirty="0" smtClean="0"/>
              <a:t>proceso se dio en un contexto de </a:t>
            </a:r>
            <a:r>
              <a:rPr lang="es-CL" dirty="0" smtClean="0"/>
              <a:t>intensificación de </a:t>
            </a:r>
            <a:r>
              <a:rPr lang="es-CL" dirty="0" smtClean="0"/>
              <a:t>las relaciones comerciales internacionales, en el </a:t>
            </a:r>
            <a:r>
              <a:rPr lang="es-CL" dirty="0" smtClean="0"/>
              <a:t>que América </a:t>
            </a:r>
            <a:r>
              <a:rPr lang="es-CL" dirty="0" smtClean="0"/>
              <a:t>se incorporó como un continente caracterizado </a:t>
            </a:r>
            <a:r>
              <a:rPr lang="es-CL" dirty="0" smtClean="0"/>
              <a:t>por la </a:t>
            </a:r>
            <a:r>
              <a:rPr lang="es-CL" dirty="0" smtClean="0"/>
              <a:t>exportación de productos que iban desde el </a:t>
            </a:r>
            <a:r>
              <a:rPr lang="es-CL" b="1" dirty="0" smtClean="0"/>
              <a:t>oro</a:t>
            </a:r>
            <a:r>
              <a:rPr lang="es-CL" dirty="0" smtClean="0"/>
              <a:t> y la </a:t>
            </a:r>
            <a:r>
              <a:rPr lang="es-CL" b="1" dirty="0" smtClean="0"/>
              <a:t>plata</a:t>
            </a:r>
            <a:r>
              <a:rPr lang="es-CL" dirty="0" smtClean="0"/>
              <a:t> hasta </a:t>
            </a:r>
            <a:r>
              <a:rPr lang="es-CL" dirty="0" smtClean="0"/>
              <a:t>el </a:t>
            </a:r>
            <a:r>
              <a:rPr lang="es-CL" b="1" dirty="0" smtClean="0"/>
              <a:t>algodón</a:t>
            </a:r>
            <a:r>
              <a:rPr lang="es-CL" dirty="0" smtClean="0"/>
              <a:t>, </a:t>
            </a:r>
            <a:r>
              <a:rPr lang="es-CL" b="1" dirty="0" smtClean="0"/>
              <a:t>azúcar</a:t>
            </a:r>
            <a:r>
              <a:rPr lang="es-CL" dirty="0" smtClean="0"/>
              <a:t>, </a:t>
            </a:r>
            <a:r>
              <a:rPr lang="es-CL" b="1" dirty="0" smtClean="0"/>
              <a:t>tabaco</a:t>
            </a:r>
            <a:r>
              <a:rPr lang="es-CL" dirty="0" smtClean="0"/>
              <a:t> y </a:t>
            </a:r>
            <a:r>
              <a:rPr lang="es-CL" b="1" dirty="0" smtClean="0"/>
              <a:t>café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Economía Colonial 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779662"/>
            <a:ext cx="2962672" cy="85725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Contexto espacial.</a:t>
            </a:r>
            <a:endParaRPr lang="es-CL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757" y="0"/>
            <a:ext cx="565924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6930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 smtClean="0"/>
              <a:t>Tras la conquista y colonización de América, se establecieron </a:t>
            </a:r>
            <a:r>
              <a:rPr lang="es-CL" dirty="0" smtClean="0"/>
              <a:t>vínculos comerciales </a:t>
            </a:r>
            <a:r>
              <a:rPr lang="es-CL" dirty="0" smtClean="0"/>
              <a:t>entre </a:t>
            </a:r>
            <a:r>
              <a:rPr lang="es-CL" b="1" dirty="0" smtClean="0"/>
              <a:t>Europa</a:t>
            </a:r>
            <a:r>
              <a:rPr lang="es-CL" dirty="0" smtClean="0"/>
              <a:t>, </a:t>
            </a:r>
            <a:r>
              <a:rPr lang="es-CL" b="1" dirty="0" smtClean="0"/>
              <a:t>América</a:t>
            </a:r>
            <a:r>
              <a:rPr lang="es-CL" dirty="0" smtClean="0"/>
              <a:t> y </a:t>
            </a:r>
            <a:r>
              <a:rPr lang="es-CL" b="1" dirty="0" smtClean="0"/>
              <a:t>África</a:t>
            </a:r>
            <a:r>
              <a:rPr lang="es-CL" dirty="0" smtClean="0"/>
              <a:t>. Tanto </a:t>
            </a:r>
            <a:r>
              <a:rPr lang="es-CL" b="1" dirty="0" smtClean="0"/>
              <a:t>España</a:t>
            </a:r>
            <a:r>
              <a:rPr lang="es-CL" dirty="0" smtClean="0"/>
              <a:t> </a:t>
            </a:r>
            <a:r>
              <a:rPr lang="es-CL" dirty="0" smtClean="0"/>
              <a:t>como </a:t>
            </a:r>
            <a:r>
              <a:rPr lang="es-CL" b="1" dirty="0" smtClean="0"/>
              <a:t>Portugal</a:t>
            </a:r>
            <a:r>
              <a:rPr lang="es-CL" dirty="0" smtClean="0"/>
              <a:t> </a:t>
            </a:r>
            <a:r>
              <a:rPr lang="es-CL" dirty="0" smtClean="0"/>
              <a:t>realizaron un intenso intercambio con sus colonias, lo </a:t>
            </a:r>
            <a:r>
              <a:rPr lang="es-CL" dirty="0" smtClean="0"/>
              <a:t>que no </a:t>
            </a:r>
            <a:r>
              <a:rPr lang="es-CL" dirty="0" smtClean="0"/>
              <a:t>impidió que el resto de las potencias europeas se interesaran </a:t>
            </a:r>
            <a:r>
              <a:rPr lang="es-CL" dirty="0" smtClean="0"/>
              <a:t>y obtuvieran </a:t>
            </a:r>
            <a:r>
              <a:rPr lang="es-CL" dirty="0" smtClean="0"/>
              <a:t>beneficios y riquezas. De esta manera, se establece una </a:t>
            </a:r>
            <a:r>
              <a:rPr lang="es-CL" dirty="0" smtClean="0"/>
              <a:t>red intercontinental </a:t>
            </a:r>
            <a:r>
              <a:rPr lang="es-CL" dirty="0" smtClean="0"/>
              <a:t>que da origen a un </a:t>
            </a:r>
            <a:r>
              <a:rPr lang="es-CL" b="1" u="sng" dirty="0" smtClean="0"/>
              <a:t>comercio global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Una </a:t>
            </a:r>
            <a:r>
              <a:rPr lang="es-CL" dirty="0" smtClean="0"/>
              <a:t>particularidad entre el comercio de los siglos XVII y XVIII fue </a:t>
            </a:r>
            <a:r>
              <a:rPr lang="es-CL" dirty="0" smtClean="0"/>
              <a:t>la relación </a:t>
            </a:r>
            <a:r>
              <a:rPr lang="es-CL" dirty="0" smtClean="0"/>
              <a:t>entre Europa, África y América, que dio origen al </a:t>
            </a:r>
            <a:r>
              <a:rPr lang="es-CL" b="1" dirty="0" smtClean="0"/>
              <a:t>“</a:t>
            </a:r>
            <a:r>
              <a:rPr lang="es-CL" b="1" dirty="0" smtClean="0"/>
              <a:t>triángulo comercial </a:t>
            </a:r>
            <a:r>
              <a:rPr lang="es-CL" b="1" dirty="0" smtClean="0"/>
              <a:t>atlántico”</a:t>
            </a:r>
            <a:r>
              <a:rPr lang="es-CL" dirty="0" smtClean="0"/>
              <a:t>. Esto se debió a las relaciones entre las </a:t>
            </a:r>
            <a:r>
              <a:rPr lang="es-CL" dirty="0" smtClean="0"/>
              <a:t>metrópolis y </a:t>
            </a:r>
            <a:r>
              <a:rPr lang="es-CL" dirty="0" smtClean="0"/>
              <a:t>sus colonias, cuyo intercambio incluía no solo productos, </a:t>
            </a:r>
            <a:r>
              <a:rPr lang="es-CL" dirty="0" smtClean="0"/>
              <a:t>sino también </a:t>
            </a:r>
            <a:r>
              <a:rPr lang="es-CL" b="1" dirty="0" smtClean="0"/>
              <a:t>mano de obra esclava </a:t>
            </a:r>
            <a:r>
              <a:rPr lang="es-CL" dirty="0" smtClean="0"/>
              <a:t>proveniente del África Occidental.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América y el comercio atlántico.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3200" dirty="0" smtClean="0"/>
              <a:t>Comercio transatlántico del siglo XVIII</a:t>
            </a:r>
            <a:endParaRPr lang="es-CL" sz="3200" dirty="0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5" y="915565"/>
            <a:ext cx="9169017" cy="42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/>
              <a:t>Debido al auge del comercio a escala global, la Corona </a:t>
            </a:r>
            <a:r>
              <a:rPr lang="es-CL" dirty="0" smtClean="0"/>
              <a:t>española impuso </a:t>
            </a:r>
            <a:r>
              <a:rPr lang="es-CL" dirty="0" smtClean="0"/>
              <a:t>una serie de medidas para impedir que el resto de </a:t>
            </a:r>
            <a:r>
              <a:rPr lang="es-CL" dirty="0" smtClean="0"/>
              <a:t>las potencias </a:t>
            </a:r>
            <a:r>
              <a:rPr lang="es-CL" dirty="0" smtClean="0"/>
              <a:t>europeas se relacionara con sus colonias.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La Corona deseaba </a:t>
            </a:r>
            <a:r>
              <a:rPr lang="es-CL" dirty="0" smtClean="0"/>
              <a:t>que todo el producto obtenido de sus posesiones </a:t>
            </a:r>
            <a:r>
              <a:rPr lang="es-CL" dirty="0" smtClean="0"/>
              <a:t>territoriales fuese </a:t>
            </a:r>
            <a:r>
              <a:rPr lang="es-CL" dirty="0" smtClean="0"/>
              <a:t>traspasado a la </a:t>
            </a:r>
            <a:r>
              <a:rPr lang="es-CL" b="1" dirty="0" smtClean="0"/>
              <a:t>metrópolis</a:t>
            </a:r>
            <a:r>
              <a:rPr lang="es-CL" dirty="0" smtClean="0"/>
              <a:t>, además de mantener la </a:t>
            </a:r>
            <a:r>
              <a:rPr lang="es-CL" b="1" dirty="0" smtClean="0"/>
              <a:t>soberanía económica </a:t>
            </a:r>
            <a:r>
              <a:rPr lang="es-CL" dirty="0" smtClean="0"/>
              <a:t>y </a:t>
            </a:r>
            <a:r>
              <a:rPr lang="es-CL" b="1" dirty="0" smtClean="0"/>
              <a:t>jurisdiccional</a:t>
            </a:r>
            <a:r>
              <a:rPr lang="es-CL" dirty="0" smtClean="0"/>
              <a:t> sobre ellas. De esta manera, </a:t>
            </a:r>
            <a:r>
              <a:rPr lang="es-CL" dirty="0" smtClean="0"/>
              <a:t>España, mediante </a:t>
            </a:r>
            <a:r>
              <a:rPr lang="es-CL" dirty="0" smtClean="0"/>
              <a:t>la Casa de Contratación y otras instituciones, estableció </a:t>
            </a:r>
            <a:r>
              <a:rPr lang="es-CL" dirty="0" smtClean="0"/>
              <a:t>el </a:t>
            </a:r>
            <a:r>
              <a:rPr lang="es-CL" b="1" u="sng" dirty="0" smtClean="0"/>
              <a:t>monopolio </a:t>
            </a:r>
            <a:r>
              <a:rPr lang="es-CL" b="1" u="sng" dirty="0" smtClean="0"/>
              <a:t>comercial </a:t>
            </a:r>
            <a:r>
              <a:rPr lang="es-CL" dirty="0" smtClean="0"/>
              <a:t>en América.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Monopolio comercial español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02984"/>
            <a:ext cx="8229600" cy="38370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/>
              <a:t>El control comercial que España intentó mantener en América se manifestó, primeramente, a través de un sistema de </a:t>
            </a:r>
            <a:r>
              <a:rPr lang="es-CL" b="1" dirty="0" smtClean="0"/>
              <a:t>flotas</a:t>
            </a:r>
            <a:r>
              <a:rPr lang="es-CL" dirty="0" smtClean="0"/>
              <a:t> resguardadas por </a:t>
            </a:r>
            <a:r>
              <a:rPr lang="es-CL" b="1" dirty="0" smtClean="0"/>
              <a:t>galeones</a:t>
            </a:r>
            <a:r>
              <a:rPr lang="es-CL" dirty="0" smtClean="0"/>
              <a:t>, impuesto durante el siglo XVI por Felipe II. 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Con el sistema de flotas solo podían realizarse dos expediciones anuales, las que obligatoriamente debían circular entre puertos exclusivos de la Corona, como </a:t>
            </a:r>
            <a:r>
              <a:rPr lang="es-CL" b="1" dirty="0" smtClean="0"/>
              <a:t>Sevilla</a:t>
            </a:r>
            <a:r>
              <a:rPr lang="es-CL" dirty="0" smtClean="0"/>
              <a:t> en España </a:t>
            </a:r>
            <a:r>
              <a:rPr lang="es-CL" b="1" dirty="0" smtClean="0"/>
              <a:t>y Veracruz, La Habana, Cartagena </a:t>
            </a:r>
            <a:r>
              <a:rPr lang="es-CL" dirty="0" smtClean="0"/>
              <a:t>de Indias o </a:t>
            </a:r>
            <a:r>
              <a:rPr lang="es-CL" b="1" dirty="0" err="1" smtClean="0"/>
              <a:t>Portobelo</a:t>
            </a:r>
            <a:r>
              <a:rPr lang="es-CL" dirty="0" smtClean="0"/>
              <a:t> en América; y quedaba totalmente prohibida cualquier actividad comercial que no estuviese organizada por la Corona, lo que dio origen al denominado </a:t>
            </a:r>
            <a:r>
              <a:rPr lang="es-CL" b="1" dirty="0" smtClean="0"/>
              <a:t>monopolio comercial colonial.</a:t>
            </a:r>
            <a:endParaRPr lang="es-CL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de Flotas y Galeones.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1516</TotalTime>
  <Words>795</Words>
  <Application>Microsoft Office PowerPoint</Application>
  <PresentationFormat>Presentación en pantalla (16:9)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Economía Colonial</vt:lpstr>
      <vt:lpstr>Objetivo de la clase.</vt:lpstr>
      <vt:lpstr>Preguntas de inicio.</vt:lpstr>
      <vt:lpstr>La Economía Colonial </vt:lpstr>
      <vt:lpstr>Contexto espacial.</vt:lpstr>
      <vt:lpstr>América y el comercio atlántico.</vt:lpstr>
      <vt:lpstr>Comercio transatlántico del siglo XVIII</vt:lpstr>
      <vt:lpstr>Monopolio comercial español</vt:lpstr>
      <vt:lpstr>Sistema de Flotas y Galeones.</vt:lpstr>
      <vt:lpstr>Monopolio comercial y Sistema de Flotas y Galeones.</vt:lpstr>
      <vt:lpstr>Diapositiva 11</vt:lpstr>
      <vt:lpstr>Sistema de Navíos de Registros.</vt:lpstr>
      <vt:lpstr>Monopolio comercial español</vt:lpstr>
      <vt:lpstr>Monopolio comercial español</vt:lpstr>
      <vt:lpstr>Preguntas de cierre.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Compañía de Danza Sol de América</dc:creator>
  <cp:lastModifiedBy>Compañía de Danza Sol de América</cp:lastModifiedBy>
  <cp:revision>62</cp:revision>
  <dcterms:created xsi:type="dcterms:W3CDTF">2019-04-04T03:07:44Z</dcterms:created>
  <dcterms:modified xsi:type="dcterms:W3CDTF">2020-09-25T04:05:22Z</dcterms:modified>
</cp:coreProperties>
</file>