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4B9D5C-89B1-4474-B7FA-CAA326D72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654E07-895B-4E3F-B98E-CBD3FC720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779CBD-F4D7-4B5B-A790-C1026205A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6D9FB2-DCD6-4F6D-9E3B-BF4F72B88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75C836-D95B-4FDE-BB24-0333F2AAD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910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79E23-6ED2-4563-93BF-35559A0E3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C41B0F-B441-45A2-9A00-19FE8CEC3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FDEA00-39D0-4141-92CB-82EE3CBF2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4C42CF-031D-48A1-A5AC-7C3252060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300315-4A8F-40E2-A14C-AE56F9E9C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621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CDB57FE-16B7-4318-97BA-FF050E45E0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35EE78-2E6C-439A-96EA-E51CE5798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8C1860-A51D-4293-9E97-253D4B354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FEBEE4-9E10-4FDA-9006-69FB09C76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47ED15-4865-431C-9197-B8630AFAE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390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97DF2-40EF-46ED-A161-EF0A1619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CCC170-1A37-4184-A173-E3EA5D337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4C893E-7636-4156-89C7-88330B931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B46F45-ECB8-485B-99BA-3DD184FA7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6A68AB-643E-4708-B8E2-4DBD46CF9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151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185E7-ECB7-4F60-9F3A-2053FCD4B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BE6A3F-B013-4427-8272-35E13AD3B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133C4F-0913-4863-B7D5-B1BA280F2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17580C-3524-41D0-965E-642EDBCED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977381-819C-48A5-9461-EEA1FFC94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233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1442AF-FDA0-43AB-8194-8D77F6BE0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343853-FB89-4B77-B534-05ACCF512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4B399F2-82DD-46D5-AA5C-EC39A4237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FDB057-9D2C-415A-B36B-8579C8F24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04C50C-EE2A-4666-AE82-48384EF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621DAA-F983-4482-B0DB-79A40577C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582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A2B53-FB44-40C3-90F6-36D4D3D14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CB64DA-4D2F-42CA-B9E6-011842EB5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95EEBB-CCFD-4AD5-8650-CF37B7795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A338A1D-9E99-4E7D-AEA8-8E4C843352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D5E71A-E250-4EA6-8F85-3EA18D03D9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8A21486-362A-4A12-9E11-CBFF4653E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6A040F4-ED70-4D88-8D04-F747547E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46969A-1321-4B2D-A4F9-B1B5041D9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13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426E92-A0E7-46CC-A320-A015DE2AB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350F88-FE8C-4A81-8A20-50B382EE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6888C8-A2F5-4948-BBF8-3DFA1BC97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7C78EF2-5186-430F-B761-52932BB63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63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0BA429-94B6-4C49-A66C-C1163D3D4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57CD932-AB21-4EC5-BC50-74077BF0D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E5C7F39-D410-435E-BF1B-E287CBCE4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834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7D14F-4086-4676-850F-2F7978D70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63800C-C02B-4251-BE1F-EE127045F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27BE6F-961A-4A55-90D1-EF50B1C13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23592A1-51C0-424B-BAFF-E465E5E70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02D0E5-F5DC-443B-8A3E-42A1BDBF0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6D2319-C63A-4426-B4B9-756D26B5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240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1629FE-A820-4C03-B2E6-91349D4CC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4CFF3AB-B0F3-44B6-B295-738C591609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89A191-406B-4A6C-8B3D-2839D88CA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EACD1D-2F4E-4DB3-AA96-1FC42073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DFE391-B17C-4D04-AD76-B20A9C401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B4B9B4-D12D-483D-8AA8-ECDB8D7F2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362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643E393-8A99-4953-B69A-AA01B040F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0CD0511-34D6-49A5-915D-D4836267F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A4B487-2BFC-4F84-A737-B6E1340627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7F3E6-F5DB-4CA3-9832-00A3E5BE429A}" type="datetimeFigureOut">
              <a:rPr lang="es-CL" smtClean="0"/>
              <a:t>23-09-2020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05FBA5-BC3D-4BA7-9248-D4128FC19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403327-ED4E-401A-9B1B-3B8ACBE02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2D089-F97F-4E14-B8C4-414A5E73F6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732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77D5189B-C57B-4571-8A8A-FCB09ED11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609" y="380130"/>
            <a:ext cx="10376451" cy="647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172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2E2B292-6D94-4061-957B-D951848A51D6}"/>
              </a:ext>
            </a:extLst>
          </p:cNvPr>
          <p:cNvSpPr txBox="1"/>
          <p:nvPr/>
        </p:nvSpPr>
        <p:spPr>
          <a:xfrm>
            <a:off x="3685735" y="1153551"/>
            <a:ext cx="751214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4400" dirty="0"/>
          </a:p>
          <a:p>
            <a:r>
              <a:rPr lang="es-CL" sz="4400" dirty="0"/>
              <a:t>Z                     número atómico </a:t>
            </a:r>
          </a:p>
          <a:p>
            <a:r>
              <a:rPr lang="es-CL" sz="4400" dirty="0"/>
              <a:t>    </a:t>
            </a:r>
            <a:r>
              <a:rPr lang="es-CL" sz="7200" dirty="0"/>
              <a:t>Na</a:t>
            </a:r>
          </a:p>
          <a:p>
            <a:endParaRPr lang="es-CL" sz="4400" dirty="0"/>
          </a:p>
          <a:p>
            <a:r>
              <a:rPr lang="es-CL" sz="4400" dirty="0"/>
              <a:t>A                    número másico</a:t>
            </a:r>
          </a:p>
        </p:txBody>
      </p:sp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7E57E5F8-730A-4DBA-B49C-9B6EE34722C7}"/>
              </a:ext>
            </a:extLst>
          </p:cNvPr>
          <p:cNvCxnSpPr>
            <a:cxnSpLocks/>
          </p:cNvCxnSpPr>
          <p:nvPr/>
        </p:nvCxnSpPr>
        <p:spPr>
          <a:xfrm>
            <a:off x="5561428" y="2250831"/>
            <a:ext cx="90971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Imagen 6">
            <a:extLst>
              <a:ext uri="{FF2B5EF4-FFF2-40B4-BE49-F238E27FC236}">
                <a16:creationId xmlns:a16="http://schemas.microsoft.com/office/drawing/2014/main" id="{2A435544-7AA1-479B-A162-DD8EC03A0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3457" y="4561449"/>
            <a:ext cx="1024217" cy="231668"/>
          </a:xfrm>
          <a:prstGeom prst="rect">
            <a:avLst/>
          </a:prstGeom>
        </p:spPr>
      </p:pic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366CC29-1495-4DA9-AA45-ACBFFD1AC343}"/>
              </a:ext>
            </a:extLst>
          </p:cNvPr>
          <p:cNvCxnSpPr/>
          <p:nvPr/>
        </p:nvCxnSpPr>
        <p:spPr>
          <a:xfrm>
            <a:off x="4206240" y="2574388"/>
            <a:ext cx="13551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n 12">
            <a:extLst>
              <a:ext uri="{FF2B5EF4-FFF2-40B4-BE49-F238E27FC236}">
                <a16:creationId xmlns:a16="http://schemas.microsoft.com/office/drawing/2014/main" id="{4C936394-9421-4320-96AA-EF849EC2A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8269" y="4005775"/>
            <a:ext cx="1365622" cy="6097"/>
          </a:xfrm>
          <a:prstGeom prst="rect">
            <a:avLst/>
          </a:prstGeom>
        </p:spPr>
      </p:pic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5D39C96F-1E0D-4695-A703-5800F170C5A0}"/>
              </a:ext>
            </a:extLst>
          </p:cNvPr>
          <p:cNvCxnSpPr/>
          <p:nvPr/>
        </p:nvCxnSpPr>
        <p:spPr>
          <a:xfrm>
            <a:off x="4218269" y="2574388"/>
            <a:ext cx="0" cy="14313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n 15">
            <a:extLst>
              <a:ext uri="{FF2B5EF4-FFF2-40B4-BE49-F238E27FC236}">
                <a16:creationId xmlns:a16="http://schemas.microsoft.com/office/drawing/2014/main" id="{D2CD04C6-6541-4B48-86BA-93B2A466DE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3457" y="2570690"/>
            <a:ext cx="6097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09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A254162-DBE0-4B5A-83BB-AAE20778FEB5}"/>
              </a:ext>
            </a:extLst>
          </p:cNvPr>
          <p:cNvSpPr txBox="1"/>
          <p:nvPr/>
        </p:nvSpPr>
        <p:spPr>
          <a:xfrm>
            <a:off x="1997612" y="1730326"/>
            <a:ext cx="721672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dirty="0"/>
              <a:t>Z= protones </a:t>
            </a:r>
          </a:p>
          <a:p>
            <a:endParaRPr lang="es-CL" sz="4000" dirty="0"/>
          </a:p>
          <a:p>
            <a:r>
              <a:rPr lang="es-CL" sz="4000" dirty="0"/>
              <a:t>Protones = electrones</a:t>
            </a:r>
          </a:p>
          <a:p>
            <a:endParaRPr lang="es-CL" sz="4000" dirty="0"/>
          </a:p>
          <a:p>
            <a:r>
              <a:rPr lang="es-CL" sz="4000" dirty="0"/>
              <a:t>Neutrones = A-Z</a:t>
            </a:r>
          </a:p>
        </p:txBody>
      </p:sp>
    </p:spTree>
    <p:extLst>
      <p:ext uri="{BB962C8B-B14F-4D97-AF65-F5344CB8AC3E}">
        <p14:creationId xmlns:p14="http://schemas.microsoft.com/office/powerpoint/2010/main" val="4052108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B737CA1-7C70-47C5-A6E3-7DD19C752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12812"/>
              </p:ext>
            </p:extLst>
          </p:nvPr>
        </p:nvGraphicFramePr>
        <p:xfrm>
          <a:off x="1131667" y="1547445"/>
          <a:ext cx="10347570" cy="4155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595">
                  <a:extLst>
                    <a:ext uri="{9D8B030D-6E8A-4147-A177-3AD203B41FA5}">
                      <a16:colId xmlns:a16="http://schemas.microsoft.com/office/drawing/2014/main" val="2518962571"/>
                    </a:ext>
                  </a:extLst>
                </a:gridCol>
                <a:gridCol w="1724595">
                  <a:extLst>
                    <a:ext uri="{9D8B030D-6E8A-4147-A177-3AD203B41FA5}">
                      <a16:colId xmlns:a16="http://schemas.microsoft.com/office/drawing/2014/main" val="1176586935"/>
                    </a:ext>
                  </a:extLst>
                </a:gridCol>
                <a:gridCol w="1724595">
                  <a:extLst>
                    <a:ext uri="{9D8B030D-6E8A-4147-A177-3AD203B41FA5}">
                      <a16:colId xmlns:a16="http://schemas.microsoft.com/office/drawing/2014/main" val="3822703116"/>
                    </a:ext>
                  </a:extLst>
                </a:gridCol>
                <a:gridCol w="1724595">
                  <a:extLst>
                    <a:ext uri="{9D8B030D-6E8A-4147-A177-3AD203B41FA5}">
                      <a16:colId xmlns:a16="http://schemas.microsoft.com/office/drawing/2014/main" val="1710881637"/>
                    </a:ext>
                  </a:extLst>
                </a:gridCol>
                <a:gridCol w="1724595">
                  <a:extLst>
                    <a:ext uri="{9D8B030D-6E8A-4147-A177-3AD203B41FA5}">
                      <a16:colId xmlns:a16="http://schemas.microsoft.com/office/drawing/2014/main" val="719772435"/>
                    </a:ext>
                  </a:extLst>
                </a:gridCol>
                <a:gridCol w="1724595">
                  <a:extLst>
                    <a:ext uri="{9D8B030D-6E8A-4147-A177-3AD203B41FA5}">
                      <a16:colId xmlns:a16="http://schemas.microsoft.com/office/drawing/2014/main" val="765964393"/>
                    </a:ext>
                  </a:extLst>
                </a:gridCol>
              </a:tblGrid>
              <a:tr h="558605">
                <a:tc>
                  <a:txBody>
                    <a:bodyPr/>
                    <a:lstStyle/>
                    <a:p>
                      <a:r>
                        <a:rPr lang="es-CL" sz="2800" b="1" dirty="0"/>
                        <a:t>Elemento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Z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dirty="0"/>
                        <a:t>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487244"/>
                  </a:ext>
                </a:extLst>
              </a:tr>
              <a:tr h="558605">
                <a:tc>
                  <a:txBody>
                    <a:bodyPr/>
                    <a:lstStyle/>
                    <a:p>
                      <a:r>
                        <a:rPr lang="es-CL" sz="2800" b="1" dirty="0"/>
                        <a:t>11</a:t>
                      </a:r>
                    </a:p>
                    <a:p>
                      <a:r>
                        <a:rPr lang="es-CL" sz="2800" b="1" dirty="0"/>
                        <a:t>       Na</a:t>
                      </a:r>
                    </a:p>
                    <a:p>
                      <a:r>
                        <a:rPr lang="es-CL" sz="2800" b="1" dirty="0"/>
                        <a:t>23</a:t>
                      </a:r>
                    </a:p>
                    <a:p>
                      <a:endParaRPr lang="es-C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800" b="1" dirty="0"/>
                    </a:p>
                    <a:p>
                      <a:pPr algn="ctr"/>
                      <a:r>
                        <a:rPr lang="es-CL" sz="2800" b="1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800" b="1" dirty="0"/>
                    </a:p>
                    <a:p>
                      <a:pPr algn="ctr"/>
                      <a:r>
                        <a:rPr lang="es-CL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800" b="1" dirty="0"/>
                    </a:p>
                    <a:p>
                      <a:pPr algn="ctr"/>
                      <a:r>
                        <a:rPr lang="es-CL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800" b="1" dirty="0"/>
                    </a:p>
                    <a:p>
                      <a:pPr algn="ctr"/>
                      <a:r>
                        <a:rPr lang="es-CL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800" b="1" dirty="0"/>
                    </a:p>
                    <a:p>
                      <a:pPr algn="ctr"/>
                      <a:r>
                        <a:rPr lang="es-CL" sz="2800" b="1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163762"/>
                  </a:ext>
                </a:extLst>
              </a:tr>
              <a:tr h="558605">
                <a:tc>
                  <a:txBody>
                    <a:bodyPr/>
                    <a:lstStyle/>
                    <a:p>
                      <a:r>
                        <a:rPr lang="es-CL" sz="2800" b="1" dirty="0"/>
                        <a:t>8</a:t>
                      </a:r>
                    </a:p>
                    <a:p>
                      <a:r>
                        <a:rPr lang="es-CL" sz="2800" b="1" dirty="0"/>
                        <a:t>     O</a:t>
                      </a:r>
                    </a:p>
                    <a:p>
                      <a:r>
                        <a:rPr lang="es-CL" sz="2800" b="1" dirty="0"/>
                        <a:t>16</a:t>
                      </a:r>
                    </a:p>
                    <a:p>
                      <a:endParaRPr lang="es-C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800" b="1" dirty="0"/>
                    </a:p>
                    <a:p>
                      <a:pPr algn="ctr"/>
                      <a:r>
                        <a:rPr lang="es-CL" sz="2800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800" b="1" dirty="0"/>
                    </a:p>
                    <a:p>
                      <a:pPr algn="ctr"/>
                      <a:r>
                        <a:rPr lang="es-CL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800" b="1" dirty="0"/>
                    </a:p>
                    <a:p>
                      <a:pPr algn="ctr"/>
                      <a:r>
                        <a:rPr lang="es-CL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800" b="1" dirty="0"/>
                    </a:p>
                    <a:p>
                      <a:pPr algn="ctr"/>
                      <a:r>
                        <a:rPr lang="es-CL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2800" b="1" dirty="0"/>
                    </a:p>
                    <a:p>
                      <a:pPr algn="ctr"/>
                      <a:r>
                        <a:rPr lang="es-CL" sz="28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254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469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83D3B32-26C2-4622-ABFC-E0CDAE58E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990206"/>
              </p:ext>
            </p:extLst>
          </p:nvPr>
        </p:nvGraphicFramePr>
        <p:xfrm>
          <a:off x="1153551" y="2504048"/>
          <a:ext cx="9307338" cy="18147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1223">
                  <a:extLst>
                    <a:ext uri="{9D8B030D-6E8A-4147-A177-3AD203B41FA5}">
                      <a16:colId xmlns:a16="http://schemas.microsoft.com/office/drawing/2014/main" val="1825882350"/>
                    </a:ext>
                  </a:extLst>
                </a:gridCol>
                <a:gridCol w="1551223">
                  <a:extLst>
                    <a:ext uri="{9D8B030D-6E8A-4147-A177-3AD203B41FA5}">
                      <a16:colId xmlns:a16="http://schemas.microsoft.com/office/drawing/2014/main" val="3420281808"/>
                    </a:ext>
                  </a:extLst>
                </a:gridCol>
                <a:gridCol w="1551223">
                  <a:extLst>
                    <a:ext uri="{9D8B030D-6E8A-4147-A177-3AD203B41FA5}">
                      <a16:colId xmlns:a16="http://schemas.microsoft.com/office/drawing/2014/main" val="2327217463"/>
                    </a:ext>
                  </a:extLst>
                </a:gridCol>
                <a:gridCol w="1551223">
                  <a:extLst>
                    <a:ext uri="{9D8B030D-6E8A-4147-A177-3AD203B41FA5}">
                      <a16:colId xmlns:a16="http://schemas.microsoft.com/office/drawing/2014/main" val="1338329964"/>
                    </a:ext>
                  </a:extLst>
                </a:gridCol>
                <a:gridCol w="1551223">
                  <a:extLst>
                    <a:ext uri="{9D8B030D-6E8A-4147-A177-3AD203B41FA5}">
                      <a16:colId xmlns:a16="http://schemas.microsoft.com/office/drawing/2014/main" val="2539999319"/>
                    </a:ext>
                  </a:extLst>
                </a:gridCol>
                <a:gridCol w="1551223">
                  <a:extLst>
                    <a:ext uri="{9D8B030D-6E8A-4147-A177-3AD203B41FA5}">
                      <a16:colId xmlns:a16="http://schemas.microsoft.com/office/drawing/2014/main" val="2772059755"/>
                    </a:ext>
                  </a:extLst>
                </a:gridCol>
              </a:tblGrid>
              <a:tr h="900333">
                <a:tc>
                  <a:txBody>
                    <a:bodyPr/>
                    <a:lstStyle/>
                    <a:p>
                      <a:r>
                        <a:rPr lang="es-CL" dirty="0"/>
                        <a:t>Elemento 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Z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077396"/>
                  </a:ext>
                </a:extLst>
              </a:tr>
              <a:tr h="900333">
                <a:tc>
                  <a:txBody>
                    <a:bodyPr/>
                    <a:lstStyle/>
                    <a:p>
                      <a:r>
                        <a:rPr lang="es-CL" dirty="0"/>
                        <a:t>4</a:t>
                      </a:r>
                    </a:p>
                    <a:p>
                      <a:r>
                        <a:rPr lang="es-CL" dirty="0"/>
                        <a:t>       Be</a:t>
                      </a:r>
                    </a:p>
                    <a:p>
                      <a:r>
                        <a:rPr lang="es-C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94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377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D384F60-A44F-4AB2-AC51-64F0F0874B08}"/>
              </a:ext>
            </a:extLst>
          </p:cNvPr>
          <p:cNvSpPr txBox="1"/>
          <p:nvPr/>
        </p:nvSpPr>
        <p:spPr>
          <a:xfrm>
            <a:off x="2475914" y="1308295"/>
            <a:ext cx="7695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/>
              <a:t>Actividad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F46F153-FB37-4F62-BAAC-D98D41A563E3}"/>
              </a:ext>
            </a:extLst>
          </p:cNvPr>
          <p:cNvSpPr txBox="1"/>
          <p:nvPr/>
        </p:nvSpPr>
        <p:spPr>
          <a:xfrm>
            <a:off x="2321169" y="3178906"/>
            <a:ext cx="71745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Completar en el siguiente cuadro los protones – electrones – neutrones de cada elemento</a:t>
            </a:r>
          </a:p>
        </p:txBody>
      </p:sp>
    </p:spTree>
    <p:extLst>
      <p:ext uri="{BB962C8B-B14F-4D97-AF65-F5344CB8AC3E}">
        <p14:creationId xmlns:p14="http://schemas.microsoft.com/office/powerpoint/2010/main" val="3671999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9C30820-AA5B-494D-9E55-53D47588D303}"/>
              </a:ext>
            </a:extLst>
          </p:cNvPr>
          <p:cNvSpPr txBox="1"/>
          <p:nvPr/>
        </p:nvSpPr>
        <p:spPr>
          <a:xfrm>
            <a:off x="2215664" y="239150"/>
            <a:ext cx="81029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Actividad</a:t>
            </a:r>
            <a:r>
              <a:rPr lang="es-CL" sz="4000" dirty="0"/>
              <a:t>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161C5E0-2B2A-4ECD-9365-004204A01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726574"/>
              </p:ext>
            </p:extLst>
          </p:nvPr>
        </p:nvGraphicFramePr>
        <p:xfrm>
          <a:off x="703385" y="826602"/>
          <a:ext cx="10930601" cy="60313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9756">
                  <a:extLst>
                    <a:ext uri="{9D8B030D-6E8A-4147-A177-3AD203B41FA5}">
                      <a16:colId xmlns:a16="http://schemas.microsoft.com/office/drawing/2014/main" val="2990665269"/>
                    </a:ext>
                  </a:extLst>
                </a:gridCol>
                <a:gridCol w="1926169">
                  <a:extLst>
                    <a:ext uri="{9D8B030D-6E8A-4147-A177-3AD203B41FA5}">
                      <a16:colId xmlns:a16="http://schemas.microsoft.com/office/drawing/2014/main" val="4002009171"/>
                    </a:ext>
                  </a:extLst>
                </a:gridCol>
                <a:gridCol w="1926169">
                  <a:extLst>
                    <a:ext uri="{9D8B030D-6E8A-4147-A177-3AD203B41FA5}">
                      <a16:colId xmlns:a16="http://schemas.microsoft.com/office/drawing/2014/main" val="206689356"/>
                    </a:ext>
                  </a:extLst>
                </a:gridCol>
                <a:gridCol w="1926169">
                  <a:extLst>
                    <a:ext uri="{9D8B030D-6E8A-4147-A177-3AD203B41FA5}">
                      <a16:colId xmlns:a16="http://schemas.microsoft.com/office/drawing/2014/main" val="1802671667"/>
                    </a:ext>
                  </a:extLst>
                </a:gridCol>
                <a:gridCol w="1926169">
                  <a:extLst>
                    <a:ext uri="{9D8B030D-6E8A-4147-A177-3AD203B41FA5}">
                      <a16:colId xmlns:a16="http://schemas.microsoft.com/office/drawing/2014/main" val="1534831696"/>
                    </a:ext>
                  </a:extLst>
                </a:gridCol>
                <a:gridCol w="1926169">
                  <a:extLst>
                    <a:ext uri="{9D8B030D-6E8A-4147-A177-3AD203B41FA5}">
                      <a16:colId xmlns:a16="http://schemas.microsoft.com/office/drawing/2014/main" val="2947367734"/>
                    </a:ext>
                  </a:extLst>
                </a:gridCol>
              </a:tblGrid>
              <a:tr h="544998">
                <a:tc>
                  <a:txBody>
                    <a:bodyPr/>
                    <a:lstStyle/>
                    <a:p>
                      <a:r>
                        <a:rPr lang="es-CL" dirty="0"/>
                        <a:t>Elemento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46664"/>
                  </a:ext>
                </a:extLst>
              </a:tr>
              <a:tr h="900939">
                <a:tc>
                  <a:txBody>
                    <a:bodyPr/>
                    <a:lstStyle/>
                    <a:p>
                      <a:r>
                        <a:rPr lang="es-CL" dirty="0"/>
                        <a:t>29</a:t>
                      </a:r>
                    </a:p>
                    <a:p>
                      <a:r>
                        <a:rPr lang="es-CL" dirty="0"/>
                        <a:t>     Cu</a:t>
                      </a:r>
                    </a:p>
                    <a:p>
                      <a:r>
                        <a:rPr lang="es-CL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183622"/>
                  </a:ext>
                </a:extLst>
              </a:tr>
              <a:tr h="900939">
                <a:tc>
                  <a:txBody>
                    <a:bodyPr/>
                    <a:lstStyle/>
                    <a:p>
                      <a:r>
                        <a:rPr lang="es-CL" dirty="0"/>
                        <a:t>26</a:t>
                      </a:r>
                    </a:p>
                    <a:p>
                      <a:r>
                        <a:rPr lang="es-CL" dirty="0"/>
                        <a:t>     Fe</a:t>
                      </a:r>
                    </a:p>
                    <a:p>
                      <a:r>
                        <a:rPr lang="es-CL" dirty="0"/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021379"/>
                  </a:ext>
                </a:extLst>
              </a:tr>
              <a:tr h="900939">
                <a:tc>
                  <a:txBody>
                    <a:bodyPr/>
                    <a:lstStyle/>
                    <a:p>
                      <a:r>
                        <a:rPr lang="es-CL" dirty="0"/>
                        <a:t>13</a:t>
                      </a:r>
                    </a:p>
                    <a:p>
                      <a:r>
                        <a:rPr lang="es-CL" dirty="0"/>
                        <a:t>      Al</a:t>
                      </a:r>
                    </a:p>
                    <a:p>
                      <a:r>
                        <a:rPr lang="es-CL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714866"/>
                  </a:ext>
                </a:extLst>
              </a:tr>
              <a:tr h="900939">
                <a:tc>
                  <a:txBody>
                    <a:bodyPr/>
                    <a:lstStyle/>
                    <a:p>
                      <a:r>
                        <a:rPr lang="es-CL" dirty="0"/>
                        <a:t>17</a:t>
                      </a:r>
                    </a:p>
                    <a:p>
                      <a:r>
                        <a:rPr lang="es-CL" dirty="0"/>
                        <a:t>    Cl</a:t>
                      </a:r>
                    </a:p>
                    <a:p>
                      <a:r>
                        <a:rPr lang="es-CL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029608"/>
                  </a:ext>
                </a:extLst>
              </a:tr>
              <a:tr h="900939">
                <a:tc>
                  <a:txBody>
                    <a:bodyPr/>
                    <a:lstStyle/>
                    <a:p>
                      <a:r>
                        <a:rPr lang="es-CL" dirty="0"/>
                        <a:t>3</a:t>
                      </a:r>
                    </a:p>
                    <a:p>
                      <a:r>
                        <a:rPr lang="es-CL" dirty="0"/>
                        <a:t>   Li</a:t>
                      </a:r>
                    </a:p>
                    <a:p>
                      <a:r>
                        <a:rPr lang="es-CL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397766"/>
                  </a:ext>
                </a:extLst>
              </a:tr>
              <a:tr h="900939">
                <a:tc>
                  <a:txBody>
                    <a:bodyPr/>
                    <a:lstStyle/>
                    <a:p>
                      <a:r>
                        <a:rPr lang="es-CL" dirty="0"/>
                        <a:t>28</a:t>
                      </a:r>
                    </a:p>
                    <a:p>
                      <a:r>
                        <a:rPr lang="es-CL" dirty="0"/>
                        <a:t>    Ni</a:t>
                      </a:r>
                    </a:p>
                    <a:p>
                      <a:r>
                        <a:rPr lang="es-CL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824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27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335F35D-9011-4545-A408-5E050215CF97}"/>
              </a:ext>
            </a:extLst>
          </p:cNvPr>
          <p:cNvSpPr txBox="1"/>
          <p:nvPr/>
        </p:nvSpPr>
        <p:spPr>
          <a:xfrm>
            <a:off x="1669774" y="1382286"/>
            <a:ext cx="85741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dirty="0"/>
              <a:t>OBETIVO DE LA CLASE </a:t>
            </a:r>
          </a:p>
          <a:p>
            <a:pPr algn="ctr"/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pPr algn="just"/>
            <a:r>
              <a:rPr lang="es-CL" sz="3200" dirty="0"/>
              <a:t>Identificar aportes y evidencias basadas en investigaciones, desde cada modelo atómico la evolución de la materia y descubrimiento de partículas sub atómicas: electrón, protón y neutrón.</a:t>
            </a:r>
          </a:p>
        </p:txBody>
      </p:sp>
    </p:spTree>
    <p:extLst>
      <p:ext uri="{BB962C8B-B14F-4D97-AF65-F5344CB8AC3E}">
        <p14:creationId xmlns:p14="http://schemas.microsoft.com/office/powerpoint/2010/main" val="2184471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49029D5-EDC5-489D-A1E4-FF9F0B578314}"/>
              </a:ext>
            </a:extLst>
          </p:cNvPr>
          <p:cNvSpPr txBox="1"/>
          <p:nvPr/>
        </p:nvSpPr>
        <p:spPr>
          <a:xfrm>
            <a:off x="1308295" y="612844"/>
            <a:ext cx="91307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dirty="0"/>
              <a:t>Preguntas de inicio</a:t>
            </a:r>
          </a:p>
          <a:p>
            <a:r>
              <a:rPr lang="es-CL" sz="4000" dirty="0"/>
              <a:t> ¿Qué entienden por identificar? O ¿Qué ejemplo pueden dar de identificar?</a:t>
            </a:r>
          </a:p>
          <a:p>
            <a:endParaRPr lang="es-CL" sz="4000" dirty="0"/>
          </a:p>
          <a:p>
            <a:r>
              <a:rPr lang="es-CL" sz="4000" dirty="0"/>
              <a:t>¿Qué es materia?</a:t>
            </a:r>
          </a:p>
          <a:p>
            <a:endParaRPr lang="es-CL" sz="4000" dirty="0"/>
          </a:p>
          <a:p>
            <a:r>
              <a:rPr lang="es-CL" sz="4000" dirty="0"/>
              <a:t>¿Cómo esta compuesta la materia?</a:t>
            </a:r>
          </a:p>
          <a:p>
            <a:r>
              <a:rPr lang="es-CL" sz="4000" dirty="0"/>
              <a:t>¿Cuál es la forma mas pequeña que está representada la materia?</a:t>
            </a:r>
          </a:p>
        </p:txBody>
      </p:sp>
    </p:spTree>
    <p:extLst>
      <p:ext uri="{BB962C8B-B14F-4D97-AF65-F5344CB8AC3E}">
        <p14:creationId xmlns:p14="http://schemas.microsoft.com/office/powerpoint/2010/main" val="3973313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37A4EF3-C4ED-498F-845F-72A5A230DBC8}"/>
              </a:ext>
            </a:extLst>
          </p:cNvPr>
          <p:cNvSpPr txBox="1"/>
          <p:nvPr/>
        </p:nvSpPr>
        <p:spPr>
          <a:xfrm>
            <a:off x="2096086" y="1195754"/>
            <a:ext cx="8046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dirty="0"/>
              <a:t>¿Qué son los átomos?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461A443-F889-48EF-B8AD-18229FB9B369}"/>
              </a:ext>
            </a:extLst>
          </p:cNvPr>
          <p:cNvSpPr txBox="1"/>
          <p:nvPr/>
        </p:nvSpPr>
        <p:spPr>
          <a:xfrm>
            <a:off x="1927274" y="3010486"/>
            <a:ext cx="93550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CL" sz="3600" dirty="0"/>
              <a:t>Son los elementos básicos que constituyen la materia</a:t>
            </a:r>
          </a:p>
          <a:p>
            <a:pPr marL="285750" indent="-285750">
              <a:buFontTx/>
              <a:buChar char="-"/>
            </a:pPr>
            <a:endParaRPr lang="es-CL" sz="3600" dirty="0"/>
          </a:p>
          <a:p>
            <a:pPr marL="285750" indent="-285750">
              <a:buFontTx/>
              <a:buChar char="-"/>
            </a:pPr>
            <a:r>
              <a:rPr lang="es-CL" sz="3600" dirty="0"/>
              <a:t>Son partículas pequeñas e indivisibles que constan de núcleos muy pequeños y sumamente densos   </a:t>
            </a:r>
          </a:p>
        </p:txBody>
      </p:sp>
    </p:spTree>
    <p:extLst>
      <p:ext uri="{BB962C8B-B14F-4D97-AF65-F5344CB8AC3E}">
        <p14:creationId xmlns:p14="http://schemas.microsoft.com/office/powerpoint/2010/main" val="38578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066446C-2692-4CD1-BD8B-22452B9A948C}"/>
              </a:ext>
            </a:extLst>
          </p:cNvPr>
          <p:cNvSpPr txBox="1"/>
          <p:nvPr/>
        </p:nvSpPr>
        <p:spPr>
          <a:xfrm>
            <a:off x="2349305" y="1084998"/>
            <a:ext cx="813112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dirty="0"/>
              <a:t>Estructura del átomo</a:t>
            </a:r>
          </a:p>
          <a:p>
            <a:endParaRPr lang="es-CL" sz="4000" dirty="0"/>
          </a:p>
          <a:p>
            <a:r>
              <a:rPr lang="es-CL" sz="4000" dirty="0"/>
              <a:t>Los átomos están conformados de tres partículas básicas que constituyen el núcleo atómico:</a:t>
            </a:r>
          </a:p>
          <a:p>
            <a:pPr marL="571500" indent="-571500">
              <a:buFontTx/>
              <a:buChar char="-"/>
            </a:pPr>
            <a:r>
              <a:rPr lang="es-CL" sz="4000" dirty="0"/>
              <a:t>Protones</a:t>
            </a:r>
          </a:p>
          <a:p>
            <a:pPr marL="571500" indent="-571500">
              <a:buFontTx/>
              <a:buChar char="-"/>
            </a:pPr>
            <a:r>
              <a:rPr lang="es-CL" sz="4000" dirty="0"/>
              <a:t>Neutrones </a:t>
            </a:r>
          </a:p>
          <a:p>
            <a:pPr marL="571500" indent="-571500">
              <a:buFontTx/>
              <a:buChar char="-"/>
            </a:pPr>
            <a:r>
              <a:rPr lang="es-CL" sz="4000" dirty="0"/>
              <a:t>Electrones   </a:t>
            </a:r>
          </a:p>
        </p:txBody>
      </p:sp>
    </p:spTree>
    <p:extLst>
      <p:ext uri="{BB962C8B-B14F-4D97-AF65-F5344CB8AC3E}">
        <p14:creationId xmlns:p14="http://schemas.microsoft.com/office/powerpoint/2010/main" val="2907794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803EB44-0C6B-4AAE-91D4-808EECF3FCBC}"/>
              </a:ext>
            </a:extLst>
          </p:cNvPr>
          <p:cNvSpPr txBox="1"/>
          <p:nvPr/>
        </p:nvSpPr>
        <p:spPr>
          <a:xfrm>
            <a:off x="1786597" y="942535"/>
            <a:ext cx="6330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dirty="0"/>
              <a:t>Núcleo atómico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82E441D-BD14-45EF-8CC0-23E9392750E5}"/>
              </a:ext>
            </a:extLst>
          </p:cNvPr>
          <p:cNvSpPr txBox="1"/>
          <p:nvPr/>
        </p:nvSpPr>
        <p:spPr>
          <a:xfrm>
            <a:off x="6386731" y="1765620"/>
            <a:ext cx="462827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s-CL" sz="3600" dirty="0"/>
              <a:t>El núcleo es el centro del átomo.</a:t>
            </a:r>
          </a:p>
          <a:p>
            <a:pPr marL="571500" indent="-571500">
              <a:buFontTx/>
              <a:buChar char="-"/>
            </a:pPr>
            <a:r>
              <a:rPr lang="es-CL" sz="3600" dirty="0"/>
              <a:t>Es donde se concentra la totalidad de la masa atómica.</a:t>
            </a:r>
          </a:p>
          <a:p>
            <a:pPr marL="571500" indent="-571500">
              <a:buFontTx/>
              <a:buChar char="-"/>
            </a:pPr>
            <a:r>
              <a:rPr lang="es-CL" sz="3600" dirty="0"/>
              <a:t>Esta formada por protones. </a:t>
            </a:r>
          </a:p>
          <a:p>
            <a:pPr marL="571500" indent="-571500">
              <a:buFontTx/>
              <a:buChar char="-"/>
            </a:pPr>
            <a:endParaRPr lang="es-CL" sz="36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49265E2-418A-4AE3-9550-D397ADAC1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596" y="2294988"/>
            <a:ext cx="3882683" cy="436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037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BAFA33F-EC76-4E31-BC04-A6998DE37137}"/>
              </a:ext>
            </a:extLst>
          </p:cNvPr>
          <p:cNvSpPr txBox="1"/>
          <p:nvPr/>
        </p:nvSpPr>
        <p:spPr>
          <a:xfrm>
            <a:off x="2466537" y="1167619"/>
            <a:ext cx="60491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800" dirty="0"/>
              <a:t>Protones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04FCAE3-5D67-4B8C-9904-193AA21C3ED1}"/>
              </a:ext>
            </a:extLst>
          </p:cNvPr>
          <p:cNvSpPr txBox="1"/>
          <p:nvPr/>
        </p:nvSpPr>
        <p:spPr>
          <a:xfrm>
            <a:off x="6879102" y="2321169"/>
            <a:ext cx="3629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s-CL" sz="3600" dirty="0"/>
              <a:t>Tiene carga eléctrica positiva.</a:t>
            </a:r>
          </a:p>
          <a:p>
            <a:pPr marL="571500" indent="-571500">
              <a:buFontTx/>
              <a:buChar char="-"/>
            </a:pPr>
            <a:r>
              <a:rPr lang="es-CL" sz="3600" dirty="0"/>
              <a:t>Se encuentran en el núcleo del átomo.</a:t>
            </a:r>
          </a:p>
          <a:p>
            <a:pPr marL="571500" indent="-571500">
              <a:buFontTx/>
              <a:buChar char="-"/>
            </a:pPr>
            <a:endParaRPr lang="es-CL" sz="36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07C8966-8813-4F64-8D57-DC1658238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537" y="2321169"/>
            <a:ext cx="3629463" cy="359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63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3D7CADE-93E6-41E2-A1EB-9C6EF55FBC0B}"/>
              </a:ext>
            </a:extLst>
          </p:cNvPr>
          <p:cNvSpPr txBox="1"/>
          <p:nvPr/>
        </p:nvSpPr>
        <p:spPr>
          <a:xfrm>
            <a:off x="3010486" y="1378634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dirty="0"/>
              <a:t>Neutrones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D95D687-830D-46B5-9CAA-0441B988F7D4}"/>
              </a:ext>
            </a:extLst>
          </p:cNvPr>
          <p:cNvSpPr txBox="1"/>
          <p:nvPr/>
        </p:nvSpPr>
        <p:spPr>
          <a:xfrm>
            <a:off x="7202658" y="2377440"/>
            <a:ext cx="40936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s-CL" sz="3600" dirty="0"/>
              <a:t>No tiene carga eléctrica.</a:t>
            </a:r>
          </a:p>
          <a:p>
            <a:pPr marL="571500" indent="-571500">
              <a:buFontTx/>
              <a:buChar char="-"/>
            </a:pPr>
            <a:r>
              <a:rPr lang="es-CL" sz="3600" dirty="0"/>
              <a:t>Se encuentran en el núcleo del átomo.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35AF7CB-BD69-4C5C-AC36-6E4374B2C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941" y="2681725"/>
            <a:ext cx="3545059" cy="373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29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B53AF7A-570B-4ADA-BC3E-64800555283F}"/>
              </a:ext>
            </a:extLst>
          </p:cNvPr>
          <p:cNvSpPr txBox="1"/>
          <p:nvPr/>
        </p:nvSpPr>
        <p:spPr>
          <a:xfrm>
            <a:off x="2208628" y="1167618"/>
            <a:ext cx="7666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/>
              <a:t>Electrones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04E54A6-7085-4DC9-906A-F66361F70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800" y="2358126"/>
            <a:ext cx="3376058" cy="3567609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7AB45E8-F85A-45FE-B895-291A794FB4CB}"/>
              </a:ext>
            </a:extLst>
          </p:cNvPr>
          <p:cNvSpPr txBox="1"/>
          <p:nvPr/>
        </p:nvSpPr>
        <p:spPr>
          <a:xfrm>
            <a:off x="7329268" y="2461846"/>
            <a:ext cx="38404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s-CL" sz="4000" dirty="0"/>
              <a:t>Tienen carga eléctrica negativa.</a:t>
            </a:r>
          </a:p>
          <a:p>
            <a:pPr marL="571500" indent="-571500">
              <a:buFontTx/>
              <a:buChar char="-"/>
            </a:pPr>
            <a:r>
              <a:rPr lang="es-CL" sz="4000" dirty="0"/>
              <a:t>Orbitan el núcleo.</a:t>
            </a:r>
          </a:p>
        </p:txBody>
      </p:sp>
    </p:spTree>
    <p:extLst>
      <p:ext uri="{BB962C8B-B14F-4D97-AF65-F5344CB8AC3E}">
        <p14:creationId xmlns:p14="http://schemas.microsoft.com/office/powerpoint/2010/main" val="2284611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287</Words>
  <Application>Microsoft Office PowerPoint</Application>
  <PresentationFormat>Panorámica</PresentationFormat>
  <Paragraphs>114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ANGELICA MARIA</dc:creator>
  <cp:lastModifiedBy>ANGELICA MARIA</cp:lastModifiedBy>
  <cp:revision>10</cp:revision>
  <dcterms:created xsi:type="dcterms:W3CDTF">2020-09-23T04:33:19Z</dcterms:created>
  <dcterms:modified xsi:type="dcterms:W3CDTF">2020-09-23T10:30:33Z</dcterms:modified>
</cp:coreProperties>
</file>