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2" r:id="rId1"/>
  </p:sldMasterIdLst>
  <p:handoutMasterIdLst>
    <p:handoutMasterId r:id="rId18"/>
  </p:handoutMasterIdLst>
  <p:sldIdLst>
    <p:sldId id="256" r:id="rId2"/>
    <p:sldId id="267" r:id="rId3"/>
    <p:sldId id="257" r:id="rId4"/>
    <p:sldId id="258" r:id="rId5"/>
    <p:sldId id="259" r:id="rId6"/>
    <p:sldId id="260" r:id="rId7"/>
    <p:sldId id="261" r:id="rId8"/>
    <p:sldId id="269" r:id="rId9"/>
    <p:sldId id="262" r:id="rId10"/>
    <p:sldId id="263" r:id="rId11"/>
    <p:sldId id="264" r:id="rId12"/>
    <p:sldId id="265" r:id="rId13"/>
    <p:sldId id="266" r:id="rId14"/>
    <p:sldId id="271" r:id="rId15"/>
    <p:sldId id="272" r:id="rId16"/>
    <p:sldId id="270"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9" d="100"/>
          <a:sy n="109" d="100"/>
        </p:scale>
        <p:origin x="58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241670B-3B3B-41D4-9B60-70A0E83029E7}" type="datetimeFigureOut">
              <a:rPr lang="es-CL" smtClean="0"/>
              <a:t>24-08-2020</a:t>
            </a:fld>
            <a:endParaRPr lang="es-CL"/>
          </a:p>
        </p:txBody>
      </p:sp>
      <p:sp>
        <p:nvSpPr>
          <p:cNvPr id="4" name="Marcador de pie de página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95BDE66-81E7-4D4F-B64A-3142FAB5FF06}" type="slidenum">
              <a:rPr lang="es-CL" smtClean="0"/>
              <a:t>‹Nº›</a:t>
            </a:fld>
            <a:endParaRPr lang="es-CL"/>
          </a:p>
        </p:txBody>
      </p:sp>
    </p:spTree>
    <p:extLst>
      <p:ext uri="{BB962C8B-B14F-4D97-AF65-F5344CB8AC3E}">
        <p14:creationId xmlns:p14="http://schemas.microsoft.com/office/powerpoint/2010/main" val="18002884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8/24/2020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D57F1E4F-1CFF-5643-939E-217C01CDF565}" type="slidenum">
              <a:rPr lang="en-US" smtClean="0"/>
              <a:pPr/>
              <a:t>‹Nº›</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71754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‹Nº›</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01887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51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45269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73346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8/24/2020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40397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64712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68381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49452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2A54C80-263E-416B-A8E0-580EDEADCBDC}" type="datetimeFigureOut">
              <a:rPr lang="en-US" smtClean="0"/>
              <a:t>8/24/2020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‹Nº›</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56517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61BEF0D-F0BB-DE4B-95CE-6DB70DBA9567}" type="datetimeFigureOut">
              <a:rPr lang="en-US" smtClean="0"/>
              <a:pPr/>
              <a:t>8/24/2020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46302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8/24/2020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57F1E4F-1CFF-5643-939E-217C01CDF565}" type="slidenum">
              <a:rPr lang="en-US" smtClean="0"/>
              <a:pPr/>
              <a:t>‹Nº›</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50984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8CEB897-1890-475A-AE5D-771CE8BD0DEA}"/>
              </a:ext>
            </a:extLst>
          </p:cNvPr>
          <p:cNvSpPr>
            <a:spLocks noGrp="1"/>
          </p:cNvSpPr>
          <p:nvPr>
            <p:ph type="ctrTitle"/>
          </p:nvPr>
        </p:nvSpPr>
        <p:spPr/>
        <p:txBody>
          <a:bodyPr/>
          <a:lstStyle/>
          <a:p>
            <a:r>
              <a:rPr lang="es-CL" dirty="0"/>
              <a:t>ARTES VISUALES</a:t>
            </a:r>
          </a:p>
        </p:txBody>
      </p:sp>
      <p:sp>
        <p:nvSpPr>
          <p:cNvPr id="3" name="Subtítulo 2">
            <a:extLst>
              <a:ext uri="{FF2B5EF4-FFF2-40B4-BE49-F238E27FC236}">
                <a16:creationId xmlns:a16="http://schemas.microsoft.com/office/drawing/2014/main" xmlns="" id="{48E5E41C-2B4D-417E-BFB2-B2072751CCD1}"/>
              </a:ext>
            </a:extLst>
          </p:cNvPr>
          <p:cNvSpPr>
            <a:spLocks noGrp="1"/>
          </p:cNvSpPr>
          <p:nvPr>
            <p:ph type="subTitle" idx="1"/>
          </p:nvPr>
        </p:nvSpPr>
        <p:spPr>
          <a:xfrm>
            <a:off x="2417779" y="3531204"/>
            <a:ext cx="8637073" cy="1398605"/>
          </a:xfrm>
        </p:spPr>
        <p:txBody>
          <a:bodyPr>
            <a:normAutofit fontScale="92500" lnSpcReduction="20000"/>
          </a:bodyPr>
          <a:lstStyle/>
          <a:p>
            <a:r>
              <a:rPr lang="es-CL" sz="2200" dirty="0"/>
              <a:t>                                           CURSOS</a:t>
            </a:r>
            <a:r>
              <a:rPr lang="es-CL" sz="2200"/>
              <a:t>:  8 </a:t>
            </a:r>
            <a:r>
              <a:rPr lang="es-CL" sz="2200" dirty="0"/>
              <a:t>Básico</a:t>
            </a:r>
          </a:p>
          <a:p>
            <a:r>
              <a:rPr lang="es-CL" sz="2200" dirty="0"/>
              <a:t>                                           PROFESORA: CLAUDIA CAVIERES JARA</a:t>
            </a:r>
          </a:p>
          <a:p>
            <a:r>
              <a:rPr lang="es-CL" sz="2200" dirty="0"/>
              <a:t>                                           CLASE 21</a:t>
            </a:r>
          </a:p>
          <a:p>
            <a:pPr algn="l"/>
            <a:endParaRPr lang="es-CL" sz="2000" dirty="0"/>
          </a:p>
        </p:txBody>
      </p:sp>
      <p:pic>
        <p:nvPicPr>
          <p:cNvPr id="4" name="Imagen 3">
            <a:extLst>
              <a:ext uri="{FF2B5EF4-FFF2-40B4-BE49-F238E27FC236}">
                <a16:creationId xmlns:a16="http://schemas.microsoft.com/office/drawing/2014/main" xmlns="" id="{B2320C57-8AF5-4F92-A271-8E684679877A}"/>
              </a:ext>
            </a:extLst>
          </p:cNvPr>
          <p:cNvPicPr>
            <a:picLocks noChangeAspect="1"/>
          </p:cNvPicPr>
          <p:nvPr/>
        </p:nvPicPr>
        <p:blipFill>
          <a:blip r:embed="rId2"/>
          <a:stretch>
            <a:fillRect/>
          </a:stretch>
        </p:blipFill>
        <p:spPr>
          <a:xfrm>
            <a:off x="1350408" y="614823"/>
            <a:ext cx="1067371" cy="1460612"/>
          </a:xfrm>
          <a:prstGeom prst="rect">
            <a:avLst/>
          </a:prstGeom>
        </p:spPr>
      </p:pic>
    </p:spTree>
    <p:extLst>
      <p:ext uri="{BB962C8B-B14F-4D97-AF65-F5344CB8AC3E}">
        <p14:creationId xmlns:p14="http://schemas.microsoft.com/office/powerpoint/2010/main" val="2017584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2453AFE-3C76-47F6-9F35-E0C3C6EEB133}"/>
              </a:ext>
            </a:extLst>
          </p:cNvPr>
          <p:cNvSpPr>
            <a:spLocks noGrp="1"/>
          </p:cNvSpPr>
          <p:nvPr>
            <p:ph type="title"/>
          </p:nvPr>
        </p:nvSpPr>
        <p:spPr/>
        <p:txBody>
          <a:bodyPr>
            <a:normAutofit fontScale="90000"/>
          </a:bodyPr>
          <a:lstStyle/>
          <a:p>
            <a:r>
              <a:rPr lang="es-ES" sz="3100" dirty="0">
                <a:solidFill>
                  <a:schemeClr val="tx1"/>
                </a:solidFill>
              </a:rPr>
              <a:t>PASO NUMERO 2</a:t>
            </a:r>
            <a:r>
              <a:rPr lang="es-ES" sz="3100" dirty="0"/>
              <a:t/>
            </a:r>
            <a:br>
              <a:rPr lang="es-ES" sz="3100" dirty="0"/>
            </a:br>
            <a:r>
              <a:rPr lang="es-ES" sz="3100" cap="none" dirty="0"/>
              <a:t>Dibujar la imagen que elegiste en la hoja de block.</a:t>
            </a:r>
            <a:r>
              <a:rPr lang="es-ES" cap="none" dirty="0">
                <a:solidFill>
                  <a:schemeClr val="tx1"/>
                </a:solidFill>
              </a:rPr>
              <a:t/>
            </a:r>
            <a:br>
              <a:rPr lang="es-ES" cap="none" dirty="0">
                <a:solidFill>
                  <a:schemeClr val="tx1"/>
                </a:solidFill>
              </a:rPr>
            </a:br>
            <a:endParaRPr lang="es-CL" dirty="0">
              <a:solidFill>
                <a:schemeClr val="tx1"/>
              </a:solidFill>
            </a:endParaRPr>
          </a:p>
        </p:txBody>
      </p:sp>
      <p:sp>
        <p:nvSpPr>
          <p:cNvPr id="3" name="Marcador de contenido 2">
            <a:extLst>
              <a:ext uri="{FF2B5EF4-FFF2-40B4-BE49-F238E27FC236}">
                <a16:creationId xmlns:a16="http://schemas.microsoft.com/office/drawing/2014/main" xmlns="" id="{060799E2-002E-45BF-946A-6F0CEB6C35B3}"/>
              </a:ext>
            </a:extLst>
          </p:cNvPr>
          <p:cNvSpPr>
            <a:spLocks noGrp="1"/>
          </p:cNvSpPr>
          <p:nvPr>
            <p:ph idx="1"/>
          </p:nvPr>
        </p:nvSpPr>
        <p:spPr/>
        <p:txBody>
          <a:bodyPr/>
          <a:lstStyle/>
          <a:p>
            <a:r>
              <a:rPr lang="es-ES" sz="2800" dirty="0"/>
              <a:t>Dibujar el contorno del</a:t>
            </a:r>
          </a:p>
          <a:p>
            <a:r>
              <a:rPr lang="es-ES" sz="2800" dirty="0"/>
              <a:t>dibujo con puntos.</a:t>
            </a:r>
          </a:p>
          <a:p>
            <a:endParaRPr lang="es-ES" sz="2800" dirty="0"/>
          </a:p>
          <a:p>
            <a:r>
              <a:rPr lang="es-ES" dirty="0"/>
              <a:t>.</a:t>
            </a:r>
          </a:p>
          <a:p>
            <a:endParaRPr lang="es-ES" dirty="0"/>
          </a:p>
          <a:p>
            <a:endParaRPr lang="es-ES" dirty="0"/>
          </a:p>
          <a:p>
            <a:endParaRPr lang="es-CL" dirty="0"/>
          </a:p>
        </p:txBody>
      </p:sp>
      <p:pic>
        <p:nvPicPr>
          <p:cNvPr id="4" name="Imagen 3">
            <a:extLst>
              <a:ext uri="{FF2B5EF4-FFF2-40B4-BE49-F238E27FC236}">
                <a16:creationId xmlns:a16="http://schemas.microsoft.com/office/drawing/2014/main" xmlns="" id="{E0159174-639B-4586-896F-25E81995CB92}"/>
              </a:ext>
            </a:extLst>
          </p:cNvPr>
          <p:cNvPicPr>
            <a:picLocks noChangeAspect="1"/>
          </p:cNvPicPr>
          <p:nvPr/>
        </p:nvPicPr>
        <p:blipFill rotWithShape="1">
          <a:blip r:embed="rId2"/>
          <a:srcRect l="2500" t="20278" r="37608" b="23659"/>
          <a:stretch/>
        </p:blipFill>
        <p:spPr>
          <a:xfrm>
            <a:off x="5644296" y="2470445"/>
            <a:ext cx="5692471" cy="2995900"/>
          </a:xfrm>
          <a:prstGeom prst="rect">
            <a:avLst/>
          </a:prstGeom>
        </p:spPr>
      </p:pic>
      <p:cxnSp>
        <p:nvCxnSpPr>
          <p:cNvPr id="6" name="Conector recto de flecha 5">
            <a:extLst>
              <a:ext uri="{FF2B5EF4-FFF2-40B4-BE49-F238E27FC236}">
                <a16:creationId xmlns:a16="http://schemas.microsoft.com/office/drawing/2014/main" xmlns="" id="{D58FCA5F-D90A-43B0-92E2-DD5D4B31DB98}"/>
              </a:ext>
            </a:extLst>
          </p:cNvPr>
          <p:cNvCxnSpPr/>
          <p:nvPr/>
        </p:nvCxnSpPr>
        <p:spPr>
          <a:xfrm flipH="1" flipV="1">
            <a:off x="3988904" y="3246783"/>
            <a:ext cx="5088835" cy="721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0467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A9EDD97-056D-4DA9-B636-08C18A46D964}"/>
              </a:ext>
            </a:extLst>
          </p:cNvPr>
          <p:cNvSpPr>
            <a:spLocks noGrp="1"/>
          </p:cNvSpPr>
          <p:nvPr>
            <p:ph type="title"/>
          </p:nvPr>
        </p:nvSpPr>
        <p:spPr/>
        <p:txBody>
          <a:bodyPr/>
          <a:lstStyle/>
          <a:p>
            <a:r>
              <a:rPr lang="es-CL" dirty="0">
                <a:solidFill>
                  <a:schemeClr val="tx1"/>
                </a:solidFill>
              </a:rPr>
              <a:t>PASO 3: </a:t>
            </a:r>
            <a:r>
              <a:rPr lang="es-CL" cap="none" dirty="0"/>
              <a:t>C</a:t>
            </a:r>
            <a:r>
              <a:rPr lang="es-CL" cap="none" dirty="0">
                <a:solidFill>
                  <a:schemeClr val="tx1"/>
                </a:solidFill>
              </a:rPr>
              <a:t>omenzar a rellenar con puntos la imagen, utilizando </a:t>
            </a:r>
            <a:r>
              <a:rPr lang="es-CL" cap="none" dirty="0"/>
              <a:t>lápices de colores</a:t>
            </a:r>
            <a:endParaRPr lang="es-CL" dirty="0">
              <a:solidFill>
                <a:schemeClr val="tx1"/>
              </a:solidFill>
            </a:endParaRPr>
          </a:p>
        </p:txBody>
      </p:sp>
      <p:sp>
        <p:nvSpPr>
          <p:cNvPr id="6" name="Marcador de contenido 5">
            <a:extLst>
              <a:ext uri="{FF2B5EF4-FFF2-40B4-BE49-F238E27FC236}">
                <a16:creationId xmlns:a16="http://schemas.microsoft.com/office/drawing/2014/main" xmlns="" id="{45BE23A7-9CAA-4CD6-BCBA-8CF1B9FA32F6}"/>
              </a:ext>
            </a:extLst>
          </p:cNvPr>
          <p:cNvSpPr>
            <a:spLocks noGrp="1"/>
          </p:cNvSpPr>
          <p:nvPr>
            <p:ph idx="1"/>
          </p:nvPr>
        </p:nvSpPr>
        <p:spPr/>
        <p:txBody>
          <a:bodyPr/>
          <a:lstStyle/>
          <a:p>
            <a:r>
              <a:rPr lang="es-CL" dirty="0"/>
              <a:t>Puntos deben ser distintos.</a:t>
            </a:r>
          </a:p>
        </p:txBody>
      </p:sp>
      <p:pic>
        <p:nvPicPr>
          <p:cNvPr id="3" name="Imagen 2">
            <a:extLst>
              <a:ext uri="{FF2B5EF4-FFF2-40B4-BE49-F238E27FC236}">
                <a16:creationId xmlns:a16="http://schemas.microsoft.com/office/drawing/2014/main" xmlns="" id="{1F0E503D-44C3-4FF2-B462-C4C1A5F5DD6B}"/>
              </a:ext>
            </a:extLst>
          </p:cNvPr>
          <p:cNvPicPr>
            <a:picLocks noChangeAspect="1"/>
          </p:cNvPicPr>
          <p:nvPr/>
        </p:nvPicPr>
        <p:blipFill rotWithShape="1">
          <a:blip r:embed="rId2"/>
          <a:srcRect l="3043" t="19888" r="36522" b="23465"/>
          <a:stretch/>
        </p:blipFill>
        <p:spPr>
          <a:xfrm>
            <a:off x="5155095" y="2434730"/>
            <a:ext cx="5539409" cy="2919149"/>
          </a:xfrm>
          <a:prstGeom prst="rect">
            <a:avLst/>
          </a:prstGeom>
        </p:spPr>
      </p:pic>
      <p:cxnSp>
        <p:nvCxnSpPr>
          <p:cNvPr id="10" name="Conector recto de flecha 9">
            <a:extLst>
              <a:ext uri="{FF2B5EF4-FFF2-40B4-BE49-F238E27FC236}">
                <a16:creationId xmlns:a16="http://schemas.microsoft.com/office/drawing/2014/main" xmlns="" id="{68F8954B-C0E4-4615-B260-E47E53A3B9DD}"/>
              </a:ext>
            </a:extLst>
          </p:cNvPr>
          <p:cNvCxnSpPr/>
          <p:nvPr/>
        </p:nvCxnSpPr>
        <p:spPr>
          <a:xfrm>
            <a:off x="3750365" y="2531165"/>
            <a:ext cx="4770783" cy="2213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0824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6A277B7-094C-4B3A-8BF4-F6D462D1CD51}"/>
              </a:ext>
            </a:extLst>
          </p:cNvPr>
          <p:cNvSpPr>
            <a:spLocks noGrp="1"/>
          </p:cNvSpPr>
          <p:nvPr>
            <p:ph type="title"/>
          </p:nvPr>
        </p:nvSpPr>
        <p:spPr/>
        <p:txBody>
          <a:bodyPr>
            <a:normAutofit fontScale="90000"/>
          </a:bodyPr>
          <a:lstStyle/>
          <a:p>
            <a:pPr algn="ctr"/>
            <a:r>
              <a:rPr lang="es-CL" dirty="0">
                <a:solidFill>
                  <a:schemeClr val="tx1"/>
                </a:solidFill>
              </a:rPr>
              <a:t>PASO 4 rellenar con puntillismo la imagen, los puntos deben ser grandes.</a:t>
            </a:r>
            <a:br>
              <a:rPr lang="es-CL" dirty="0">
                <a:solidFill>
                  <a:schemeClr val="tx1"/>
                </a:solidFill>
              </a:rPr>
            </a:br>
            <a:r>
              <a:rPr lang="es-CL" cap="none" dirty="0"/>
              <a:t>.</a:t>
            </a:r>
            <a:endParaRPr lang="es-CL" dirty="0">
              <a:solidFill>
                <a:schemeClr val="tx1"/>
              </a:solidFill>
            </a:endParaRPr>
          </a:p>
        </p:txBody>
      </p:sp>
      <p:pic>
        <p:nvPicPr>
          <p:cNvPr id="5" name="Marcador de contenido 4">
            <a:extLst>
              <a:ext uri="{FF2B5EF4-FFF2-40B4-BE49-F238E27FC236}">
                <a16:creationId xmlns:a16="http://schemas.microsoft.com/office/drawing/2014/main" xmlns="" id="{A1732879-ADAE-43EA-9CD8-2B5FC101BCBC}"/>
              </a:ext>
            </a:extLst>
          </p:cNvPr>
          <p:cNvPicPr>
            <a:picLocks noGrp="1" noChangeAspect="1"/>
          </p:cNvPicPr>
          <p:nvPr>
            <p:ph idx="1"/>
          </p:nvPr>
        </p:nvPicPr>
        <p:blipFill rotWithShape="1">
          <a:blip r:embed="rId2"/>
          <a:srcRect l="2082" t="18758" r="40898" b="22849"/>
          <a:stretch/>
        </p:blipFill>
        <p:spPr>
          <a:xfrm>
            <a:off x="2769705" y="2328110"/>
            <a:ext cx="5300869" cy="2810431"/>
          </a:xfrm>
          <a:prstGeom prst="rect">
            <a:avLst/>
          </a:prstGeom>
        </p:spPr>
      </p:pic>
    </p:spTree>
    <p:extLst>
      <p:ext uri="{BB962C8B-B14F-4D97-AF65-F5344CB8AC3E}">
        <p14:creationId xmlns:p14="http://schemas.microsoft.com/office/powerpoint/2010/main" val="1663380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0202391-80A7-48BF-9C5D-252165016BAF}"/>
              </a:ext>
            </a:extLst>
          </p:cNvPr>
          <p:cNvSpPr>
            <a:spLocks noGrp="1"/>
          </p:cNvSpPr>
          <p:nvPr>
            <p:ph type="title"/>
          </p:nvPr>
        </p:nvSpPr>
        <p:spPr>
          <a:xfrm>
            <a:off x="1451578" y="867037"/>
            <a:ext cx="9603275" cy="1049235"/>
          </a:xfrm>
        </p:spPr>
        <p:txBody>
          <a:bodyPr/>
          <a:lstStyle/>
          <a:p>
            <a:r>
              <a:rPr lang="es-CL" dirty="0"/>
              <a:t>Paso 5 El follaje del árbol, debes realizar con diferentes técnicas de puntillismo.</a:t>
            </a:r>
            <a:endParaRPr lang="es-CL" dirty="0">
              <a:solidFill>
                <a:schemeClr val="tx1"/>
              </a:solidFill>
            </a:endParaRPr>
          </a:p>
        </p:txBody>
      </p:sp>
      <p:sp>
        <p:nvSpPr>
          <p:cNvPr id="3" name="Marcador de contenido 2">
            <a:extLst>
              <a:ext uri="{FF2B5EF4-FFF2-40B4-BE49-F238E27FC236}">
                <a16:creationId xmlns:a16="http://schemas.microsoft.com/office/drawing/2014/main" xmlns="" id="{7F8BCA4E-8F00-43C0-855A-6007B6EB8988}"/>
              </a:ext>
            </a:extLst>
          </p:cNvPr>
          <p:cNvSpPr>
            <a:spLocks noGrp="1"/>
          </p:cNvSpPr>
          <p:nvPr>
            <p:ph idx="1"/>
          </p:nvPr>
        </p:nvSpPr>
        <p:spPr/>
        <p:txBody>
          <a:bodyPr/>
          <a:lstStyle/>
          <a:p>
            <a:endParaRPr lang="es-ES" dirty="0"/>
          </a:p>
          <a:p>
            <a:r>
              <a:rPr lang="es-CL" sz="2800" dirty="0"/>
              <a:t>Diferentes formas </a:t>
            </a:r>
          </a:p>
          <a:p>
            <a:pPr marL="0" indent="0">
              <a:buNone/>
            </a:pPr>
            <a:r>
              <a:rPr lang="es-CL" sz="2800" dirty="0"/>
              <a:t>de puntillismo</a:t>
            </a:r>
          </a:p>
        </p:txBody>
      </p:sp>
      <p:pic>
        <p:nvPicPr>
          <p:cNvPr id="4" name="Imagen 3">
            <a:extLst>
              <a:ext uri="{FF2B5EF4-FFF2-40B4-BE49-F238E27FC236}">
                <a16:creationId xmlns:a16="http://schemas.microsoft.com/office/drawing/2014/main" xmlns="" id="{0DBE28D0-B80B-4DAE-9EA1-6EDF8F619F6A}"/>
              </a:ext>
            </a:extLst>
          </p:cNvPr>
          <p:cNvPicPr>
            <a:picLocks noChangeAspect="1"/>
          </p:cNvPicPr>
          <p:nvPr/>
        </p:nvPicPr>
        <p:blipFill rotWithShape="1">
          <a:blip r:embed="rId2"/>
          <a:srcRect l="3813" t="18064" r="36186" b="23603"/>
          <a:stretch/>
        </p:blipFill>
        <p:spPr>
          <a:xfrm>
            <a:off x="5357344" y="2015732"/>
            <a:ext cx="5383077" cy="3459210"/>
          </a:xfrm>
          <a:prstGeom prst="rect">
            <a:avLst/>
          </a:prstGeom>
        </p:spPr>
      </p:pic>
      <p:cxnSp>
        <p:nvCxnSpPr>
          <p:cNvPr id="7" name="Conector recto de flecha 6">
            <a:extLst>
              <a:ext uri="{FF2B5EF4-FFF2-40B4-BE49-F238E27FC236}">
                <a16:creationId xmlns:a16="http://schemas.microsoft.com/office/drawing/2014/main" xmlns="" id="{89FCDC07-7753-473A-9E8D-49051C8D1441}"/>
              </a:ext>
            </a:extLst>
          </p:cNvPr>
          <p:cNvCxnSpPr/>
          <p:nvPr/>
        </p:nvCxnSpPr>
        <p:spPr>
          <a:xfrm flipH="1" flipV="1">
            <a:off x="4277532" y="3221845"/>
            <a:ext cx="2386739" cy="10383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0084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85A83C8-A9DE-43CA-998E-9EB514F16D55}"/>
              </a:ext>
            </a:extLst>
          </p:cNvPr>
          <p:cNvSpPr>
            <a:spLocks noGrp="1"/>
          </p:cNvSpPr>
          <p:nvPr>
            <p:ph type="title"/>
          </p:nvPr>
        </p:nvSpPr>
        <p:spPr/>
        <p:txBody>
          <a:bodyPr/>
          <a:lstStyle/>
          <a:p>
            <a:r>
              <a:rPr lang="es-CL" dirty="0"/>
              <a:t>Paso 6 </a:t>
            </a:r>
            <a:r>
              <a:rPr lang="es-CL" sz="4000" cap="none" dirty="0"/>
              <a:t>Trabajo terminado</a:t>
            </a:r>
            <a:endParaRPr lang="es-CL" sz="4000" dirty="0"/>
          </a:p>
        </p:txBody>
      </p:sp>
      <p:pic>
        <p:nvPicPr>
          <p:cNvPr id="6" name="Marcador de contenido 5">
            <a:extLst>
              <a:ext uri="{FF2B5EF4-FFF2-40B4-BE49-F238E27FC236}">
                <a16:creationId xmlns:a16="http://schemas.microsoft.com/office/drawing/2014/main" xmlns="" id="{DE7930AE-64AA-4491-98AA-1E107C066240}"/>
              </a:ext>
            </a:extLst>
          </p:cNvPr>
          <p:cNvPicPr>
            <a:picLocks noGrp="1" noChangeAspect="1"/>
          </p:cNvPicPr>
          <p:nvPr>
            <p:ph idx="1"/>
          </p:nvPr>
        </p:nvPicPr>
        <p:blipFill rotWithShape="1">
          <a:blip r:embed="rId2"/>
          <a:srcRect l="3150" t="21976" r="36227" b="21864"/>
          <a:stretch/>
        </p:blipFill>
        <p:spPr>
          <a:xfrm>
            <a:off x="2712203" y="2143479"/>
            <a:ext cx="6493790" cy="3309534"/>
          </a:xfrm>
          <a:prstGeom prst="rect">
            <a:avLst/>
          </a:prstGeom>
        </p:spPr>
      </p:pic>
    </p:spTree>
    <p:extLst>
      <p:ext uri="{BB962C8B-B14F-4D97-AF65-F5344CB8AC3E}">
        <p14:creationId xmlns:p14="http://schemas.microsoft.com/office/powerpoint/2010/main" val="1041367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260525D-13AA-4A67-B5DF-3EFEE89DDE23}"/>
              </a:ext>
            </a:extLst>
          </p:cNvPr>
          <p:cNvSpPr>
            <a:spLocks noGrp="1"/>
          </p:cNvSpPr>
          <p:nvPr>
            <p:ph type="title"/>
          </p:nvPr>
        </p:nvSpPr>
        <p:spPr/>
        <p:txBody>
          <a:bodyPr/>
          <a:lstStyle/>
          <a:p>
            <a:r>
              <a:rPr lang="es-CL" dirty="0"/>
              <a:t>Elementos que debe tener </a:t>
            </a:r>
            <a:r>
              <a:rPr lang="es-CL"/>
              <a:t>tu trabajo.</a:t>
            </a:r>
            <a:endParaRPr lang="es-CL" dirty="0"/>
          </a:p>
        </p:txBody>
      </p:sp>
      <p:graphicFrame>
        <p:nvGraphicFramePr>
          <p:cNvPr id="7" name="Marcador de contenido 6">
            <a:extLst>
              <a:ext uri="{FF2B5EF4-FFF2-40B4-BE49-F238E27FC236}">
                <a16:creationId xmlns:a16="http://schemas.microsoft.com/office/drawing/2014/main" xmlns="" id="{5F676441-CCE6-4699-9B6C-DE29B17FE727}"/>
              </a:ext>
            </a:extLst>
          </p:cNvPr>
          <p:cNvGraphicFramePr>
            <a:graphicFrameLocks noGrp="1"/>
          </p:cNvGraphicFramePr>
          <p:nvPr>
            <p:ph idx="1"/>
            <p:extLst>
              <p:ext uri="{D42A27DB-BD31-4B8C-83A1-F6EECF244321}">
                <p14:modId xmlns:p14="http://schemas.microsoft.com/office/powerpoint/2010/main" val="371286874"/>
              </p:ext>
            </p:extLst>
          </p:nvPr>
        </p:nvGraphicFramePr>
        <p:xfrm>
          <a:off x="1450975" y="2016125"/>
          <a:ext cx="9604375" cy="3296920"/>
        </p:xfrm>
        <a:graphic>
          <a:graphicData uri="http://schemas.openxmlformats.org/drawingml/2006/table">
            <a:tbl>
              <a:tblPr firstRow="1" bandRow="1">
                <a:tableStyleId>{5C22544A-7EE6-4342-B048-85BDC9FD1C3A}</a:tableStyleId>
              </a:tblPr>
              <a:tblGrid>
                <a:gridCol w="1901825">
                  <a:extLst>
                    <a:ext uri="{9D8B030D-6E8A-4147-A177-3AD203B41FA5}">
                      <a16:colId xmlns:a16="http://schemas.microsoft.com/office/drawing/2014/main" xmlns="" val="162152074"/>
                    </a:ext>
                  </a:extLst>
                </a:gridCol>
                <a:gridCol w="1939925">
                  <a:extLst>
                    <a:ext uri="{9D8B030D-6E8A-4147-A177-3AD203B41FA5}">
                      <a16:colId xmlns:a16="http://schemas.microsoft.com/office/drawing/2014/main" xmlns="" val="1090239787"/>
                    </a:ext>
                  </a:extLst>
                </a:gridCol>
                <a:gridCol w="1920875">
                  <a:extLst>
                    <a:ext uri="{9D8B030D-6E8A-4147-A177-3AD203B41FA5}">
                      <a16:colId xmlns:a16="http://schemas.microsoft.com/office/drawing/2014/main" xmlns="" val="1757414190"/>
                    </a:ext>
                  </a:extLst>
                </a:gridCol>
                <a:gridCol w="1920875">
                  <a:extLst>
                    <a:ext uri="{9D8B030D-6E8A-4147-A177-3AD203B41FA5}">
                      <a16:colId xmlns:a16="http://schemas.microsoft.com/office/drawing/2014/main" xmlns="" val="1702896335"/>
                    </a:ext>
                  </a:extLst>
                </a:gridCol>
                <a:gridCol w="1920875">
                  <a:extLst>
                    <a:ext uri="{9D8B030D-6E8A-4147-A177-3AD203B41FA5}">
                      <a16:colId xmlns:a16="http://schemas.microsoft.com/office/drawing/2014/main" xmlns="" val="2777601955"/>
                    </a:ext>
                  </a:extLst>
                </a:gridCol>
              </a:tblGrid>
              <a:tr h="370840">
                <a:tc>
                  <a:txBody>
                    <a:bodyPr/>
                    <a:lstStyle/>
                    <a:p>
                      <a:r>
                        <a:rPr lang="es-CL" dirty="0"/>
                        <a:t>CRITERIOS</a:t>
                      </a:r>
                    </a:p>
                  </a:txBody>
                  <a:tcPr/>
                </a:tc>
                <a:tc>
                  <a:txBody>
                    <a:bodyPr/>
                    <a:lstStyle/>
                    <a:p>
                      <a:r>
                        <a:rPr lang="es-CL" dirty="0"/>
                        <a:t>3</a:t>
                      </a:r>
                    </a:p>
                  </a:txBody>
                  <a:tcPr/>
                </a:tc>
                <a:tc>
                  <a:txBody>
                    <a:bodyPr/>
                    <a:lstStyle/>
                    <a:p>
                      <a:r>
                        <a:rPr lang="es-CL" dirty="0"/>
                        <a:t>2</a:t>
                      </a:r>
                    </a:p>
                  </a:txBody>
                  <a:tcPr/>
                </a:tc>
                <a:tc>
                  <a:txBody>
                    <a:bodyPr/>
                    <a:lstStyle/>
                    <a:p>
                      <a:r>
                        <a:rPr lang="es-CL" dirty="0"/>
                        <a:t>1</a:t>
                      </a:r>
                    </a:p>
                  </a:txBody>
                  <a:tcPr/>
                </a:tc>
                <a:tc>
                  <a:txBody>
                    <a:bodyPr/>
                    <a:lstStyle/>
                    <a:p>
                      <a:r>
                        <a:rPr lang="es-CL" dirty="0"/>
                        <a:t>0</a:t>
                      </a:r>
                    </a:p>
                  </a:txBody>
                  <a:tcPr/>
                </a:tc>
                <a:extLst>
                  <a:ext uri="{0D108BD9-81ED-4DB2-BD59-A6C34878D82A}">
                    <a16:rowId xmlns:a16="http://schemas.microsoft.com/office/drawing/2014/main" xmlns="" val="262408261"/>
                  </a:ext>
                </a:extLst>
              </a:tr>
              <a:tr h="370840">
                <a:tc>
                  <a:txBody>
                    <a:bodyPr/>
                    <a:lstStyle/>
                    <a:p>
                      <a:r>
                        <a:rPr lang="es-CL" dirty="0"/>
                        <a:t>Realiza dibujo </a:t>
                      </a:r>
                    </a:p>
                    <a:p>
                      <a:r>
                        <a:rPr lang="es-CL" dirty="0"/>
                        <a:t>Tema: árbol </a:t>
                      </a:r>
                    </a:p>
                  </a:txBody>
                  <a:tcPr/>
                </a:tc>
                <a:tc>
                  <a:txBody>
                    <a:bodyPr/>
                    <a:lstStyle/>
                    <a:p>
                      <a:r>
                        <a:rPr lang="es-CL" dirty="0"/>
                        <a:t>Realiza dibujo</a:t>
                      </a:r>
                    </a:p>
                  </a:txBody>
                  <a:tcPr/>
                </a:tc>
                <a:tc>
                  <a:txBody>
                    <a:bodyPr/>
                    <a:lstStyle/>
                    <a:p>
                      <a:endParaRPr lang="es-CL"/>
                    </a:p>
                  </a:txBody>
                  <a:tcPr/>
                </a:tc>
                <a:tc>
                  <a:txBody>
                    <a:bodyPr/>
                    <a:lstStyle/>
                    <a:p>
                      <a:endParaRPr lang="es-CL"/>
                    </a:p>
                  </a:txBody>
                  <a:tcPr/>
                </a:tc>
                <a:tc>
                  <a:txBody>
                    <a:bodyPr/>
                    <a:lstStyle/>
                    <a:p>
                      <a:r>
                        <a:rPr lang="es-CL" dirty="0"/>
                        <a:t>No realiza dibujo</a:t>
                      </a:r>
                    </a:p>
                  </a:txBody>
                  <a:tcPr/>
                </a:tc>
                <a:extLst>
                  <a:ext uri="{0D108BD9-81ED-4DB2-BD59-A6C34878D82A}">
                    <a16:rowId xmlns:a16="http://schemas.microsoft.com/office/drawing/2014/main" xmlns="" val="2215951153"/>
                  </a:ext>
                </a:extLst>
              </a:tr>
              <a:tr h="370840">
                <a:tc>
                  <a:txBody>
                    <a:bodyPr/>
                    <a:lstStyle/>
                    <a:p>
                      <a:r>
                        <a:rPr lang="es-CL" dirty="0"/>
                        <a:t>Elementos del puntillismo: Aplicación de puntos de diferentes formas.</a:t>
                      </a:r>
                    </a:p>
                    <a:p>
                      <a:r>
                        <a:rPr lang="es-CL" dirty="0"/>
                        <a:t>Utilización de colores.</a:t>
                      </a:r>
                    </a:p>
                    <a:p>
                      <a:r>
                        <a:rPr lang="es-CL" dirty="0"/>
                        <a:t>Imagen </a:t>
                      </a:r>
                    </a:p>
                  </a:txBody>
                  <a:tcPr/>
                </a:tc>
                <a:tc>
                  <a:txBody>
                    <a:bodyPr/>
                    <a:lstStyle/>
                    <a:p>
                      <a:r>
                        <a:rPr lang="es-CL" dirty="0"/>
                        <a:t>Utiliza los tres elementos</a:t>
                      </a:r>
                    </a:p>
                  </a:txBody>
                  <a:tcPr/>
                </a:tc>
                <a:tc>
                  <a:txBody>
                    <a:bodyPr/>
                    <a:lstStyle/>
                    <a:p>
                      <a:r>
                        <a:rPr lang="es-CL" dirty="0"/>
                        <a:t>Utiliza los dos elementos</a:t>
                      </a:r>
                    </a:p>
                    <a:p>
                      <a:endParaRPr lang="es-CL" dirty="0"/>
                    </a:p>
                  </a:txBody>
                  <a:tcPr/>
                </a:tc>
                <a:tc>
                  <a:txBody>
                    <a:bodyPr/>
                    <a:lstStyle/>
                    <a:p>
                      <a:r>
                        <a:rPr lang="es-CL" dirty="0"/>
                        <a:t>Utiliza un elemento.</a:t>
                      </a:r>
                    </a:p>
                    <a:p>
                      <a:endParaRPr lang="es-CL" dirty="0"/>
                    </a:p>
                  </a:txBody>
                  <a:tcPr/>
                </a:tc>
                <a:tc>
                  <a:txBody>
                    <a:bodyPr/>
                    <a:lstStyle/>
                    <a:p>
                      <a:r>
                        <a:rPr lang="es-CL" dirty="0"/>
                        <a:t>No utiliza elementos</a:t>
                      </a:r>
                    </a:p>
                    <a:p>
                      <a:endParaRPr lang="es-CL" dirty="0"/>
                    </a:p>
                  </a:txBody>
                  <a:tcPr/>
                </a:tc>
                <a:extLst>
                  <a:ext uri="{0D108BD9-81ED-4DB2-BD59-A6C34878D82A}">
                    <a16:rowId xmlns:a16="http://schemas.microsoft.com/office/drawing/2014/main" xmlns="" val="428888242"/>
                  </a:ext>
                </a:extLst>
              </a:tr>
            </a:tbl>
          </a:graphicData>
        </a:graphic>
      </p:graphicFrame>
    </p:spTree>
    <p:extLst>
      <p:ext uri="{BB962C8B-B14F-4D97-AF65-F5344CB8AC3E}">
        <p14:creationId xmlns:p14="http://schemas.microsoft.com/office/powerpoint/2010/main" val="4205352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011013B-FCBB-41C8-BFBD-DDA06FF647A4}"/>
              </a:ext>
            </a:extLst>
          </p:cNvPr>
          <p:cNvSpPr>
            <a:spLocks noGrp="1"/>
          </p:cNvSpPr>
          <p:nvPr>
            <p:ph type="title"/>
          </p:nvPr>
        </p:nvSpPr>
        <p:spPr/>
        <p:txBody>
          <a:bodyPr/>
          <a:lstStyle/>
          <a:p>
            <a:pPr algn="ctr"/>
            <a:r>
              <a:rPr lang="es-CL" dirty="0"/>
              <a:t>¡A trabajar!</a:t>
            </a:r>
          </a:p>
        </p:txBody>
      </p:sp>
      <p:sp>
        <p:nvSpPr>
          <p:cNvPr id="3" name="Marcador de contenido 2">
            <a:extLst>
              <a:ext uri="{FF2B5EF4-FFF2-40B4-BE49-F238E27FC236}">
                <a16:creationId xmlns:a16="http://schemas.microsoft.com/office/drawing/2014/main" xmlns="" id="{90DABD55-7055-4D73-A8C9-3743FF101AF5}"/>
              </a:ext>
            </a:extLst>
          </p:cNvPr>
          <p:cNvSpPr>
            <a:spLocks noGrp="1"/>
          </p:cNvSpPr>
          <p:nvPr>
            <p:ph idx="1"/>
          </p:nvPr>
        </p:nvSpPr>
        <p:spPr/>
        <p:txBody>
          <a:bodyPr/>
          <a:lstStyle/>
          <a:p>
            <a:r>
              <a:rPr lang="es-ES" sz="2400" dirty="0"/>
              <a:t>Ahora deberás realizar tú un dibujo de un árbol  con la técnica del puntillismo con los pasos señalados. Siempre debes estar supervisado por tu familia. Debes enviar fotos del trabajo al grupo de </a:t>
            </a:r>
            <a:r>
              <a:rPr lang="es-ES" sz="2400" dirty="0" err="1"/>
              <a:t>whatsapp</a:t>
            </a:r>
            <a:r>
              <a:rPr lang="es-ES" sz="2400" dirty="0"/>
              <a:t> o entregando en </a:t>
            </a:r>
            <a:r>
              <a:rPr lang="es-ES" sz="2400"/>
              <a:t>el colegio, </a:t>
            </a:r>
            <a:r>
              <a:rPr lang="es-ES" sz="2400" dirty="0"/>
              <a:t>colocando tu nombre.</a:t>
            </a:r>
          </a:p>
          <a:p>
            <a:endParaRPr lang="es-CL" dirty="0"/>
          </a:p>
        </p:txBody>
      </p:sp>
      <p:pic>
        <p:nvPicPr>
          <p:cNvPr id="4" name="Imagen 3">
            <a:extLst>
              <a:ext uri="{FF2B5EF4-FFF2-40B4-BE49-F238E27FC236}">
                <a16:creationId xmlns:a16="http://schemas.microsoft.com/office/drawing/2014/main" xmlns="" id="{C204E0E4-47C1-4000-A10F-A828483629B2}"/>
              </a:ext>
            </a:extLst>
          </p:cNvPr>
          <p:cNvPicPr>
            <a:picLocks noChangeAspect="1"/>
          </p:cNvPicPr>
          <p:nvPr/>
        </p:nvPicPr>
        <p:blipFill>
          <a:blip r:embed="rId2"/>
          <a:stretch>
            <a:fillRect/>
          </a:stretch>
        </p:blipFill>
        <p:spPr>
          <a:xfrm>
            <a:off x="4664765" y="3724473"/>
            <a:ext cx="3180451" cy="1741872"/>
          </a:xfrm>
          <a:prstGeom prst="rect">
            <a:avLst/>
          </a:prstGeom>
        </p:spPr>
      </p:pic>
    </p:spTree>
    <p:extLst>
      <p:ext uri="{BB962C8B-B14F-4D97-AF65-F5344CB8AC3E}">
        <p14:creationId xmlns:p14="http://schemas.microsoft.com/office/powerpoint/2010/main" val="2634863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EEAF24-C4E2-454E-9FD1-0613786292CA}"/>
              </a:ext>
            </a:extLst>
          </p:cNvPr>
          <p:cNvSpPr>
            <a:spLocks noGrp="1"/>
          </p:cNvSpPr>
          <p:nvPr>
            <p:ph type="title"/>
          </p:nvPr>
        </p:nvSpPr>
        <p:spPr/>
        <p:txBody>
          <a:bodyPr>
            <a:normAutofit/>
          </a:bodyPr>
          <a:lstStyle/>
          <a:p>
            <a:pPr algn="ctr"/>
            <a:r>
              <a:rPr lang="es-CL" sz="4000" dirty="0"/>
              <a:t>INSTRUCCIONES</a:t>
            </a:r>
          </a:p>
        </p:txBody>
      </p:sp>
      <p:sp>
        <p:nvSpPr>
          <p:cNvPr id="3" name="Marcador de contenido 2">
            <a:extLst>
              <a:ext uri="{FF2B5EF4-FFF2-40B4-BE49-F238E27FC236}">
                <a16:creationId xmlns:a16="http://schemas.microsoft.com/office/drawing/2014/main" xmlns="" id="{0B0BB90D-B293-4286-BCF2-D7599D17EE5A}"/>
              </a:ext>
            </a:extLst>
          </p:cNvPr>
          <p:cNvSpPr>
            <a:spLocks noGrp="1"/>
          </p:cNvSpPr>
          <p:nvPr>
            <p:ph idx="1"/>
          </p:nvPr>
        </p:nvSpPr>
        <p:spPr/>
        <p:txBody>
          <a:bodyPr/>
          <a:lstStyle/>
          <a:p>
            <a:pPr algn="just"/>
            <a:r>
              <a:rPr lang="es-ES" sz="3200" dirty="0"/>
              <a:t>Si vas a ver el video en tu teléfono, activa la opción “rotación automática” para que lo veas más grande y puedas leer con mayor facilidad.</a:t>
            </a:r>
          </a:p>
          <a:p>
            <a:pPr algn="just"/>
            <a:r>
              <a:rPr lang="es-ES" sz="3200" dirty="0"/>
              <a:t>Lo puedes ver todas las veces que sea necesario.</a:t>
            </a:r>
            <a:endParaRPr lang="es-CL" sz="3200" dirty="0"/>
          </a:p>
        </p:txBody>
      </p:sp>
    </p:spTree>
    <p:extLst>
      <p:ext uri="{BB962C8B-B14F-4D97-AF65-F5344CB8AC3E}">
        <p14:creationId xmlns:p14="http://schemas.microsoft.com/office/powerpoint/2010/main" val="4010312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1ACDAF2-3DAA-4E70-9724-B6F6ADFE896A}"/>
              </a:ext>
            </a:extLst>
          </p:cNvPr>
          <p:cNvSpPr>
            <a:spLocks noGrp="1"/>
          </p:cNvSpPr>
          <p:nvPr>
            <p:ph type="title"/>
          </p:nvPr>
        </p:nvSpPr>
        <p:spPr>
          <a:xfrm>
            <a:off x="1035142" y="503582"/>
            <a:ext cx="8596668" cy="1320800"/>
          </a:xfrm>
        </p:spPr>
        <p:txBody>
          <a:bodyPr>
            <a:normAutofit/>
          </a:bodyPr>
          <a:lstStyle/>
          <a:p>
            <a:pPr algn="ctr"/>
            <a:r>
              <a:rPr lang="es-CL" sz="4000" dirty="0"/>
              <a:t>OBJETIVO DE LA CLASE</a:t>
            </a:r>
          </a:p>
        </p:txBody>
      </p:sp>
      <p:sp>
        <p:nvSpPr>
          <p:cNvPr id="3" name="Marcador de contenido 2">
            <a:extLst>
              <a:ext uri="{FF2B5EF4-FFF2-40B4-BE49-F238E27FC236}">
                <a16:creationId xmlns:a16="http://schemas.microsoft.com/office/drawing/2014/main" xmlns="" id="{49DE3969-52E5-46E0-BB2D-52B1D6C19298}"/>
              </a:ext>
            </a:extLst>
          </p:cNvPr>
          <p:cNvSpPr>
            <a:spLocks noGrp="1"/>
          </p:cNvSpPr>
          <p:nvPr>
            <p:ph idx="1"/>
          </p:nvPr>
        </p:nvSpPr>
        <p:spPr/>
        <p:txBody>
          <a:bodyPr>
            <a:normAutofit/>
          </a:bodyPr>
          <a:lstStyle/>
          <a:p>
            <a:pPr algn="just"/>
            <a:r>
              <a:rPr lang="es-ES" sz="3600" dirty="0"/>
              <a:t>Crear imagen de un árbol a partir de sus propias ideas  del entorno cultural Chile, través del puntillismo.</a:t>
            </a:r>
            <a:endParaRPr lang="es-CL" sz="3600" dirty="0"/>
          </a:p>
        </p:txBody>
      </p:sp>
    </p:spTree>
    <p:extLst>
      <p:ext uri="{BB962C8B-B14F-4D97-AF65-F5344CB8AC3E}">
        <p14:creationId xmlns:p14="http://schemas.microsoft.com/office/powerpoint/2010/main" val="1228185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0EDE261-D113-40DF-B2A8-3DF6376DFE86}"/>
              </a:ext>
            </a:extLst>
          </p:cNvPr>
          <p:cNvSpPr>
            <a:spLocks noGrp="1"/>
          </p:cNvSpPr>
          <p:nvPr>
            <p:ph type="title"/>
          </p:nvPr>
        </p:nvSpPr>
        <p:spPr/>
        <p:txBody>
          <a:bodyPr>
            <a:normAutofit/>
          </a:bodyPr>
          <a:lstStyle/>
          <a:p>
            <a:pPr algn="ctr"/>
            <a:r>
              <a:rPr lang="es-CL" sz="4000" dirty="0"/>
              <a:t>¿Qué necesito saber?</a:t>
            </a:r>
          </a:p>
        </p:txBody>
      </p:sp>
      <p:pic>
        <p:nvPicPr>
          <p:cNvPr id="5" name="Imagen 4">
            <a:extLst>
              <a:ext uri="{FF2B5EF4-FFF2-40B4-BE49-F238E27FC236}">
                <a16:creationId xmlns:a16="http://schemas.microsoft.com/office/drawing/2014/main" xmlns="" id="{E1BEE175-BB55-4878-8FD9-71EDFB174B6A}"/>
              </a:ext>
            </a:extLst>
          </p:cNvPr>
          <p:cNvPicPr>
            <a:picLocks noChangeAspect="1"/>
          </p:cNvPicPr>
          <p:nvPr/>
        </p:nvPicPr>
        <p:blipFill>
          <a:blip r:embed="rId2"/>
          <a:stretch>
            <a:fillRect/>
          </a:stretch>
        </p:blipFill>
        <p:spPr>
          <a:xfrm>
            <a:off x="2016557" y="2286163"/>
            <a:ext cx="1743342" cy="2909750"/>
          </a:xfrm>
          <a:prstGeom prst="rect">
            <a:avLst/>
          </a:prstGeom>
        </p:spPr>
      </p:pic>
      <p:sp>
        <p:nvSpPr>
          <p:cNvPr id="10" name="Bocadillo: ovalado 9">
            <a:extLst>
              <a:ext uri="{FF2B5EF4-FFF2-40B4-BE49-F238E27FC236}">
                <a16:creationId xmlns:a16="http://schemas.microsoft.com/office/drawing/2014/main" xmlns="" id="{525C567B-3D34-4130-AE75-9E4206EEDC35}"/>
              </a:ext>
            </a:extLst>
          </p:cNvPr>
          <p:cNvSpPr/>
          <p:nvPr/>
        </p:nvSpPr>
        <p:spPr>
          <a:xfrm>
            <a:off x="4890647" y="2015732"/>
            <a:ext cx="4492487" cy="2769462"/>
          </a:xfrm>
          <a:prstGeom prst="wedgeEllipseCallout">
            <a:avLst>
              <a:gd name="adj1" fmla="val -65276"/>
              <a:gd name="adj2" fmla="val -898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just"/>
            <a:r>
              <a:rPr lang="es-CL" sz="2000" dirty="0"/>
              <a:t>Para comenzar, vamos saber que es la habilidad de  </a:t>
            </a:r>
            <a:r>
              <a:rPr lang="es-CL" sz="2000" dirty="0">
                <a:solidFill>
                  <a:srgbClr val="FF0000"/>
                </a:solidFill>
              </a:rPr>
              <a:t>CREAR</a:t>
            </a:r>
            <a:r>
              <a:rPr lang="es-CL" sz="2000" dirty="0"/>
              <a:t> y que entendemos por  </a:t>
            </a:r>
            <a:r>
              <a:rPr lang="es-CL" sz="2000" dirty="0">
                <a:solidFill>
                  <a:srgbClr val="FF0000"/>
                </a:solidFill>
              </a:rPr>
              <a:t>PUNTILLISMO</a:t>
            </a:r>
            <a:r>
              <a:rPr lang="es-CL" sz="2000" dirty="0"/>
              <a:t>.</a:t>
            </a:r>
            <a:endParaRPr lang="es-CL" dirty="0">
              <a:solidFill>
                <a:srgbClr val="FF0000"/>
              </a:solidFill>
            </a:endParaRPr>
          </a:p>
        </p:txBody>
      </p:sp>
    </p:spTree>
    <p:extLst>
      <p:ext uri="{BB962C8B-B14F-4D97-AF65-F5344CB8AC3E}">
        <p14:creationId xmlns:p14="http://schemas.microsoft.com/office/powerpoint/2010/main" val="1565234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9045E08-43FE-40ED-A919-1A6F71100837}"/>
              </a:ext>
            </a:extLst>
          </p:cNvPr>
          <p:cNvSpPr>
            <a:spLocks noGrp="1"/>
          </p:cNvSpPr>
          <p:nvPr>
            <p:ph type="title"/>
          </p:nvPr>
        </p:nvSpPr>
        <p:spPr/>
        <p:txBody>
          <a:bodyPr/>
          <a:lstStyle/>
          <a:p>
            <a:pPr algn="ctr"/>
            <a:r>
              <a:rPr lang="es-CL" dirty="0"/>
              <a:t>¿QUÉ ES CREAR?</a:t>
            </a:r>
          </a:p>
        </p:txBody>
      </p:sp>
      <p:sp>
        <p:nvSpPr>
          <p:cNvPr id="3" name="Marcador de contenido 2">
            <a:extLst>
              <a:ext uri="{FF2B5EF4-FFF2-40B4-BE49-F238E27FC236}">
                <a16:creationId xmlns:a16="http://schemas.microsoft.com/office/drawing/2014/main" xmlns="" id="{A1D1F0C3-DECD-4C04-A144-80471BD33FF6}"/>
              </a:ext>
            </a:extLst>
          </p:cNvPr>
          <p:cNvSpPr>
            <a:spLocks noGrp="1"/>
          </p:cNvSpPr>
          <p:nvPr>
            <p:ph idx="1"/>
          </p:nvPr>
        </p:nvSpPr>
        <p:spPr/>
        <p:txBody>
          <a:bodyPr/>
          <a:lstStyle/>
          <a:p>
            <a:r>
              <a:rPr lang="es-ES" sz="3200" dirty="0"/>
              <a:t>“Realizar algo partiendo de las propias capacidades”.</a:t>
            </a:r>
          </a:p>
          <a:p>
            <a:r>
              <a:rPr lang="es-ES" dirty="0"/>
              <a:t>Ejemplo </a:t>
            </a:r>
          </a:p>
          <a:p>
            <a:endParaRPr lang="es-CL" dirty="0"/>
          </a:p>
        </p:txBody>
      </p:sp>
      <p:pic>
        <p:nvPicPr>
          <p:cNvPr id="4" name="Imagen 3">
            <a:extLst>
              <a:ext uri="{FF2B5EF4-FFF2-40B4-BE49-F238E27FC236}">
                <a16:creationId xmlns:a16="http://schemas.microsoft.com/office/drawing/2014/main" xmlns="" id="{F6BCE02F-1A61-4415-897F-E97208CCA61F}"/>
              </a:ext>
            </a:extLst>
          </p:cNvPr>
          <p:cNvPicPr>
            <a:picLocks noChangeAspect="1"/>
          </p:cNvPicPr>
          <p:nvPr/>
        </p:nvPicPr>
        <p:blipFill>
          <a:blip r:embed="rId2"/>
          <a:stretch>
            <a:fillRect/>
          </a:stretch>
        </p:blipFill>
        <p:spPr>
          <a:xfrm>
            <a:off x="4002158" y="3751401"/>
            <a:ext cx="2478776" cy="2074078"/>
          </a:xfrm>
          <a:prstGeom prst="rect">
            <a:avLst/>
          </a:prstGeom>
        </p:spPr>
      </p:pic>
    </p:spTree>
    <p:extLst>
      <p:ext uri="{BB962C8B-B14F-4D97-AF65-F5344CB8AC3E}">
        <p14:creationId xmlns:p14="http://schemas.microsoft.com/office/powerpoint/2010/main" val="1718210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AB71A90-E2F2-4506-BC52-B94A8FD72CAF}"/>
              </a:ext>
            </a:extLst>
          </p:cNvPr>
          <p:cNvSpPr>
            <a:spLocks noGrp="1"/>
          </p:cNvSpPr>
          <p:nvPr>
            <p:ph type="title"/>
          </p:nvPr>
        </p:nvSpPr>
        <p:spPr/>
        <p:txBody>
          <a:bodyPr>
            <a:normAutofit/>
          </a:bodyPr>
          <a:lstStyle/>
          <a:p>
            <a:pPr algn="ctr"/>
            <a:r>
              <a:rPr lang="es-CL" dirty="0"/>
              <a:t>¿QUÉ ES PUNTILLISMO?</a:t>
            </a:r>
          </a:p>
        </p:txBody>
      </p:sp>
      <p:sp>
        <p:nvSpPr>
          <p:cNvPr id="3" name="Marcador de contenido 2">
            <a:extLst>
              <a:ext uri="{FF2B5EF4-FFF2-40B4-BE49-F238E27FC236}">
                <a16:creationId xmlns:a16="http://schemas.microsoft.com/office/drawing/2014/main" xmlns="" id="{98E811CA-49F1-46CE-B173-96BFA89DE50E}"/>
              </a:ext>
            </a:extLst>
          </p:cNvPr>
          <p:cNvSpPr>
            <a:spLocks noGrp="1"/>
          </p:cNvSpPr>
          <p:nvPr>
            <p:ph idx="1"/>
          </p:nvPr>
        </p:nvSpPr>
        <p:spPr/>
        <p:txBody>
          <a:bodyPr>
            <a:normAutofit/>
          </a:bodyPr>
          <a:lstStyle/>
          <a:p>
            <a:pPr algn="just"/>
            <a:r>
              <a:rPr lang="es-CL" sz="3200" dirty="0"/>
              <a:t>Es un estilo de pintura que consiste en hacer un dibujo mediante puntos.</a:t>
            </a:r>
          </a:p>
          <a:p>
            <a:pPr algn="just"/>
            <a:r>
              <a:rPr lang="es-CL" sz="3200" dirty="0"/>
              <a:t>Se trata de poner PUNTOS de colores en lugar de pinceladas sobre la hoja.</a:t>
            </a:r>
          </a:p>
        </p:txBody>
      </p:sp>
    </p:spTree>
    <p:extLst>
      <p:ext uri="{BB962C8B-B14F-4D97-AF65-F5344CB8AC3E}">
        <p14:creationId xmlns:p14="http://schemas.microsoft.com/office/powerpoint/2010/main" val="3695075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E780E4D-B61E-4628-BFA8-410F5B2170E1}"/>
              </a:ext>
            </a:extLst>
          </p:cNvPr>
          <p:cNvSpPr>
            <a:spLocks noGrp="1"/>
          </p:cNvSpPr>
          <p:nvPr>
            <p:ph type="title"/>
          </p:nvPr>
        </p:nvSpPr>
        <p:spPr/>
        <p:txBody>
          <a:bodyPr>
            <a:normAutofit/>
          </a:bodyPr>
          <a:lstStyle/>
          <a:p>
            <a:pPr algn="ctr"/>
            <a:r>
              <a:rPr lang="es-CL" sz="4000" dirty="0"/>
              <a:t>EJEMPLOS DE PUNTILLISMO</a:t>
            </a:r>
          </a:p>
        </p:txBody>
      </p:sp>
      <p:pic>
        <p:nvPicPr>
          <p:cNvPr id="3" name="Imagen 2">
            <a:extLst>
              <a:ext uri="{FF2B5EF4-FFF2-40B4-BE49-F238E27FC236}">
                <a16:creationId xmlns:a16="http://schemas.microsoft.com/office/drawing/2014/main" xmlns="" id="{96C9A133-7A7D-4173-BC49-0714CFED554C}"/>
              </a:ext>
            </a:extLst>
          </p:cNvPr>
          <p:cNvPicPr>
            <a:picLocks noChangeAspect="1"/>
          </p:cNvPicPr>
          <p:nvPr/>
        </p:nvPicPr>
        <p:blipFill>
          <a:blip r:embed="rId2"/>
          <a:stretch>
            <a:fillRect/>
          </a:stretch>
        </p:blipFill>
        <p:spPr>
          <a:xfrm>
            <a:off x="678347" y="2060686"/>
            <a:ext cx="2145904" cy="3504977"/>
          </a:xfrm>
          <a:prstGeom prst="rect">
            <a:avLst/>
          </a:prstGeom>
        </p:spPr>
      </p:pic>
      <p:pic>
        <p:nvPicPr>
          <p:cNvPr id="4" name="Imagen 3">
            <a:extLst>
              <a:ext uri="{FF2B5EF4-FFF2-40B4-BE49-F238E27FC236}">
                <a16:creationId xmlns:a16="http://schemas.microsoft.com/office/drawing/2014/main" xmlns="" id="{A9696759-A9AE-44C1-AE57-266C71D79627}"/>
              </a:ext>
            </a:extLst>
          </p:cNvPr>
          <p:cNvPicPr>
            <a:picLocks noChangeAspect="1"/>
          </p:cNvPicPr>
          <p:nvPr/>
        </p:nvPicPr>
        <p:blipFill>
          <a:blip r:embed="rId3"/>
          <a:stretch>
            <a:fillRect/>
          </a:stretch>
        </p:blipFill>
        <p:spPr>
          <a:xfrm>
            <a:off x="2999547" y="2276046"/>
            <a:ext cx="3706053" cy="3074255"/>
          </a:xfrm>
          <a:prstGeom prst="rect">
            <a:avLst/>
          </a:prstGeom>
        </p:spPr>
      </p:pic>
      <p:pic>
        <p:nvPicPr>
          <p:cNvPr id="5" name="Imagen 4">
            <a:extLst>
              <a:ext uri="{FF2B5EF4-FFF2-40B4-BE49-F238E27FC236}">
                <a16:creationId xmlns:a16="http://schemas.microsoft.com/office/drawing/2014/main" xmlns="" id="{A31D02BE-B4F7-4ABF-8C11-1FDEF13BD4FE}"/>
              </a:ext>
            </a:extLst>
          </p:cNvPr>
          <p:cNvPicPr>
            <a:picLocks noChangeAspect="1"/>
          </p:cNvPicPr>
          <p:nvPr/>
        </p:nvPicPr>
        <p:blipFill>
          <a:blip r:embed="rId4"/>
          <a:stretch>
            <a:fillRect/>
          </a:stretch>
        </p:blipFill>
        <p:spPr>
          <a:xfrm>
            <a:off x="7050156" y="2542967"/>
            <a:ext cx="3706053" cy="2559120"/>
          </a:xfrm>
          <a:prstGeom prst="rect">
            <a:avLst/>
          </a:prstGeom>
        </p:spPr>
      </p:pic>
    </p:spTree>
    <p:extLst>
      <p:ext uri="{BB962C8B-B14F-4D97-AF65-F5344CB8AC3E}">
        <p14:creationId xmlns:p14="http://schemas.microsoft.com/office/powerpoint/2010/main" val="3333178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0887582-330E-4846-A2B3-A4B195F268FD}"/>
              </a:ext>
            </a:extLst>
          </p:cNvPr>
          <p:cNvSpPr>
            <a:spLocks noGrp="1"/>
          </p:cNvSpPr>
          <p:nvPr>
            <p:ph type="title"/>
          </p:nvPr>
        </p:nvSpPr>
        <p:spPr/>
        <p:txBody>
          <a:bodyPr>
            <a:normAutofit/>
          </a:bodyPr>
          <a:lstStyle/>
          <a:p>
            <a:r>
              <a:rPr lang="es-CL" dirty="0"/>
              <a:t>Ahora que ya sabes lo que es PUNTILLISMO entonces sigue las INSTRUCCIONES.</a:t>
            </a:r>
          </a:p>
        </p:txBody>
      </p:sp>
      <p:pic>
        <p:nvPicPr>
          <p:cNvPr id="5" name="Marcador de contenido 4">
            <a:extLst>
              <a:ext uri="{FF2B5EF4-FFF2-40B4-BE49-F238E27FC236}">
                <a16:creationId xmlns:a16="http://schemas.microsoft.com/office/drawing/2014/main" xmlns="" id="{9ACC1DE5-D0C7-423B-8819-C6C5F0A0B670}"/>
              </a:ext>
            </a:extLst>
          </p:cNvPr>
          <p:cNvPicPr>
            <a:picLocks noGrp="1" noChangeAspect="1"/>
          </p:cNvPicPr>
          <p:nvPr>
            <p:ph idx="1"/>
          </p:nvPr>
        </p:nvPicPr>
        <p:blipFill>
          <a:blip r:embed="rId2"/>
          <a:stretch>
            <a:fillRect/>
          </a:stretch>
        </p:blipFill>
        <p:spPr>
          <a:xfrm>
            <a:off x="4041913" y="2016125"/>
            <a:ext cx="4320209" cy="4037356"/>
          </a:xfrm>
          <a:prstGeom prst="rect">
            <a:avLst/>
          </a:prstGeom>
        </p:spPr>
      </p:pic>
    </p:spTree>
    <p:extLst>
      <p:ext uri="{BB962C8B-B14F-4D97-AF65-F5344CB8AC3E}">
        <p14:creationId xmlns:p14="http://schemas.microsoft.com/office/powerpoint/2010/main" val="248219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B76DDB7-6FA1-438E-9186-8A2E0DAC0C5A}"/>
              </a:ext>
            </a:extLst>
          </p:cNvPr>
          <p:cNvSpPr>
            <a:spLocks noGrp="1"/>
          </p:cNvSpPr>
          <p:nvPr>
            <p:ph type="title"/>
          </p:nvPr>
        </p:nvSpPr>
        <p:spPr/>
        <p:txBody>
          <a:bodyPr>
            <a:noAutofit/>
          </a:bodyPr>
          <a:lstStyle/>
          <a:p>
            <a:pPr algn="just"/>
            <a:r>
              <a:rPr lang="es-ES" sz="2800" dirty="0"/>
              <a:t>PARA HACER CORRECTAMENTE TECNICA PUNTILLISMO, PODEMOS GUIARNOS POR LOS SIGUIENTES PASOS:</a:t>
            </a:r>
            <a:endParaRPr lang="es-CL" sz="2800" dirty="0"/>
          </a:p>
        </p:txBody>
      </p:sp>
      <p:sp>
        <p:nvSpPr>
          <p:cNvPr id="3" name="Marcador de contenido 2">
            <a:extLst>
              <a:ext uri="{FF2B5EF4-FFF2-40B4-BE49-F238E27FC236}">
                <a16:creationId xmlns:a16="http://schemas.microsoft.com/office/drawing/2014/main" xmlns="" id="{EF63AAAF-9EB3-45F8-8EB3-B8DE8F69FD2A}"/>
              </a:ext>
            </a:extLst>
          </p:cNvPr>
          <p:cNvSpPr>
            <a:spLocks noGrp="1"/>
          </p:cNvSpPr>
          <p:nvPr>
            <p:ph idx="1"/>
          </p:nvPr>
        </p:nvSpPr>
        <p:spPr/>
        <p:txBody>
          <a:bodyPr>
            <a:normAutofit/>
          </a:bodyPr>
          <a:lstStyle/>
          <a:p>
            <a:r>
              <a:rPr lang="es-CL" sz="3200" dirty="0"/>
              <a:t>PASO1 Realizar margen de dos centímetros de ancho, en toda la hoja de block.</a:t>
            </a:r>
          </a:p>
        </p:txBody>
      </p:sp>
      <p:pic>
        <p:nvPicPr>
          <p:cNvPr id="6" name="Imagen 5">
            <a:extLst>
              <a:ext uri="{FF2B5EF4-FFF2-40B4-BE49-F238E27FC236}">
                <a16:creationId xmlns:a16="http://schemas.microsoft.com/office/drawing/2014/main" xmlns="" id="{774F88EA-B9BA-4307-826A-60439EF4082B}"/>
              </a:ext>
            </a:extLst>
          </p:cNvPr>
          <p:cNvPicPr>
            <a:picLocks noChangeAspect="1"/>
          </p:cNvPicPr>
          <p:nvPr/>
        </p:nvPicPr>
        <p:blipFill rotWithShape="1">
          <a:blip r:embed="rId2"/>
          <a:srcRect l="5978" t="29382" r="52827" b="23852"/>
          <a:stretch/>
        </p:blipFill>
        <p:spPr>
          <a:xfrm>
            <a:off x="6205722" y="3296477"/>
            <a:ext cx="3950259" cy="2521227"/>
          </a:xfrm>
          <a:prstGeom prst="rect">
            <a:avLst/>
          </a:prstGeom>
        </p:spPr>
      </p:pic>
    </p:spTree>
    <p:extLst>
      <p:ext uri="{BB962C8B-B14F-4D97-AF65-F5344CB8AC3E}">
        <p14:creationId xmlns:p14="http://schemas.microsoft.com/office/powerpoint/2010/main" val="2482572305"/>
      </p:ext>
    </p:extLst>
  </p:cSld>
  <p:clrMapOvr>
    <a:masterClrMapping/>
  </p:clrMapOvr>
</p:sld>
</file>

<file path=ppt/theme/theme1.xml><?xml version="1.0" encoding="utf-8"?>
<a:theme xmlns:a="http://schemas.openxmlformats.org/drawingml/2006/main" name="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440</TotalTime>
  <Words>369</Words>
  <Application>Microsoft Office PowerPoint</Application>
  <PresentationFormat>Panorámica</PresentationFormat>
  <Paragraphs>54</Paragraphs>
  <Slides>16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Arial</vt:lpstr>
      <vt:lpstr>Calibri</vt:lpstr>
      <vt:lpstr>Gill Sans MT</vt:lpstr>
      <vt:lpstr>Galería</vt:lpstr>
      <vt:lpstr>ARTES VISUALES</vt:lpstr>
      <vt:lpstr>INSTRUCCIONES</vt:lpstr>
      <vt:lpstr>OBJETIVO DE LA CLASE</vt:lpstr>
      <vt:lpstr>¿Qué necesito saber?</vt:lpstr>
      <vt:lpstr>¿QUÉ ES CREAR?</vt:lpstr>
      <vt:lpstr>¿QUÉ ES PUNTILLISMO?</vt:lpstr>
      <vt:lpstr>EJEMPLOS DE PUNTILLISMO</vt:lpstr>
      <vt:lpstr>Ahora que ya sabes lo que es PUNTILLISMO entonces sigue las INSTRUCCIONES.</vt:lpstr>
      <vt:lpstr>PARA HACER CORRECTAMENTE TECNICA PUNTILLISMO, PODEMOS GUIARNOS POR LOS SIGUIENTES PASOS:</vt:lpstr>
      <vt:lpstr>PASO NUMERO 2 Dibujar la imagen que elegiste en la hoja de block. </vt:lpstr>
      <vt:lpstr>PASO 3: Comenzar a rellenar con puntos la imagen, utilizando lápices de colores</vt:lpstr>
      <vt:lpstr>PASO 4 rellenar con puntillismo la imagen, los puntos deben ser grandes. .</vt:lpstr>
      <vt:lpstr>Paso 5 El follaje del árbol, debes realizar con diferentes técnicas de puntillismo.</vt:lpstr>
      <vt:lpstr>Paso 6 Trabajo terminado</vt:lpstr>
      <vt:lpstr>Elementos que debe tener tu trabajo.</vt:lpstr>
      <vt:lpstr>¡A trabajar!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ARTES VISUALES</dc:title>
  <dc:creator>claudia ximena cavieres jara</dc:creator>
  <cp:lastModifiedBy>HP</cp:lastModifiedBy>
  <cp:revision>42</cp:revision>
  <cp:lastPrinted>2020-08-24T16:45:30Z</cp:lastPrinted>
  <dcterms:created xsi:type="dcterms:W3CDTF">2020-06-26T00:27:53Z</dcterms:created>
  <dcterms:modified xsi:type="dcterms:W3CDTF">2020-08-24T16:45:35Z</dcterms:modified>
</cp:coreProperties>
</file>