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handoutMasterIdLst>
    <p:handoutMasterId r:id="rId20"/>
  </p:handoutMasterIdLst>
  <p:sldIdLst>
    <p:sldId id="256" r:id="rId2"/>
    <p:sldId id="267" r:id="rId3"/>
    <p:sldId id="257" r:id="rId4"/>
    <p:sldId id="258" r:id="rId5"/>
    <p:sldId id="259" r:id="rId6"/>
    <p:sldId id="260" r:id="rId7"/>
    <p:sldId id="273" r:id="rId8"/>
    <p:sldId id="262" r:id="rId9"/>
    <p:sldId id="264" r:id="rId10"/>
    <p:sldId id="275" r:id="rId11"/>
    <p:sldId id="276" r:id="rId12"/>
    <p:sldId id="277" r:id="rId13"/>
    <p:sldId id="283" r:id="rId14"/>
    <p:sldId id="270" r:id="rId15"/>
    <p:sldId id="278" r:id="rId16"/>
    <p:sldId id="285" r:id="rId17"/>
    <p:sldId id="280" r:id="rId18"/>
    <p:sldId id="284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F3AEE-C2BD-4CC8-8D2D-3A3B65D95D4E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2633E-7C20-403C-8962-100120AFA0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988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3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3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7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8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4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8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5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1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1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63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laudia.cavieres@colegio-hermanoscarrera.c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ORIENTACION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                                             </a:t>
            </a:r>
            <a:r>
              <a:rPr lang="es-CL" sz="2000" dirty="0"/>
              <a:t>CURSOS:  7  BASICO</a:t>
            </a:r>
          </a:p>
          <a:p>
            <a:pPr algn="l"/>
            <a:r>
              <a:rPr lang="es-CL" sz="2000" dirty="0"/>
              <a:t>                                         PROFESORA: CLAUDIA CAVIERES JARA</a:t>
            </a:r>
          </a:p>
          <a:p>
            <a:pPr algn="ctr"/>
            <a:r>
              <a:rPr lang="es-CL" sz="2000" dirty="0"/>
              <a:t>CLASE 22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726591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588F0-5022-4506-8028-3C769A58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rgbClr val="FF0000"/>
                </a:solidFill>
              </a:rPr>
              <a:t>TÉCNICA 3: IMAGINARSE EN LA SITUACIÓN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3EF8B5-CF88-4189-BEB9-D6DE198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Los pasos son:</a:t>
            </a:r>
          </a:p>
          <a:p>
            <a:pPr algn="just"/>
            <a:r>
              <a:rPr lang="es-ES" dirty="0"/>
              <a:t>• Imagínate en la situación.</a:t>
            </a:r>
          </a:p>
          <a:p>
            <a:pPr algn="just"/>
            <a:r>
              <a:rPr lang="es-ES" dirty="0"/>
              <a:t>• Practica mentalmente lo que dirás y harás y cómo enfrentarás las posibles cosas que sucedan.</a:t>
            </a:r>
          </a:p>
          <a:p>
            <a:pPr algn="just"/>
            <a:r>
              <a:rPr lang="es-ES" dirty="0"/>
              <a:t>Hacer estos dos pasos una y otra vez hasta sentirse más relajado y confiado.</a:t>
            </a:r>
          </a:p>
        </p:txBody>
      </p:sp>
    </p:spTree>
    <p:extLst>
      <p:ext uri="{BB962C8B-B14F-4D97-AF65-F5344CB8AC3E}">
        <p14:creationId xmlns:p14="http://schemas.microsoft.com/office/powerpoint/2010/main" val="16089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112FCC-5CAE-420B-A656-E8444A2D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dirty="0">
                <a:solidFill>
                  <a:srgbClr val="FF0000"/>
                </a:solidFill>
              </a:rPr>
              <a:t>TÉCNICA 4: RESPIRACIÓN PROFUNDA</a:t>
            </a:r>
            <a:r>
              <a:rPr lang="es-CL" sz="3200" dirty="0">
                <a:solidFill>
                  <a:srgbClr val="FF0000"/>
                </a:solidFill>
              </a:rPr>
              <a:t/>
            </a:r>
            <a:br>
              <a:rPr lang="es-CL" sz="3200" dirty="0">
                <a:solidFill>
                  <a:srgbClr val="FF0000"/>
                </a:solidFill>
              </a:rPr>
            </a:br>
            <a:endParaRPr lang="es-CL" sz="32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316AC5-5E3F-49B6-8920-37F7057A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>
                <a:solidFill>
                  <a:schemeClr val="tx1"/>
                </a:solidFill>
                <a:highlight>
                  <a:srgbClr val="FFFF00"/>
                </a:highlight>
              </a:rPr>
              <a:t>Paso 1  </a:t>
            </a:r>
            <a:r>
              <a:rPr lang="es-ES" sz="2800" dirty="0">
                <a:solidFill>
                  <a:schemeClr val="tx1"/>
                </a:solidFill>
              </a:rPr>
              <a:t>: Inspira profundamente contando hasta cuatro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  <a:highlight>
                  <a:srgbClr val="FFFF00"/>
                </a:highlight>
              </a:rPr>
              <a:t>Paso 2  :</a:t>
            </a:r>
            <a:r>
              <a:rPr lang="es-ES" sz="2800" dirty="0">
                <a:solidFill>
                  <a:schemeClr val="tx1"/>
                </a:solidFill>
              </a:rPr>
              <a:t> Retén el aire contando hasta cuatro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  <a:highlight>
                  <a:srgbClr val="FFFF00"/>
                </a:highlight>
              </a:rPr>
              <a:t>Paso 3  :</a:t>
            </a:r>
            <a:r>
              <a:rPr lang="es-ES" sz="2800" dirty="0">
                <a:solidFill>
                  <a:schemeClr val="tx1"/>
                </a:solidFill>
              </a:rPr>
              <a:t> Expira contando hasta cuatro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</a:rPr>
              <a:t>Repetir el ejercicio 4 o 5 veces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2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CEF7F-0448-44B6-971F-186DE079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TÉCNICA 5: PENSAMIENTO POSITIVO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3DD1A2-2C6E-4264-B885-B5C4381F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>
                <a:highlight>
                  <a:srgbClr val="FFFF00"/>
                </a:highlight>
              </a:rPr>
              <a:t>Paso 1:</a:t>
            </a:r>
            <a:r>
              <a:rPr lang="es-ES" dirty="0"/>
              <a:t>  Cuando te sorprendas pensando negativamente, decirte PARE y fijarte en los aspectos positivos de la situación.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>
                <a:highlight>
                  <a:srgbClr val="FFFF00"/>
                </a:highlight>
              </a:rPr>
              <a:t>Paso 2</a:t>
            </a:r>
            <a:r>
              <a:rPr lang="es-ES" dirty="0"/>
              <a:t>: Reemplaza los “Yo no puedo” por “Yo puedo” o “Yo lo haré”.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>
                <a:highlight>
                  <a:srgbClr val="FFFF00"/>
                </a:highlight>
              </a:rPr>
              <a:t>Aunque cada una de las técnicas para aliviar la ansiedad funciona por sí misma, lo mejor es combinarlas y usarlas juntas</a:t>
            </a:r>
            <a:endParaRPr lang="es-C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962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0E527E-B3CB-490C-B9E8-274AAA9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Entonces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5773AC2-CD90-411C-8647-5CC3EDF59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314E07A-070A-4498-A599-BAA079F020B5}"/>
              </a:ext>
            </a:extLst>
          </p:cNvPr>
          <p:cNvSpPr/>
          <p:nvPr/>
        </p:nvSpPr>
        <p:spPr>
          <a:xfrm>
            <a:off x="1417984" y="2556932"/>
            <a:ext cx="8984974" cy="302223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• </a:t>
            </a:r>
            <a:r>
              <a:rPr lang="es-ES" sz="2400" dirty="0">
                <a:solidFill>
                  <a:srgbClr val="FF0000"/>
                </a:solidFill>
              </a:rPr>
              <a:t>EL PENSAMIENTO POSITIVO </a:t>
            </a:r>
            <a:r>
              <a:rPr lang="es-ES" sz="2400" dirty="0"/>
              <a:t>y las prácticas mentales pueden usarse para estar preparado en aquellas ocasiones como pruebas y exposiciones públicas.</a:t>
            </a:r>
          </a:p>
          <a:p>
            <a:pPr algn="just"/>
            <a:r>
              <a:rPr lang="es-ES" sz="2400" dirty="0"/>
              <a:t>• </a:t>
            </a:r>
            <a:r>
              <a:rPr lang="es-ES" sz="2400" dirty="0">
                <a:solidFill>
                  <a:srgbClr val="FF0000"/>
                </a:solidFill>
              </a:rPr>
              <a:t>LA RESPIRACIÓN PROFUNDA </a:t>
            </a:r>
            <a:r>
              <a:rPr lang="es-ES" sz="2400" dirty="0"/>
              <a:t>puede usarse cada vez que se sienta ansiedad, o justo antes de las situaciones mismas, cuando el nivel de ansiedad es máximo.</a:t>
            </a:r>
          </a:p>
        </p:txBody>
      </p:sp>
    </p:spTree>
    <p:extLst>
      <p:ext uri="{BB962C8B-B14F-4D97-AF65-F5344CB8AC3E}">
        <p14:creationId xmlns:p14="http://schemas.microsoft.com/office/powerpoint/2010/main" val="104720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</a:t>
            </a:r>
            <a:r>
              <a:rPr lang="es-ES" dirty="0"/>
              <a:t>contestar las preguntas </a:t>
            </a:r>
            <a:r>
              <a:rPr lang="es-ES" sz="2400" dirty="0"/>
              <a:t> en tu cuaderno  con los pasos señalados. Siempre debes estar supervisado por tu familia. Debes enviar correo: </a:t>
            </a:r>
            <a:r>
              <a:rPr lang="es-ES" sz="2400" dirty="0">
                <a:hlinkClick r:id="rId2"/>
              </a:rPr>
              <a:t>claudia.cavieres@colegio-hermanoscarrera.cl</a:t>
            </a:r>
            <a:r>
              <a:rPr lang="es-ES" sz="2400" dirty="0"/>
              <a:t>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80" y="3950586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F42636-4DA9-46F9-ACA9-7B12870E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¿</a:t>
            </a:r>
            <a:r>
              <a:rPr lang="es-CL" dirty="0">
                <a:solidFill>
                  <a:srgbClr val="FF0000"/>
                </a:solidFill>
              </a:rPr>
              <a:t>ENFRENTEMOS LA TENSION? </a:t>
            </a:r>
            <a:r>
              <a:rPr lang="es-CL" sz="2800" dirty="0"/>
              <a:t/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30BCBC9-AF1E-44D3-A9A9-265DF2C2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Haz una lista de situaciones que te hacen sentir tenso/a o ansioso/a. Junto a cada situación, escribe </a:t>
            </a:r>
            <a:r>
              <a:rPr lang="es-ES" sz="2800" dirty="0">
                <a:highlight>
                  <a:srgbClr val="FFFF00"/>
                </a:highlight>
              </a:rPr>
              <a:t>el nivel de ansiedad </a:t>
            </a:r>
            <a:r>
              <a:rPr lang="es-ES" sz="2800" dirty="0"/>
              <a:t>(bajo, medio, alto) que sientes en  esa situación. EJEMPLO</a:t>
            </a:r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274985CF-4FDD-46A3-9A8C-F9B9D94BF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96011"/>
              </p:ext>
            </p:extLst>
          </p:nvPr>
        </p:nvGraphicFramePr>
        <p:xfrm>
          <a:off x="1899479" y="4006205"/>
          <a:ext cx="812800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3664181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013506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HABLAR EN PUBLICO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04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SITUACION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Hablar en un acto público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22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NIVEL DE ANSIEDAD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 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80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99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2FD83C-C8B9-4526-9262-73051E66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SITUACION 1  : Que situación en el colegio te pone tenso; disertar, prueba, cantar, salir en un acto, </a:t>
            </a:r>
            <a:r>
              <a:rPr lang="es-ES" sz="3200" b="1" dirty="0" err="1">
                <a:solidFill>
                  <a:srgbClr val="FF0000"/>
                </a:solidFill>
              </a:rPr>
              <a:t>etc</a:t>
            </a:r>
            <a:r>
              <a:rPr lang="es-ES" sz="3200" b="1" dirty="0">
                <a:solidFill>
                  <a:srgbClr val="FF0000"/>
                </a:solidFill>
              </a:rPr>
              <a:t/>
            </a:r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nivel de ansiedad; bajo, medio o alto</a:t>
            </a:r>
            <a:endParaRPr lang="es-CL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F329E449-E92F-47EA-A5E4-592704D38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3361"/>
              </p:ext>
            </p:extLst>
          </p:nvPr>
        </p:nvGraphicFramePr>
        <p:xfrm>
          <a:off x="1192696" y="2557463"/>
          <a:ext cx="970390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3304">
                  <a:extLst>
                    <a:ext uri="{9D8B030D-6E8A-4147-A177-3AD203B41FA5}">
                      <a16:colId xmlns:a16="http://schemas.microsoft.com/office/drawing/2014/main" xmlns="" val="324325963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1139938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ESCUELA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228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SITUACION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0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NIVEL DE ANSIEDAD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730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57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E3D211-D8B8-438C-A3FF-C82400E6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rgbClr val="FF0000"/>
                </a:solidFill>
              </a:rPr>
              <a:t/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/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/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>Situación 2  	Que situación en tu hogar te coloca tenso; salir a comprar, discusiones de tus padres, etc.</a:t>
            </a:r>
            <a:br>
              <a:rPr lang="es-ES" sz="2800" b="1" dirty="0">
                <a:solidFill>
                  <a:srgbClr val="FF0000"/>
                </a:solidFill>
              </a:rPr>
            </a:br>
            <a:r>
              <a:rPr lang="es-ES" sz="2800" b="1" dirty="0">
                <a:solidFill>
                  <a:srgbClr val="FF0000"/>
                </a:solidFill>
              </a:rPr>
              <a:t>Nivel de tensión: Bajo, medio y alto.</a:t>
            </a:r>
            <a:r>
              <a:rPr lang="es-ES" sz="3600" b="1" dirty="0">
                <a:solidFill>
                  <a:srgbClr val="FF0000"/>
                </a:solidFill>
              </a:rPr>
              <a:t/>
            </a:r>
            <a:br>
              <a:rPr lang="es-ES" sz="3600" b="1" dirty="0">
                <a:solidFill>
                  <a:srgbClr val="FF0000"/>
                </a:solidFill>
              </a:rPr>
            </a:br>
            <a:r>
              <a:rPr lang="es-ES" sz="3600" b="1" dirty="0">
                <a:solidFill>
                  <a:srgbClr val="FF0000"/>
                </a:solidFill>
              </a:rPr>
              <a:t/>
            </a:r>
            <a:br>
              <a:rPr lang="es-ES" sz="3600" b="1" dirty="0">
                <a:solidFill>
                  <a:srgbClr val="FF0000"/>
                </a:solidFill>
              </a:rPr>
            </a:b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DB4DA90-C19B-4800-A038-9449AFE7BD54}"/>
              </a:ext>
            </a:extLst>
          </p:cNvPr>
          <p:cNvSpPr/>
          <p:nvPr/>
        </p:nvSpPr>
        <p:spPr>
          <a:xfrm>
            <a:off x="1563757" y="755374"/>
            <a:ext cx="8971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xmlns="" id="{B4189C85-1F87-40CF-8BA4-94C74D155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069590"/>
              </p:ext>
            </p:extLst>
          </p:nvPr>
        </p:nvGraphicFramePr>
        <p:xfrm>
          <a:off x="1364974" y="2512757"/>
          <a:ext cx="9531627" cy="2470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805">
                  <a:extLst>
                    <a:ext uri="{9D8B030D-6E8A-4147-A177-3AD203B41FA5}">
                      <a16:colId xmlns:a16="http://schemas.microsoft.com/office/drawing/2014/main" xmlns="" val="2132965001"/>
                    </a:ext>
                  </a:extLst>
                </a:gridCol>
                <a:gridCol w="4909822">
                  <a:extLst>
                    <a:ext uri="{9D8B030D-6E8A-4147-A177-3AD203B41FA5}">
                      <a16:colId xmlns:a16="http://schemas.microsoft.com/office/drawing/2014/main" xmlns="" val="2935311452"/>
                    </a:ext>
                  </a:extLst>
                </a:gridCol>
              </a:tblGrid>
              <a:tr h="823353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CASA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803485"/>
                  </a:ext>
                </a:extLst>
              </a:tr>
              <a:tr h="823353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SITUACION 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10066"/>
                  </a:ext>
                </a:extLst>
              </a:tr>
              <a:tr h="823353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NIVEL DE TENSION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17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15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4626E-E7F9-4F53-BE20-5286D743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Hoy </a:t>
            </a:r>
            <a:r>
              <a:rPr lang="es-CL" sz="5400">
                <a:solidFill>
                  <a:srgbClr val="FF0000"/>
                </a:solidFill>
              </a:rPr>
              <a:t>aprendí </a:t>
            </a:r>
            <a:endParaRPr lang="es-CL" sz="5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25A885C-BEC4-4CF9-912C-7A9CC74A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1.-</a:t>
            </a:r>
          </a:p>
          <a:p>
            <a:endParaRPr lang="es-CL" dirty="0"/>
          </a:p>
          <a:p>
            <a:r>
              <a:rPr lang="es-CL" dirty="0"/>
              <a:t>2.-</a:t>
            </a:r>
          </a:p>
          <a:p>
            <a:endParaRPr lang="es-CL" dirty="0"/>
          </a:p>
          <a:p>
            <a:r>
              <a:rPr lang="es-CL" dirty="0"/>
              <a:t>3.- </a:t>
            </a:r>
          </a:p>
        </p:txBody>
      </p:sp>
    </p:spTree>
    <p:extLst>
      <p:ext uri="{BB962C8B-B14F-4D97-AF65-F5344CB8AC3E}">
        <p14:creationId xmlns:p14="http://schemas.microsoft.com/office/powerpoint/2010/main" val="260457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Identificar técnicas para enfrentar la ANSIEDAD y favorecer el  bienestar en el plano personal a través de </a:t>
            </a:r>
            <a:r>
              <a:rPr lang="es-ES" sz="3600" dirty="0" err="1"/>
              <a:t>Power</a:t>
            </a:r>
            <a:r>
              <a:rPr lang="es-ES" sz="3600" dirty="0"/>
              <a:t> Point.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3" y="2761525"/>
            <a:ext cx="1743342" cy="2909750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5215191" y="2683253"/>
            <a:ext cx="4492487" cy="2769462"/>
          </a:xfrm>
          <a:prstGeom prst="wedgeEllipseCallout">
            <a:avLst>
              <a:gd name="adj1" fmla="val -90485"/>
              <a:gd name="adj2" fmla="val -11713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IDENTIFICAR</a:t>
            </a:r>
            <a:r>
              <a:rPr lang="es-CL" sz="2000" dirty="0"/>
              <a:t> y que entendemos para </a:t>
            </a:r>
            <a:r>
              <a:rPr lang="es-CL" sz="2000" dirty="0">
                <a:solidFill>
                  <a:srgbClr val="FF0000"/>
                </a:solidFill>
              </a:rPr>
              <a:t>ENFRENTAR LA TENSION.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LA ANSIEDAD?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sz="3200" dirty="0"/>
              <a:t>La ansiedad es parte normal de la vida. No es agradable y a nadie le gusta realmente sentirse ansioso (nervioso), pero todos nos hemos sentido así en algunas circunstancias.</a:t>
            </a:r>
          </a:p>
          <a:p>
            <a:pPr algn="just"/>
            <a:r>
              <a:rPr lang="es-ES" sz="3200" dirty="0"/>
              <a:t>La ansiedad es un conjunto de sentimientos de miedo, inquietud, tensión, preocupación e inseguridad que experimentamos ante situaciones que consideramos amenazantes. La ansiedad produce cambios físicos en el cuerpo, tales como aceleración de los latidos del corazón, sudor, tensión muscular, temblores, etc...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2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E1CCD86-7255-405B-BCA8-4E4B2320EEAF}"/>
              </a:ext>
            </a:extLst>
          </p:cNvPr>
          <p:cNvSpPr/>
          <p:nvPr/>
        </p:nvSpPr>
        <p:spPr>
          <a:xfrm>
            <a:off x="940904" y="1258957"/>
            <a:ext cx="9955693" cy="4616911"/>
          </a:xfrm>
          <a:prstGeom prst="round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800" dirty="0"/>
              <a:t>Las situaciones más comunes que hacen que las personas se pongan ansiosas son:</a:t>
            </a:r>
          </a:p>
          <a:p>
            <a:pPr algn="just"/>
            <a:r>
              <a:rPr lang="es-ES" sz="2800" dirty="0"/>
              <a:t>• Enfrentarse a situaciones nuevas o no familiares (por ejemplo, ir a un lugar donde habrá gente que uno no conoce).</a:t>
            </a:r>
          </a:p>
          <a:p>
            <a:pPr algn="just"/>
            <a:r>
              <a:rPr lang="es-ES" sz="2800" dirty="0"/>
              <a:t>• Pruebas o exámenes. </a:t>
            </a:r>
          </a:p>
          <a:p>
            <a:pPr algn="just"/>
            <a:r>
              <a:rPr lang="es-ES" sz="2800" dirty="0"/>
              <a:t>• Exponer en público (por ejemplo, tener que hablar frente a un grupo, tocar un instrumento musical frente a una audiencia, etc.)</a:t>
            </a:r>
          </a:p>
          <a:p>
            <a:pPr algn="just"/>
            <a:r>
              <a:rPr lang="es-ES" sz="2800" dirty="0"/>
              <a:t>• La competencias deportivas (por ejemplo, natación, </a:t>
            </a:r>
            <a:r>
              <a:rPr lang="es-ES" sz="2800" dirty="0" err="1"/>
              <a:t>basketbol</a:t>
            </a:r>
            <a:r>
              <a:rPr lang="es-ES" sz="2800" dirty="0"/>
              <a:t>, jugar ajedrez en un torneo, etc.)</a:t>
            </a:r>
          </a:p>
          <a:p>
            <a:pPr algn="just"/>
            <a:r>
              <a:rPr lang="es-ES" sz="2800" dirty="0"/>
              <a:t>• Solicitar algo (por ejemplo, pedirle a alguien una cita)</a:t>
            </a:r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B2628FB-9683-466C-8452-EF386BAF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3600" b="1" dirty="0"/>
              <a:t>PARA TOMAR ENFRENTAR ANSIEDAD  PODEMOS GUIARNOS POR LOS SIGUIENTES PASOS:</a:t>
            </a:r>
            <a:endParaRPr lang="es-CL" sz="3600" b="1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D08E8B3-389E-43E0-B32A-AA87DC20E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20" t="19578" r="26196" b="13719"/>
          <a:stretch/>
        </p:blipFill>
        <p:spPr>
          <a:xfrm>
            <a:off x="3246783" y="2570538"/>
            <a:ext cx="4717774" cy="33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FF0000"/>
                </a:solidFill>
              </a:rPr>
              <a:t>Técnica 1: Aprender a relajarse</a:t>
            </a: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800" dirty="0"/>
              <a:t>“Siéntate en silencio en una posición lo más cómoda posible, con tu espalda recta y tus pies en el suelo, respiras profundamente con los ojos cerrados.</a:t>
            </a:r>
          </a:p>
          <a:p>
            <a:pPr algn="just"/>
            <a:r>
              <a:rPr lang="es-ES" sz="2800" dirty="0"/>
              <a:t>Relaja los músculos uno por uno.</a:t>
            </a:r>
          </a:p>
          <a:p>
            <a:pPr algn="just"/>
            <a:r>
              <a:rPr lang="es-ES" sz="2800" dirty="0"/>
              <a:t>Imagínate que estás en un lugar tranquilo, apacible, sintiéndote completamente relajado y sin preocupaciones.</a:t>
            </a:r>
          </a:p>
          <a:p>
            <a:pPr algn="just"/>
            <a:r>
              <a:rPr lang="es-ES" sz="2800" dirty="0"/>
              <a:t>Quédate un momento en ese lugar...</a:t>
            </a:r>
          </a:p>
          <a:p>
            <a:pPr algn="just"/>
            <a:endParaRPr lang="es-ES" sz="2800" dirty="0"/>
          </a:p>
          <a:p>
            <a:pPr marL="0" indent="0" algn="just">
              <a:buNone/>
            </a:pP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3200" b="1" dirty="0">
                <a:solidFill>
                  <a:srgbClr val="FF0000"/>
                </a:solidFill>
              </a:rPr>
              <a:t>TÉCNICA 2 PREPARACIÓN Y PRÁCTICA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5C43A35B-710D-45D1-87C6-82DFE7DA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582623"/>
            <a:ext cx="9603275" cy="3400917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sz="3200" dirty="0"/>
              <a:t>Si la situación que nos pone tensos requiere una habilidad específica, un tipo de comportamiento, o conocimiento, esta técnica generalmente ayuda. Consiste sólo </a:t>
            </a:r>
            <a:r>
              <a:rPr lang="es-ES" sz="3200" u="sng" dirty="0">
                <a:highlight>
                  <a:srgbClr val="FFFF00"/>
                </a:highlight>
              </a:rPr>
              <a:t>en practicar, prepararse, ensayar, estudiar</a:t>
            </a:r>
            <a:r>
              <a:rPr lang="es-ES" sz="3200" dirty="0"/>
              <a:t>; así disminuirá la ansiedad porque uno se siente más seguro de su desempeño.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709</TotalTime>
  <Words>764</Words>
  <Application>Microsoft Office PowerPoint</Application>
  <PresentationFormat>Panorámica</PresentationFormat>
  <Paragraphs>73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Orgánico</vt:lpstr>
      <vt:lpstr>ORIENTACION</vt:lpstr>
      <vt:lpstr>INSTRUCCIONES</vt:lpstr>
      <vt:lpstr>OBJETIVO DE LA CLASE</vt:lpstr>
      <vt:lpstr>¿Qué necesito saber?</vt:lpstr>
      <vt:lpstr>¿QUÉ ES LA ANSIEDAD?</vt:lpstr>
      <vt:lpstr>Presentación de PowerPoint</vt:lpstr>
      <vt:lpstr>PARA TOMAR ENFRENTAR ANSIEDAD  PODEMOS GUIARNOS POR LOS SIGUIENTES PASOS:</vt:lpstr>
      <vt:lpstr>Técnica 1: Aprender a relajarse</vt:lpstr>
      <vt:lpstr>TÉCNICA 2 PREPARACIÓN Y PRÁCTICA</vt:lpstr>
      <vt:lpstr>TÉCNICA 3: IMAGINARSE EN LA SITUACIÓN</vt:lpstr>
      <vt:lpstr>TÉCNICA 4: RESPIRACIÓN PROFUNDA </vt:lpstr>
      <vt:lpstr>TÉCNICA 5: PENSAMIENTO POSITIVO</vt:lpstr>
      <vt:lpstr>Entonces </vt:lpstr>
      <vt:lpstr>¡A trabajar!</vt:lpstr>
      <vt:lpstr>¿ENFRENTEMOS LA TENSION?  </vt:lpstr>
      <vt:lpstr>SITUACION 1  : Que situación en el colegio te pone tenso; disertar, prueba, cantar, salir en un acto, etc nivel de ansiedad; bajo, medio o alto</vt:lpstr>
      <vt:lpstr>   Situación 2   Que situación en tu hogar te coloca tenso; salir a comprar, discusiones de tus padres, etc. Nivel de tensión: Bajo, medio y alto.  </vt:lpstr>
      <vt:lpstr>Hoy aprendí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74</cp:revision>
  <cp:lastPrinted>2020-09-01T14:17:26Z</cp:lastPrinted>
  <dcterms:created xsi:type="dcterms:W3CDTF">2020-06-26T00:27:53Z</dcterms:created>
  <dcterms:modified xsi:type="dcterms:W3CDTF">2020-09-01T14:17:30Z</dcterms:modified>
</cp:coreProperties>
</file>