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7" r:id="rId1"/>
  </p:sldMasterIdLst>
  <p:handoutMasterIdLst>
    <p:handoutMasterId r:id="rId20"/>
  </p:handoutMasterIdLst>
  <p:sldIdLst>
    <p:sldId id="256" r:id="rId2"/>
    <p:sldId id="267" r:id="rId3"/>
    <p:sldId id="257" r:id="rId4"/>
    <p:sldId id="258" r:id="rId5"/>
    <p:sldId id="259" r:id="rId6"/>
    <p:sldId id="260" r:id="rId7"/>
    <p:sldId id="273" r:id="rId8"/>
    <p:sldId id="262" r:id="rId9"/>
    <p:sldId id="264" r:id="rId10"/>
    <p:sldId id="275" r:id="rId11"/>
    <p:sldId id="276" r:id="rId12"/>
    <p:sldId id="277" r:id="rId13"/>
    <p:sldId id="283" r:id="rId14"/>
    <p:sldId id="270" r:id="rId15"/>
    <p:sldId id="278" r:id="rId16"/>
    <p:sldId id="285" r:id="rId17"/>
    <p:sldId id="280" r:id="rId18"/>
    <p:sldId id="284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C2C05-B292-4A6E-970A-947D61C3C0DA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4DB66-3F2C-4BB8-9FA0-C918CF12B0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56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98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3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03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05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7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982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946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782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05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0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14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0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91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71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5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63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0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6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claudia.cavieres@colegio-hermanoscarrera.c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ORIENTACION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/>
          </a:bodyPr>
          <a:lstStyle/>
          <a:p>
            <a:pPr algn="l"/>
            <a:r>
              <a:rPr lang="es-CL" dirty="0"/>
              <a:t>                                             </a:t>
            </a:r>
            <a:r>
              <a:rPr lang="es-CL" sz="2000" dirty="0"/>
              <a:t>CURSOS:  7  BASICO</a:t>
            </a:r>
          </a:p>
          <a:p>
            <a:pPr algn="l"/>
            <a:r>
              <a:rPr lang="es-CL" sz="2000" dirty="0"/>
              <a:t>                                         PROFESORA: CLAUDIA CAVIERES JARA</a:t>
            </a:r>
          </a:p>
          <a:p>
            <a:pPr algn="ctr"/>
            <a:r>
              <a:rPr lang="es-CL" sz="2000" dirty="0"/>
              <a:t>CLASE 21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779" y="1726591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1588F0-5022-4506-8028-3C769A58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sz="3200" b="1" dirty="0">
                <a:solidFill>
                  <a:srgbClr val="FF0000"/>
                </a:solidFill>
              </a:rPr>
              <a:t>PASO 3 </a:t>
            </a:r>
            <a:r>
              <a:rPr lang="es-ES" sz="3200" b="1" dirty="0">
                <a:solidFill>
                  <a:srgbClr val="FF0000"/>
                </a:solidFill>
              </a:rPr>
              <a:t>- Considerar las consecuencias:</a:t>
            </a:r>
            <a:br>
              <a:rPr lang="es-ES" sz="3200" b="1" dirty="0">
                <a:solidFill>
                  <a:srgbClr val="FF0000"/>
                </a:solidFill>
              </a:rPr>
            </a:br>
            <a:r>
              <a:rPr lang="es-ES" sz="3200" b="1" dirty="0">
                <a:solidFill>
                  <a:srgbClr val="FF0000"/>
                </a:solidFill>
              </a:rPr>
              <a:t>¿qué sucedería al escoger cada alternativa?. Aquí se deben considerar las consecuencias</a:t>
            </a:r>
            <a:endParaRPr lang="es-CL" sz="32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B3EF8B5-CF88-4189-BEB9-D6DE198AC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Tanto positivas como negativas que cada alternativa puede tener tanto para nosotros como para las otras personas. A veces es necesario buscar más información pidiendo ayuda a otras personas.</a:t>
            </a:r>
          </a:p>
          <a:p>
            <a:pPr algn="just"/>
            <a:r>
              <a:rPr lang="es-ES" dirty="0"/>
              <a:t>¿Qué pasaría si elijo esto? </a:t>
            </a:r>
          </a:p>
          <a:p>
            <a:pPr marL="0" indent="0" algn="just">
              <a:buNone/>
            </a:pPr>
            <a:r>
              <a:rPr lang="es-ES" dirty="0"/>
              <a:t>No subo la nota en la asignatura, porque no puedo ver la teleserie.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Una reflexión podrías ser, si hoy no puedo recrearme podré mañana, si hoy no hago la tarea, ya NO tengo más oportunidad y podría afectar mi promedio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8E6B064-10F3-45E2-9721-2646A496F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692" y="3526410"/>
            <a:ext cx="1379979" cy="13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112FCC-5CAE-420B-A656-E8444A2D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200" dirty="0">
                <a:solidFill>
                  <a:srgbClr val="FF0000"/>
                </a:solidFill>
              </a:rPr>
              <a:t>PASO 4 </a:t>
            </a:r>
            <a:r>
              <a:rPr lang="es-ES" sz="3200" dirty="0">
                <a:solidFill>
                  <a:srgbClr val="FF0000"/>
                </a:solidFill>
              </a:rPr>
              <a:t> Elegir la mejor alternativa posible.</a:t>
            </a:r>
            <a:br>
              <a:rPr lang="es-ES" sz="3200" dirty="0">
                <a:solidFill>
                  <a:srgbClr val="FF0000"/>
                </a:solidFill>
              </a:rPr>
            </a:br>
            <a:r>
              <a:rPr lang="es-ES" sz="3200" dirty="0">
                <a:solidFill>
                  <a:srgbClr val="FF0000"/>
                </a:solidFill>
              </a:rPr>
              <a:t>¿Cuál es la alternativa que me deja más conforme?</a:t>
            </a:r>
            <a:endParaRPr lang="es-CL" sz="32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6316AC5-5E3F-49B6-8920-37F7057A1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Consiste en comparar las alternativas que tienes y escoger la más positiva o adecuada. Luego hay que responsabilizarse de ponerla en práctica.</a:t>
            </a:r>
          </a:p>
          <a:p>
            <a:pPr algn="just"/>
            <a:r>
              <a:rPr lang="es-CL" sz="2800" dirty="0">
                <a:solidFill>
                  <a:schemeClr val="tx1"/>
                </a:solidFill>
              </a:rPr>
              <a:t>¿Qué alternativa elijo?</a:t>
            </a:r>
          </a:p>
          <a:p>
            <a:pPr algn="just"/>
            <a:r>
              <a:rPr lang="es-CL" sz="2800" dirty="0">
                <a:solidFill>
                  <a:schemeClr val="tx1"/>
                </a:solidFill>
              </a:rPr>
              <a:t>Hacer la tarea para mejorar el promedio.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A138FDC-1C80-4F88-9340-46CCE43A9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481" y="373274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2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CCEF7F-0448-44B6-971F-186DE0791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b="1" dirty="0">
                <a:solidFill>
                  <a:srgbClr val="FF0000"/>
                </a:solidFill>
              </a:rPr>
              <a:t/>
            </a:r>
            <a:br>
              <a:rPr lang="es-ES" sz="2800" b="1" dirty="0">
                <a:solidFill>
                  <a:srgbClr val="FF0000"/>
                </a:solidFill>
              </a:rPr>
            </a:br>
            <a:r>
              <a:rPr lang="es-ES" sz="3200" b="1" dirty="0">
                <a:solidFill>
                  <a:srgbClr val="FF0000"/>
                </a:solidFill>
              </a:rPr>
              <a:t>PASO 5 : Evaluar lo que ocurrió.</a:t>
            </a:r>
            <a:endParaRPr lang="es-CL" sz="32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73DD1A2-2C6E-4264-B885-B5C4381F2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Este paso te permitirá comprobar si has logrado lo que pretendías y cambiar aquellos aspectos del problema que todavía no se han resuelto.</a:t>
            </a:r>
          </a:p>
          <a:p>
            <a:pPr algn="just"/>
            <a:r>
              <a:rPr lang="es-ES" dirty="0">
                <a:highlight>
                  <a:srgbClr val="FFFF00"/>
                </a:highlight>
              </a:rPr>
              <a:t>Dependiendo de la alternativa que elegiste evalúa si las consecuencias fueron las que pensaste.</a:t>
            </a:r>
          </a:p>
          <a:p>
            <a:pPr algn="just"/>
            <a:r>
              <a:rPr lang="es-ES" dirty="0">
                <a:highlight>
                  <a:srgbClr val="FFFF00"/>
                </a:highlight>
              </a:rPr>
              <a:t>Imaginen juntos qué pasará realmente si me quedo viendo TV, si hago la tarea o si decidí otra cosa.</a:t>
            </a:r>
            <a:endParaRPr lang="es-C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4962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0E527E-B3CB-490C-B9E8-274AAA96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dirty="0">
                <a:solidFill>
                  <a:srgbClr val="FF0000"/>
                </a:solidFill>
              </a:rPr>
              <a:t>Entonces 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5773AC2-CD90-411C-8647-5CC3EDF59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3314E07A-070A-4498-A599-BAA079F020B5}"/>
              </a:ext>
            </a:extLst>
          </p:cNvPr>
          <p:cNvSpPr/>
          <p:nvPr/>
        </p:nvSpPr>
        <p:spPr>
          <a:xfrm>
            <a:off x="1417984" y="2556932"/>
            <a:ext cx="8984974" cy="3022233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dirty="0"/>
              <a:t> Que para tomar </a:t>
            </a:r>
            <a:r>
              <a:rPr lang="es-ES" sz="2400" dirty="0">
                <a:solidFill>
                  <a:srgbClr val="FF0000"/>
                </a:solidFill>
              </a:rPr>
              <a:t>DECISIONES IMPORTANTES O IRRELEVANTES</a:t>
            </a:r>
            <a:r>
              <a:rPr lang="es-ES" sz="2400" dirty="0"/>
              <a:t>, fáciles o complicadas, es útil y da buenos resultados aplicar un método muy fácil. Este considera cinco pasos, los cuales tienes que seguir ordenadamente.</a:t>
            </a:r>
          </a:p>
        </p:txBody>
      </p:sp>
    </p:spTree>
    <p:extLst>
      <p:ext uri="{BB962C8B-B14F-4D97-AF65-F5344CB8AC3E}">
        <p14:creationId xmlns:p14="http://schemas.microsoft.com/office/powerpoint/2010/main" val="104720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</a:t>
            </a:r>
            <a:r>
              <a:rPr lang="es-ES" dirty="0"/>
              <a:t>contestar las preguntas </a:t>
            </a:r>
            <a:r>
              <a:rPr lang="es-ES" sz="2400" dirty="0"/>
              <a:t> en tu cuaderno  con los pasos señalados. Siempre debes estar supervisado por tu familia. Debes enviar correo: </a:t>
            </a:r>
            <a:r>
              <a:rPr lang="es-ES" sz="2400" dirty="0">
                <a:hlinkClick r:id="rId2"/>
              </a:rPr>
              <a:t>claudia.cavieres@colegio-hermanoscarrera.cl</a:t>
            </a:r>
            <a:r>
              <a:rPr lang="es-ES" sz="2400" dirty="0"/>
              <a:t> 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580" y="3950586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F42636-4DA9-46F9-ACA9-7B12870E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5400" dirty="0">
                <a:solidFill>
                  <a:srgbClr val="FF0000"/>
                </a:solidFill>
              </a:rPr>
              <a:t>¿Cómo responderías tú? </a:t>
            </a:r>
            <a:r>
              <a:rPr lang="es-CL" sz="2800" dirty="0"/>
              <a:t/>
            </a:r>
            <a:br>
              <a:rPr lang="es-CL" sz="2800" dirty="0"/>
            </a:br>
            <a:endParaRPr lang="es-CL" sz="28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30BCBC9-AF1E-44D3-A9A9-265DF2C2D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/>
              <a:t>Lee las siguientes situaciones y piensa cómo actuarías tú. Luego, reflexiona acerca de cuál es la toma de </a:t>
            </a:r>
            <a:r>
              <a:rPr lang="es-ES" sz="3200" dirty="0" err="1"/>
              <a:t>desiciones</a:t>
            </a:r>
            <a:r>
              <a:rPr lang="es-CL" sz="3200" dirty="0"/>
              <a:t>.</a:t>
            </a:r>
            <a:endParaRPr lang="es-ES" sz="3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12EF215-14C9-4F3B-B2E1-12DB95CB1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038" y="3988261"/>
            <a:ext cx="2971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93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2FD83C-C8B9-4526-9262-73051E66A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" sz="2400" b="1" dirty="0">
                <a:solidFill>
                  <a:srgbClr val="FF0000"/>
                </a:solidFill>
              </a:rPr>
              <a:t>SITUACION 1 Tus amigos quieren juntarse después de clases en tu casa, cuando no haya nadie, para fumar y tomar cerveza. Tú quieres de verdad juntarte con tus amigos y pasarlo bien, pero sabes que tus padres no te dejan fumar ni tomar cerveza.</a:t>
            </a:r>
            <a:endParaRPr lang="es-CL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6F5E1972-B969-442D-BFF1-55B052E969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908403"/>
              </p:ext>
            </p:extLst>
          </p:nvPr>
        </p:nvGraphicFramePr>
        <p:xfrm>
          <a:off x="1295402" y="2557463"/>
          <a:ext cx="9601198" cy="258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599">
                  <a:extLst>
                    <a:ext uri="{9D8B030D-6E8A-4147-A177-3AD203B41FA5}">
                      <a16:colId xmlns:a16="http://schemas.microsoft.com/office/drawing/2014/main" xmlns="" val="3428205215"/>
                    </a:ext>
                  </a:extLst>
                </a:gridCol>
                <a:gridCol w="4800599">
                  <a:extLst>
                    <a:ext uri="{9D8B030D-6E8A-4147-A177-3AD203B41FA5}">
                      <a16:colId xmlns:a16="http://schemas.microsoft.com/office/drawing/2014/main" xmlns="" val="2628297444"/>
                    </a:ext>
                  </a:extLst>
                </a:gridCol>
              </a:tblGrid>
              <a:tr h="516876">
                <a:tc>
                  <a:txBody>
                    <a:bodyPr/>
                    <a:lstStyle/>
                    <a:p>
                      <a:r>
                        <a:rPr lang="es-CL" sz="2400" b="1" dirty="0">
                          <a:solidFill>
                            <a:schemeClr val="tx1"/>
                          </a:solidFill>
                        </a:rPr>
                        <a:t>1.- ¿Cuál es el problema?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5400018"/>
                  </a:ext>
                </a:extLst>
              </a:tr>
              <a:tr h="516876">
                <a:tc>
                  <a:txBody>
                    <a:bodyPr/>
                    <a:lstStyle/>
                    <a:p>
                      <a:r>
                        <a:rPr lang="es-CL" sz="2400" b="1" dirty="0"/>
                        <a:t>2. Alternativas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9932301"/>
                  </a:ext>
                </a:extLst>
              </a:tr>
              <a:tr h="516876">
                <a:tc>
                  <a:txBody>
                    <a:bodyPr/>
                    <a:lstStyle/>
                    <a:p>
                      <a:r>
                        <a:rPr lang="es-CL" sz="2400" b="1" dirty="0"/>
                        <a:t>3.Consecuencias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6162905"/>
                  </a:ext>
                </a:extLst>
              </a:tr>
              <a:tr h="516876">
                <a:tc>
                  <a:txBody>
                    <a:bodyPr/>
                    <a:lstStyle/>
                    <a:p>
                      <a:r>
                        <a:rPr lang="es-CL" sz="2400" b="1" dirty="0"/>
                        <a:t>4.Elección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5474993"/>
                  </a:ext>
                </a:extLst>
              </a:tr>
              <a:tr h="516876">
                <a:tc>
                  <a:txBody>
                    <a:bodyPr/>
                    <a:lstStyle/>
                    <a:p>
                      <a:r>
                        <a:rPr lang="es-CL" sz="2400" b="1" dirty="0"/>
                        <a:t>5.Evaluación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6351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57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E3D211-D8B8-438C-A3FF-C82400E6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" sz="2800" b="1" dirty="0">
                <a:solidFill>
                  <a:srgbClr val="FF0000"/>
                </a:solidFill>
              </a:rPr>
              <a:t/>
            </a:r>
            <a:br>
              <a:rPr lang="es-ES" sz="2800" b="1" dirty="0">
                <a:solidFill>
                  <a:srgbClr val="FF0000"/>
                </a:solidFill>
              </a:rPr>
            </a:br>
            <a:r>
              <a:rPr lang="es-ES" sz="2800" b="1" dirty="0">
                <a:solidFill>
                  <a:srgbClr val="FF0000"/>
                </a:solidFill>
              </a:rPr>
              <a:t/>
            </a:r>
            <a:br>
              <a:rPr lang="es-ES" sz="2800" b="1" dirty="0">
                <a:solidFill>
                  <a:srgbClr val="FF0000"/>
                </a:solidFill>
              </a:rPr>
            </a:br>
            <a:r>
              <a:rPr lang="es-ES" sz="2800" b="1" dirty="0">
                <a:solidFill>
                  <a:srgbClr val="FF0000"/>
                </a:solidFill>
              </a:rPr>
              <a:t/>
            </a:r>
            <a:br>
              <a:rPr lang="es-ES" sz="2800" b="1" dirty="0">
                <a:solidFill>
                  <a:srgbClr val="FF0000"/>
                </a:solidFill>
              </a:rPr>
            </a:br>
            <a:r>
              <a:rPr lang="es-ES" sz="2800" b="1" dirty="0">
                <a:solidFill>
                  <a:srgbClr val="FF0000"/>
                </a:solidFill>
              </a:rPr>
              <a:t>SITUACION 2 Plantea al grupo alguna situación difícil en la que hayas estado, o imagina alguna y elaboren juntos a tu familia una solución-elección</a:t>
            </a:r>
            <a:r>
              <a:rPr lang="es-ES" sz="3600" b="1" dirty="0">
                <a:solidFill>
                  <a:srgbClr val="FF0000"/>
                </a:solidFill>
              </a:rPr>
              <a:t>.</a:t>
            </a:r>
            <a:br>
              <a:rPr lang="es-ES" sz="3600" b="1" dirty="0">
                <a:solidFill>
                  <a:srgbClr val="FF0000"/>
                </a:solidFill>
              </a:rPr>
            </a:br>
            <a:r>
              <a:rPr lang="es-ES" sz="3600" b="1" dirty="0">
                <a:solidFill>
                  <a:srgbClr val="FF0000"/>
                </a:solidFill>
              </a:rPr>
              <a:t/>
            </a:r>
            <a:br>
              <a:rPr lang="es-ES" sz="3600" b="1" dirty="0">
                <a:solidFill>
                  <a:srgbClr val="FF0000"/>
                </a:solidFill>
              </a:rPr>
            </a:br>
            <a:endParaRPr lang="es-CL" sz="3600" b="1" dirty="0">
              <a:solidFill>
                <a:srgbClr val="FF0000"/>
              </a:solidFill>
            </a:endParaRPr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xmlns="" id="{6D4AA3B7-0901-4375-9E7B-8E708786D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865188"/>
            <a:ext cx="9601200" cy="270242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DB4DA90-C19B-4800-A038-9449AFE7BD54}"/>
              </a:ext>
            </a:extLst>
          </p:cNvPr>
          <p:cNvSpPr/>
          <p:nvPr/>
        </p:nvSpPr>
        <p:spPr>
          <a:xfrm>
            <a:off x="1563757" y="755374"/>
            <a:ext cx="8971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50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84626E-E7F9-4F53-BE20-5286D743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dirty="0">
                <a:solidFill>
                  <a:srgbClr val="FF0000"/>
                </a:solidFill>
              </a:rPr>
              <a:t>Hoy </a:t>
            </a:r>
            <a:r>
              <a:rPr lang="es-CL" sz="5400">
                <a:solidFill>
                  <a:srgbClr val="FF0000"/>
                </a:solidFill>
              </a:rPr>
              <a:t>aprendí </a:t>
            </a:r>
            <a:endParaRPr lang="es-CL" sz="54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25A885C-BEC4-4CF9-912C-7A9CC74A6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1.-</a:t>
            </a:r>
          </a:p>
          <a:p>
            <a:endParaRPr lang="es-CL" dirty="0"/>
          </a:p>
          <a:p>
            <a:r>
              <a:rPr lang="es-CL" dirty="0"/>
              <a:t>2.-</a:t>
            </a:r>
          </a:p>
          <a:p>
            <a:endParaRPr lang="es-CL" dirty="0"/>
          </a:p>
          <a:p>
            <a:r>
              <a:rPr lang="es-CL" dirty="0"/>
              <a:t>3.- </a:t>
            </a:r>
          </a:p>
        </p:txBody>
      </p:sp>
    </p:spTree>
    <p:extLst>
      <p:ext uri="{BB962C8B-B14F-4D97-AF65-F5344CB8AC3E}">
        <p14:creationId xmlns:p14="http://schemas.microsoft.com/office/powerpoint/2010/main" val="260457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dirty="0"/>
              <a:t>Identificar técnicas  que favorezcan la toma de decisiones y el bienestar en el plano personal a través de </a:t>
            </a:r>
            <a:r>
              <a:rPr lang="es-ES" sz="3600" dirty="0" err="1"/>
              <a:t>Power</a:t>
            </a:r>
            <a:r>
              <a:rPr lang="es-ES" sz="3600" dirty="0"/>
              <a:t> Point.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EDE261-D113-40DF-B2A8-3DF6376D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¿Qué necesito saber?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1BEE175-BB55-4878-8FD9-71EDFB17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13" y="2903565"/>
            <a:ext cx="1527293" cy="2549150"/>
          </a:xfrm>
          <a:prstGeom prst="rect">
            <a:avLst/>
          </a:prstGeom>
        </p:spPr>
      </p:pic>
      <p:sp>
        <p:nvSpPr>
          <p:cNvPr id="8" name="Bocadillo: ovalado 7">
            <a:extLst>
              <a:ext uri="{FF2B5EF4-FFF2-40B4-BE49-F238E27FC236}">
                <a16:creationId xmlns:a16="http://schemas.microsoft.com/office/drawing/2014/main" xmlns="" id="{C96C6F9C-C198-4DA8-8AF4-7E45B7C61173}"/>
              </a:ext>
            </a:extLst>
          </p:cNvPr>
          <p:cNvSpPr/>
          <p:nvPr/>
        </p:nvSpPr>
        <p:spPr>
          <a:xfrm>
            <a:off x="4289462" y="1484486"/>
            <a:ext cx="4492487" cy="2319130"/>
          </a:xfrm>
          <a:prstGeom prst="wedgeEllipseCallout">
            <a:avLst>
              <a:gd name="adj1" fmla="val -28208"/>
              <a:gd name="adj2" fmla="val 853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Bocadillo: ovalado 9">
            <a:extLst>
              <a:ext uri="{FF2B5EF4-FFF2-40B4-BE49-F238E27FC236}">
                <a16:creationId xmlns:a16="http://schemas.microsoft.com/office/drawing/2014/main" xmlns="" id="{525C567B-3D34-4130-AE75-9E4206EEDC35}"/>
              </a:ext>
            </a:extLst>
          </p:cNvPr>
          <p:cNvSpPr/>
          <p:nvPr/>
        </p:nvSpPr>
        <p:spPr>
          <a:xfrm>
            <a:off x="5215191" y="2683253"/>
            <a:ext cx="4492487" cy="2769462"/>
          </a:xfrm>
          <a:prstGeom prst="wedgeEllipseCallout">
            <a:avLst>
              <a:gd name="adj1" fmla="val -65462"/>
              <a:gd name="adj2" fmla="val -15651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000" dirty="0"/>
              <a:t>Para comenzar, vamos saber que es la habilidad de  </a:t>
            </a:r>
            <a:r>
              <a:rPr lang="es-CL" sz="2000" dirty="0">
                <a:solidFill>
                  <a:srgbClr val="FF0000"/>
                </a:solidFill>
              </a:rPr>
              <a:t>IDENTIFICAR</a:t>
            </a:r>
            <a:r>
              <a:rPr lang="es-CL" sz="2000" dirty="0"/>
              <a:t> y que entendemos por  </a:t>
            </a:r>
            <a:r>
              <a:rPr lang="es-CL" sz="2000" dirty="0">
                <a:solidFill>
                  <a:srgbClr val="FF0000"/>
                </a:solidFill>
              </a:rPr>
              <a:t>TOMA DE DECISIONES.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3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045E08-43FE-40ED-A919-1A6F7110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ES TOMA DE DECISIONES?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D1F0C3-DECD-4C04-A144-80471BD3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/>
              <a:t>Siempre estamos tomando decisiones, y este proceso se va haciendo más complejo a medida que uno crece y se hace adulto. Muchas veces no sabemos porque hicimos tal cosa o tomamos tal decisión.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71821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B71A90-E2F2-4506-BC52-B94A8FD7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8E811CA-49F1-46CE-B173-96BFA89DE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ES" sz="3200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DE1CCD86-7255-405B-BCA8-4E4B2320EEAF}"/>
              </a:ext>
            </a:extLst>
          </p:cNvPr>
          <p:cNvSpPr/>
          <p:nvPr/>
        </p:nvSpPr>
        <p:spPr>
          <a:xfrm>
            <a:off x="940904" y="1258957"/>
            <a:ext cx="9780105" cy="4616911"/>
          </a:xfrm>
          <a:prstGeom prst="roundRect">
            <a:avLst/>
          </a:prstGeom>
          <a:ln w="38100">
            <a:solidFill>
              <a:schemeClr val="tx2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dirty="0"/>
              <a:t>Si se aprende y ejercita desde niño/a un método para decidir qué es lo más apropiado, tus decisiones te dejarán contento contigo mismo, serán congruentes y podrás corregir aquello que no te dejó contento después de evaluar.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• Usar un método para tomar decisiones, permite anticiparse y reaccionar de modo adecuado frente  situaciones difíciles, conflictivas o estresantes.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69507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EB2628FB-9683-466C-8452-EF386BAF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b="1" dirty="0"/>
              <a:t>PARA TOMAR DECISIONES  PODEMOS GUIARNOS POR LOS SIGUIENTES PASOS:</a:t>
            </a:r>
            <a:endParaRPr lang="es-CL" sz="3600" b="1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3588D3DC-C1C6-4B48-8A63-6777B38B8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65" t="15184" r="26422" b="21308"/>
          <a:stretch/>
        </p:blipFill>
        <p:spPr>
          <a:xfrm>
            <a:off x="3233530" y="2517913"/>
            <a:ext cx="5128591" cy="353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4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3200" b="1" dirty="0">
                <a:solidFill>
                  <a:srgbClr val="FF0000"/>
                </a:solidFill>
              </a:rPr>
              <a:t>PASO 1 </a:t>
            </a:r>
            <a:r>
              <a:rPr lang="es-ES" sz="2800" b="1" dirty="0">
                <a:solidFill>
                  <a:srgbClr val="FF0000"/>
                </a:solidFill>
              </a:rPr>
              <a:t>Definir el problema o la situación: ¿qué es lo que se quiere lograr con la decisión que se va a tomar?</a:t>
            </a:r>
            <a:r>
              <a:rPr lang="es-ES" sz="2400" dirty="0"/>
              <a:t/>
            </a:r>
            <a:br>
              <a:rPr lang="es-ES" sz="2400" dirty="0"/>
            </a:br>
            <a:endParaRPr lang="es-CL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800" dirty="0"/>
              <a:t>Tu profesor te dio una tarea que debe entregarse al día siguiente, que te podría ayudar a mejorar tu promedio. Esa noche es el último capítulo de tu teleserie favorita. Si ves televisión no tendrás tiempo para hacer la tarea.</a:t>
            </a:r>
          </a:p>
          <a:p>
            <a:pPr algn="just"/>
            <a:r>
              <a:rPr lang="es-CL" sz="2800" dirty="0">
                <a:highlight>
                  <a:srgbClr val="FFFF00"/>
                </a:highlight>
              </a:rPr>
              <a:t> ¿Cuál es el problema?</a:t>
            </a:r>
            <a:r>
              <a:rPr lang="es-CL" sz="2800" dirty="0"/>
              <a:t>     Respuesta: Esa noche es el último capítulo de la teleserie favorita. </a:t>
            </a:r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9EDD97-056D-4DA9-B636-08C18A46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" sz="3200" b="1" dirty="0">
                <a:solidFill>
                  <a:srgbClr val="FF0000"/>
                </a:solidFill>
              </a:rPr>
              <a:t>PASO 2  Ver las alternativas:</a:t>
            </a:r>
            <a:br>
              <a:rPr lang="es-ES" sz="3200" b="1" dirty="0">
                <a:solidFill>
                  <a:srgbClr val="FF0000"/>
                </a:solidFill>
              </a:rPr>
            </a:br>
            <a:r>
              <a:rPr lang="es-ES" sz="3200" b="1" dirty="0">
                <a:solidFill>
                  <a:srgbClr val="FF0000"/>
                </a:solidFill>
              </a:rPr>
              <a:t>¿cuáles son las posibles soluciones al problema? </a:t>
            </a:r>
            <a:endParaRPr lang="es-CL" sz="3200" b="1" dirty="0">
              <a:solidFill>
                <a:srgbClr val="FF0000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5C43A35B-710D-45D1-87C6-82DFE7DA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582623"/>
            <a:ext cx="9603275" cy="3400917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s-ES" sz="2400" dirty="0"/>
              <a:t>En este paso es importante pensar en el mayor número de alternativas posibles, ya que mientras más se te ocurran, mayores probabilidades de encontrar la mejor.</a:t>
            </a:r>
          </a:p>
          <a:p>
            <a:pPr marL="457200" lvl="1" indent="0" algn="just">
              <a:buNone/>
            </a:pPr>
            <a:r>
              <a:rPr lang="es-ES" sz="2400" dirty="0"/>
              <a:t>Siguiendo con el ejemplo anterior, tenemos 2 alternativas</a:t>
            </a:r>
          </a:p>
          <a:p>
            <a:pPr marL="457200" lvl="1" indent="0" algn="just">
              <a:buNone/>
            </a:pPr>
            <a:r>
              <a:rPr lang="es-ES" sz="2400" dirty="0"/>
              <a:t>1.- Ver la teleserie</a:t>
            </a:r>
            <a:r>
              <a:rPr lang="es-CL" sz="2400" dirty="0"/>
              <a:t> (me causa placer, es una acción recreativa)</a:t>
            </a:r>
            <a:endParaRPr lang="es-ES" sz="2400" dirty="0"/>
          </a:p>
          <a:p>
            <a:pPr marL="457200" lvl="1" indent="0" algn="just">
              <a:buNone/>
            </a:pPr>
            <a:r>
              <a:rPr lang="es-ES" sz="2400" dirty="0"/>
              <a:t>2.- Realizar el trabajo del colegio (es ser responsable, es el deber ser)</a:t>
            </a:r>
            <a:endParaRPr lang="es-CL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C938882-C727-4E7A-92B7-E354C7286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819" y="3897672"/>
            <a:ext cx="1291204" cy="17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24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672</TotalTime>
  <Words>722</Words>
  <Application>Microsoft Office PowerPoint</Application>
  <PresentationFormat>Panorámica</PresentationFormat>
  <Paragraphs>60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Orgánico</vt:lpstr>
      <vt:lpstr>ORIENTACION</vt:lpstr>
      <vt:lpstr>INSTRUCCIONES</vt:lpstr>
      <vt:lpstr>OBJETIVO DE LA CLASE</vt:lpstr>
      <vt:lpstr>¿Qué necesito saber?</vt:lpstr>
      <vt:lpstr>¿QUÉ ES TOMA DE DECISIONES?</vt:lpstr>
      <vt:lpstr>Presentación de PowerPoint</vt:lpstr>
      <vt:lpstr>PARA TOMAR DECISIONES  PODEMOS GUIARNOS POR LOS SIGUIENTES PASOS:</vt:lpstr>
      <vt:lpstr>  PASO 1 Definir el problema o la situación: ¿qué es lo que se quiere lograr con la decisión que se va a tomar? </vt:lpstr>
      <vt:lpstr>PASO 2  Ver las alternativas: ¿cuáles son las posibles soluciones al problema? </vt:lpstr>
      <vt:lpstr>PASO 3 - Considerar las consecuencias: ¿qué sucedería al escoger cada alternativa?. Aquí se deben considerar las consecuencias</vt:lpstr>
      <vt:lpstr>PASO 4  Elegir la mejor alternativa posible. ¿Cuál es la alternativa que me deja más conforme?</vt:lpstr>
      <vt:lpstr> PASO 5 : Evaluar lo que ocurrió.</vt:lpstr>
      <vt:lpstr>Entonces </vt:lpstr>
      <vt:lpstr>¡A trabajar!</vt:lpstr>
      <vt:lpstr>¿Cómo responderías tú?  </vt:lpstr>
      <vt:lpstr>SITUACION 1 Tus amigos quieren juntarse después de clases en tu casa, cuando no haya nadie, para fumar y tomar cerveza. Tú quieres de verdad juntarte con tus amigos y pasarlo bien, pero sabes que tus padres no te dejan fumar ni tomar cerveza.</vt:lpstr>
      <vt:lpstr>   SITUACION 2 Plantea al grupo alguna situación difícil en la que hayas estado, o imagina alguna y elaboren juntos a tu familia una solución-elección.  </vt:lpstr>
      <vt:lpstr>Hoy aprendí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HP</cp:lastModifiedBy>
  <cp:revision>69</cp:revision>
  <dcterms:created xsi:type="dcterms:W3CDTF">2020-06-26T00:27:53Z</dcterms:created>
  <dcterms:modified xsi:type="dcterms:W3CDTF">2020-08-24T16:42:41Z</dcterms:modified>
</cp:coreProperties>
</file>