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handoutMasterIdLst>
    <p:handoutMasterId r:id="rId23"/>
  </p:handoutMasterIdLst>
  <p:sldIdLst>
    <p:sldId id="256" r:id="rId2"/>
    <p:sldId id="267" r:id="rId3"/>
    <p:sldId id="257" r:id="rId4"/>
    <p:sldId id="258" r:id="rId5"/>
    <p:sldId id="259" r:id="rId6"/>
    <p:sldId id="260" r:id="rId7"/>
    <p:sldId id="272" r:id="rId8"/>
    <p:sldId id="273" r:id="rId9"/>
    <p:sldId id="262" r:id="rId10"/>
    <p:sldId id="264" r:id="rId11"/>
    <p:sldId id="275" r:id="rId12"/>
    <p:sldId id="276" r:id="rId13"/>
    <p:sldId id="277" r:id="rId14"/>
    <p:sldId id="282" r:id="rId15"/>
    <p:sldId id="283" r:id="rId16"/>
    <p:sldId id="270" r:id="rId17"/>
    <p:sldId id="278" r:id="rId18"/>
    <p:sldId id="279" r:id="rId19"/>
    <p:sldId id="280" r:id="rId20"/>
    <p:sldId id="281" r:id="rId21"/>
    <p:sldId id="284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91DE-1D44-4595-8003-B23C3FA0BA54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F7C5-E0A6-406E-ABA0-BD2DC5672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02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3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4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8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ORIENTACION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                                             </a:t>
            </a:r>
            <a:r>
              <a:rPr lang="es-CL" sz="2000" dirty="0"/>
              <a:t>CURSOS:  7  BASICO</a:t>
            </a:r>
          </a:p>
          <a:p>
            <a:pPr algn="l"/>
            <a:r>
              <a:rPr lang="es-CL" sz="2000" dirty="0"/>
              <a:t>                                         PROFESORA: CLAUDIA CAVIERES JARA</a:t>
            </a:r>
          </a:p>
          <a:p>
            <a:pPr algn="ctr"/>
            <a:r>
              <a:rPr lang="es-CL" sz="2000" dirty="0"/>
              <a:t>CLASE 20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726591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rgbClr val="FF0000"/>
                </a:solidFill>
              </a:rPr>
              <a:t>PASO 2  Hermano exige almuerzo. 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5C43A35B-710D-45D1-87C6-82DFE7DA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82623"/>
            <a:ext cx="9603275" cy="34009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3200" dirty="0"/>
              <a:t>-PABLO:  “Marcela tengo hambre. Es la 1:30 ¿No hay almuerzo?”</a:t>
            </a:r>
            <a:endParaRPr lang="es-CL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DACB20A-2004-4DAA-99AF-1558DFDC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86" y="3429000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588F0-5022-4506-8028-3C769A58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b="1" dirty="0">
                <a:solidFill>
                  <a:srgbClr val="FF0000"/>
                </a:solidFill>
              </a:rPr>
              <a:t>PASO 3 ROL DE VICTIMA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3EF8B5-CF88-4189-BEB9-D6DE198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MARCELA EN EL ROL DE VÍCTIMA, suspira profundamente, se queja y dice:</a:t>
            </a:r>
          </a:p>
          <a:p>
            <a:r>
              <a:rPr lang="es-ES" dirty="0"/>
              <a:t>“Ya voy. Total, aunque yo me sienta mal, igual tengo que servirte el almuerzo”.</a:t>
            </a:r>
          </a:p>
          <a:p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7AD5E2-BD2D-49B0-A47F-4E73A866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20" y="38681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112FCC-5CAE-420B-A656-E8444A2D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PASO 4 ROL AGRESIVO (ENOJADA)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316AC5-5E3F-49B6-8920-37F7057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7030A0"/>
                </a:solidFill>
              </a:rPr>
              <a:t> MARCELA EN EL ROL AGRESIVO, contesta de muy mal humor:</a:t>
            </a:r>
          </a:p>
          <a:p>
            <a:pPr algn="just"/>
            <a:r>
              <a:rPr lang="es-ES" sz="2800" dirty="0"/>
              <a:t>“¿Qué te has creído? Yo no soy tu esclava. ¿Acaso tú tienes las manos crespas?”. 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1046D2-8B82-452D-A719-AEDE0FD0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85" y="374226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CEF7F-0448-44B6-971F-186DE079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PASO 5 : MARCELA EN EL ROL INDIRECTO, cambia de tema y dice: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3DD1A2-2C6E-4264-B885-B5C4381F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“¿Almuerzo? No sé, yo creo que hace demasiado calor para calentar la comida y además</a:t>
            </a:r>
          </a:p>
          <a:p>
            <a:pPr algn="just"/>
            <a:r>
              <a:rPr lang="es-ES" dirty="0"/>
              <a:t>¿tú no estabas a régimen?”.</a:t>
            </a:r>
          </a:p>
          <a:p>
            <a:pPr algn="just"/>
            <a:endParaRPr lang="es-ES" dirty="0"/>
          </a:p>
          <a:p>
            <a:pPr algn="just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78E359-2D31-491D-B532-34815BA3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2983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713D5B-375C-4080-9DE6-31C72D28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>
                <a:solidFill>
                  <a:srgbClr val="FF0000"/>
                </a:solidFill>
              </a:rPr>
              <a:t>PASO 6: </a:t>
            </a:r>
            <a:r>
              <a:rPr lang="es-ES" sz="3600" dirty="0">
                <a:solidFill>
                  <a:srgbClr val="FF0000"/>
                </a:solidFill>
              </a:rPr>
              <a:t>MARCELA SIENDO ASERTIVA, le dice cariñosamente:</a:t>
            </a:r>
            <a:br>
              <a:rPr lang="es-ES" sz="3600" dirty="0">
                <a:solidFill>
                  <a:srgbClr val="FF0000"/>
                </a:solidFill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03A620-7B6C-47EF-84A4-88093CF9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“Sabes Pablo, hoy me siento mal. Me gustaría que tú te calentaras la comida”.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B37AB71-76D3-4296-A3ED-EF84CC44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98" y="3864665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E527E-B3CB-490C-B9E8-274AAA9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Entonces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5773AC2-CD90-411C-8647-5CC3EDF5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314E07A-070A-4498-A599-BAA079F020B5}"/>
              </a:ext>
            </a:extLst>
          </p:cNvPr>
          <p:cNvSpPr/>
          <p:nvPr/>
        </p:nvSpPr>
        <p:spPr>
          <a:xfrm>
            <a:off x="1417984" y="2556932"/>
            <a:ext cx="8984974" cy="302223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La </a:t>
            </a:r>
            <a:r>
              <a:rPr lang="es-ES" sz="2400" dirty="0">
                <a:solidFill>
                  <a:srgbClr val="FF0000"/>
                </a:solidFill>
              </a:rPr>
              <a:t>ASERTIVIDAD</a:t>
            </a:r>
            <a:r>
              <a:rPr lang="es-ES" sz="2400" dirty="0"/>
              <a:t> hace referencia a la </a:t>
            </a:r>
            <a:r>
              <a:rPr lang="es-ES" sz="2400" u="sng" dirty="0">
                <a:solidFill>
                  <a:schemeClr val="tx1"/>
                </a:solidFill>
              </a:rPr>
              <a:t>defensa de los propios derechos de una forma directa, honesta y apropiada, sin violar los derechos de los demás.</a:t>
            </a:r>
            <a:r>
              <a:rPr lang="es-ES" sz="2400" dirty="0"/>
              <a:t> Es importante aprender a expresar el enojo, responder ante las críticas y negarse a hacer algo que no se desea, de una forma asertiva, evitando dar respuestas agresivas o pasivas.</a:t>
            </a:r>
          </a:p>
        </p:txBody>
      </p:sp>
    </p:spTree>
    <p:extLst>
      <p:ext uri="{BB962C8B-B14F-4D97-AF65-F5344CB8AC3E}">
        <p14:creationId xmlns:p14="http://schemas.microsoft.com/office/powerpoint/2010/main" val="104720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</a:t>
            </a:r>
            <a:r>
              <a:rPr lang="es-ES" dirty="0"/>
              <a:t>contestar las preguntas </a:t>
            </a:r>
            <a:r>
              <a:rPr lang="es-ES" sz="2400" dirty="0"/>
              <a:t> en tu cuaderno  con los pasos señalados. Siempre debes estar supervisado por tu familia. Debes enviar correo: </a:t>
            </a:r>
            <a:r>
              <a:rPr lang="es-ES" sz="2400" dirty="0">
                <a:hlinkClick r:id="rId2"/>
              </a:rPr>
              <a:t>claudia.cavieres@colegio-hermanoscarrera.cl</a:t>
            </a:r>
            <a:r>
              <a:rPr lang="es-ES" sz="2400" dirty="0"/>
              <a:t>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80" y="395058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42636-4DA9-46F9-ACA9-7B12870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¿Cómo responderías tú? 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30BCBC9-AF1E-44D3-A9A9-265DF2C2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Lee las siguientes situaciones y piensa cómo actuarías tú. Luego, reflexiona acerca de cuál es la conducta más asertiva.</a:t>
            </a:r>
          </a:p>
          <a:p>
            <a:pPr algn="just"/>
            <a:r>
              <a:rPr lang="es-ES" sz="3200" dirty="0"/>
              <a:t>Subraya con rojo tu respuesta.</a:t>
            </a:r>
            <a:endParaRPr lang="es-CL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12EF215-14C9-4F3B-B2E1-12DB95CB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47" y="4332818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203573-00CF-4B1D-A131-AC97F412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982132"/>
            <a:ext cx="10180981" cy="439825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 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6CB3F4-0FCD-4676-9B7B-15AE4D19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 Piensas que son unos “frescos”, haces un comentario en voz baja sin mirar a nadie en particular. Los jóvenes te preguntan si les hablas a ellos pero tú no expones tu queja.</a:t>
            </a:r>
          </a:p>
          <a:p>
            <a:r>
              <a:rPr lang="es-ES" dirty="0"/>
              <a:t> Les gritas que son unos “patudos” y les amenazas con golpearlos.</a:t>
            </a:r>
          </a:p>
          <a:p>
            <a:r>
              <a:rPr lang="es-ES" dirty="0"/>
              <a:t> Les dices tranquilamente que todos llevan ahí mucho tiempo haciendo cola y que es justo que ellos hagan lo mismo.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1C0F77E-1D40-4B82-86F9-987F1D936559}"/>
              </a:ext>
            </a:extLst>
          </p:cNvPr>
          <p:cNvSpPr/>
          <p:nvPr/>
        </p:nvSpPr>
        <p:spPr>
          <a:xfrm>
            <a:off x="967409" y="1021151"/>
            <a:ext cx="9929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Situación 1: Estás haciendo una larga “cola” para comprar las entradas de un recital de música. Cuando falta poco para llegar a la boletería, se aproximan dos jóvenes de tu edad y se ponen a conversar con la persona que está delante de ti, quedándose en la fila.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E3D211-D8B8-438C-A3FF-C82400E6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600" b="1" dirty="0">
                <a:solidFill>
                  <a:srgbClr val="FF0000"/>
                </a:solidFill>
              </a:rPr>
              <a:t/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854C764-8DD1-4E7D-9BC9-5FC3A7C0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Te enojas, les dices que ya no eres niño/a chico/a y te vas a tu pieza dando un</a:t>
            </a:r>
          </a:p>
          <a:p>
            <a:pPr marL="0" indent="0">
              <a:buNone/>
            </a:pPr>
            <a:r>
              <a:rPr lang="es-ES" dirty="0"/>
              <a:t>     portazo.</a:t>
            </a:r>
          </a:p>
          <a:p>
            <a:r>
              <a:rPr lang="es-ES" dirty="0"/>
              <a:t> Como los ves muy nerviosos, reconoces tu falta, te disculpas y les das la razón,</a:t>
            </a:r>
          </a:p>
          <a:p>
            <a:pPr marL="0" indent="0">
              <a:buNone/>
            </a:pPr>
            <a:r>
              <a:rPr lang="es-ES" dirty="0"/>
              <a:t>     aunque más tarde tratas de explicarles lo sucedido.</a:t>
            </a:r>
          </a:p>
          <a:p>
            <a:r>
              <a:rPr lang="es-ES" dirty="0"/>
              <a:t>Aguantas el sermón haciendo comentarios en voz baja, que nadie alcanza a oír.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DB4DA90-C19B-4800-A038-9449AFE7BD54}"/>
              </a:ext>
            </a:extLst>
          </p:cNvPr>
          <p:cNvSpPr/>
          <p:nvPr/>
        </p:nvSpPr>
        <p:spPr>
          <a:xfrm>
            <a:off x="1563757" y="755374"/>
            <a:ext cx="8971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Situación 2: A la salida del colegio te pasaste a la casa de un/a compañero/a. Te quedaste entretenido/a escuchando música y conversando y se te olvidó avisar a tu casa. Cuando llegaste, tus papás te están esperando muy enojados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5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17CE53-0E37-4916-9775-D6AB9DD4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rgbClr val="FF0000"/>
                </a:solidFill>
              </a:rPr>
              <a:t>Situación 3: Estás sólo/a en el living de tu casa, tranquilo/a y entretenido/a leyendo un libro. Llega tu hermano/a menor con dos amigos/as y no paran de correr y hacer ruido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1D4AE7-2264-4910-A094-DEE4BF5B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Haces un par de comentarios en voz baja y te vas de ahí, molesto/a.</a:t>
            </a:r>
          </a:p>
          <a:p>
            <a:r>
              <a:rPr lang="es-ES" dirty="0"/>
              <a:t> Te enojas, los insultas, y les dices gritando que se dejen de molestar .</a:t>
            </a:r>
          </a:p>
          <a:p>
            <a:r>
              <a:rPr lang="es-ES" dirty="0"/>
              <a:t> Les dices que no te dejan leer, que si quieren estar ahí tendrán que tranquilizarse un poco y que si quieren hacer ruido, pueden irse a otro lado.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447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4626E-E7F9-4F53-BE20-5286D743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Hoy </a:t>
            </a:r>
            <a:r>
              <a:rPr lang="es-CL" sz="5400">
                <a:solidFill>
                  <a:srgbClr val="FF0000"/>
                </a:solidFill>
              </a:rPr>
              <a:t>aprendí 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25A885C-BEC4-4CF9-912C-7A9CC74A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1.-</a:t>
            </a:r>
          </a:p>
          <a:p>
            <a:endParaRPr lang="es-CL" dirty="0"/>
          </a:p>
          <a:p>
            <a:r>
              <a:rPr lang="es-CL" dirty="0"/>
              <a:t>2.-</a:t>
            </a:r>
          </a:p>
          <a:p>
            <a:endParaRPr lang="es-CL" dirty="0"/>
          </a:p>
          <a:p>
            <a:r>
              <a:rPr lang="es-CL" dirty="0"/>
              <a:t>3.- </a:t>
            </a:r>
          </a:p>
        </p:txBody>
      </p:sp>
    </p:spTree>
    <p:extLst>
      <p:ext uri="{BB962C8B-B14F-4D97-AF65-F5344CB8AC3E}">
        <p14:creationId xmlns:p14="http://schemas.microsoft.com/office/powerpoint/2010/main" val="260457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Identificar técnicas  que favorezcan la asertividad y el bienestar en el plano personal a través de </a:t>
            </a:r>
            <a:r>
              <a:rPr lang="es-ES" sz="3600" dirty="0" err="1"/>
              <a:t>Power</a:t>
            </a:r>
            <a:r>
              <a:rPr lang="es-ES" sz="3600" dirty="0"/>
              <a:t> Point.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6A387D78-4C69-4031-84AA-960AAF74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3" y="2761525"/>
            <a:ext cx="1743342" cy="290975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15191" y="2683253"/>
            <a:ext cx="4492487" cy="2769462"/>
          </a:xfrm>
          <a:prstGeom prst="wedgeEllipseCallout">
            <a:avLst>
              <a:gd name="adj1" fmla="val -80401"/>
              <a:gd name="adj2" fmla="val -15348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IDENTIFICAR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ASERTIVIDAD.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IDENTIFICAR?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Demostrar o reconocer la identidad (de una cosa) con otra; demostrarse una cosa igual a otra. Reconocer que (una persona o cosa) es la misma que se busca o se supone.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ASERTIVIDAD?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2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E1CCD86-7255-405B-BCA8-4E4B2320EEAF}"/>
              </a:ext>
            </a:extLst>
          </p:cNvPr>
          <p:cNvSpPr/>
          <p:nvPr/>
        </p:nvSpPr>
        <p:spPr>
          <a:xfrm>
            <a:off x="1696278" y="2663687"/>
            <a:ext cx="9024731" cy="3212181"/>
          </a:xfrm>
          <a:prstGeom prst="round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 “</a:t>
            </a:r>
            <a:r>
              <a:rPr lang="es-ES" sz="2800" dirty="0"/>
              <a:t>Asertividad es la capacidad de defender los derechos</a:t>
            </a:r>
          </a:p>
          <a:p>
            <a:pPr algn="just"/>
            <a:r>
              <a:rPr lang="es-ES" sz="2800" dirty="0"/>
              <a:t>personales, expresando los sentimientos y pensamientos de</a:t>
            </a:r>
          </a:p>
          <a:p>
            <a:pPr algn="just"/>
            <a:r>
              <a:rPr lang="es-ES" sz="2800" dirty="0"/>
              <a:t>manera directa, honesta y apropiada, sin pasar por sobre los</a:t>
            </a:r>
          </a:p>
          <a:p>
            <a:pPr algn="just"/>
            <a:r>
              <a:rPr lang="es-ES" sz="2800" dirty="0"/>
              <a:t>derechos de los demás”.</a:t>
            </a:r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B6DFA6-97EA-4F2D-9ADC-BD2FADC9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4DEAD-16A4-4848-AA5A-D0332725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982132"/>
            <a:ext cx="9743658" cy="4893736"/>
          </a:xfrm>
        </p:spPr>
        <p:txBody>
          <a:bodyPr/>
          <a:lstStyle/>
          <a:p>
            <a:pPr algn="just"/>
            <a:r>
              <a:rPr lang="es-ES" dirty="0"/>
              <a:t>Para ser asertivos tenemos que conocernos y luego tener la valentía de expresarnos tal como somos frente a los otros, sin escondernos detrás de máscaras para complacer o defendernos de los demás. Al utilizar la asertividad me respeto más a mí mismo, reconozco mis necesidades y sentimientos, los valoro y los expreso sincera y directamente.</a:t>
            </a:r>
          </a:p>
          <a:p>
            <a:pPr algn="just"/>
            <a:r>
              <a:rPr lang="es-ES" dirty="0"/>
              <a:t>Al ser asertivo/a me contacto honestamente con los demás, me reafirmo y adquiero fuerza. No necesito manipular, no me escondo detrás de una máscara.</a:t>
            </a:r>
          </a:p>
          <a:p>
            <a:pPr algn="just"/>
            <a:r>
              <a:rPr lang="es-ES" dirty="0"/>
              <a:t>Hay muchas maneras de comunicarse con los demás y a menudo uno adopta algún rol: el de víctima, el agresivo, el indirecto, el asertivo.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09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B2628FB-9683-466C-8452-EF386BAF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/>
              <a:t>PARA SER ASERTIVOS  PODEMOS GUIARNOS POR LOS SIGUIENTES PASOS:</a:t>
            </a:r>
            <a:endParaRPr lang="es-CL" sz="3600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994C54F1-839C-4619-92CD-B011606E9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18379" r="29340" b="15317"/>
          <a:stretch/>
        </p:blipFill>
        <p:spPr>
          <a:xfrm>
            <a:off x="3922643" y="2584173"/>
            <a:ext cx="3750365" cy="3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3200" b="1" dirty="0">
                <a:solidFill>
                  <a:srgbClr val="FF0000"/>
                </a:solidFill>
              </a:rPr>
              <a:t>PASO1 LEE EL SIGUIENTE EJEMPLO </a:t>
            </a:r>
            <a:r>
              <a:rPr lang="es-ES" sz="2400" dirty="0"/>
              <a:t/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Pablo y Marcela son hermanos y se llevan muy bien. Su mamá trabaja todo el día fuera de la casa. Habitualmente, Marcela sirve el almuerzo. Hoy día ella no se siente bien y no tiene ganas de calentar la comida y poner la mesa.</a:t>
            </a:r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</TotalTime>
  <Words>976</Words>
  <Application>Microsoft Office PowerPoint</Application>
  <PresentationFormat>Panorámica</PresentationFormat>
  <Paragraphs>66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Orgánico</vt:lpstr>
      <vt:lpstr>ORIENTACION</vt:lpstr>
      <vt:lpstr>INSTRUCCIONES</vt:lpstr>
      <vt:lpstr>OBJETIVO DE LA CLASE</vt:lpstr>
      <vt:lpstr>¿Qué necesito saber?</vt:lpstr>
      <vt:lpstr>¿QUÉ ES IDENTIFICAR?</vt:lpstr>
      <vt:lpstr>¿QUÉ ES ASERTIVIDAD?</vt:lpstr>
      <vt:lpstr>Presentación de PowerPoint</vt:lpstr>
      <vt:lpstr>PARA SER ASERTIVOS  PODEMOS GUIARNOS POR LOS SIGUIENTES PASOS:</vt:lpstr>
      <vt:lpstr>  PASO1 LEE EL SIGUIENTE EJEMPLO  </vt:lpstr>
      <vt:lpstr>PASO 2  Hermano exige almuerzo. </vt:lpstr>
      <vt:lpstr>PASO 3 ROL DE VICTIMA </vt:lpstr>
      <vt:lpstr>PASO 4 ROL AGRESIVO (ENOJADA)</vt:lpstr>
      <vt:lpstr> PASO 5 : MARCELA EN EL ROL INDIRECTO, cambia de tema y dice:</vt:lpstr>
      <vt:lpstr> PASO 6: MARCELA SIENDO ASERTIVA, le dice cariñosamente: </vt:lpstr>
      <vt:lpstr>Entonces </vt:lpstr>
      <vt:lpstr>¡A trabajar!</vt:lpstr>
      <vt:lpstr>¿Cómo responderías tú?  </vt:lpstr>
      <vt:lpstr> </vt:lpstr>
      <vt:lpstr> </vt:lpstr>
      <vt:lpstr>Situación 3: Estás sólo/a en el living de tu casa, tranquilo/a y entretenido/a leyendo un libro. Llega tu hermano/a menor con dos amigos/as y no paran de correr y hacer ruido</vt:lpstr>
      <vt:lpstr>Hoy aprendí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64</cp:revision>
  <cp:lastPrinted>2020-08-14T14:28:42Z</cp:lastPrinted>
  <dcterms:created xsi:type="dcterms:W3CDTF">2020-06-26T00:27:53Z</dcterms:created>
  <dcterms:modified xsi:type="dcterms:W3CDTF">2020-08-14T14:28:54Z</dcterms:modified>
</cp:coreProperties>
</file>