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2" r:id="rId1"/>
  </p:sldMasterIdLst>
  <p:notesMasterIdLst>
    <p:notesMasterId r:id="rId9"/>
  </p:notesMasterIdLst>
  <p:sldIdLst>
    <p:sldId id="256" r:id="rId2"/>
    <p:sldId id="274" r:id="rId3"/>
    <p:sldId id="283" r:id="rId4"/>
    <p:sldId id="286" r:id="rId5"/>
    <p:sldId id="285" r:id="rId6"/>
    <p:sldId id="287"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690"/>
  </p:normalViewPr>
  <p:slideViewPr>
    <p:cSldViewPr snapToGrid="0" snapToObjects="1">
      <p:cViewPr varScale="1">
        <p:scale>
          <a:sx n="111" d="100"/>
          <a:sy n="111" d="100"/>
        </p:scale>
        <p:origin x="119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7T13:30:59.788"/>
    </inkml:context>
    <inkml:brush xml:id="br0">
      <inkml:brushProperty name="width" value="0.05" units="cm"/>
      <inkml:brushProperty name="height" value="0.05" units="cm"/>
    </inkml:brush>
  </inkml:definitions>
  <inkml:trace contextRef="#ctx0" brushRef="#br0">6 0 24575,'-3'3'0,"2"0"0,0-3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7T13:30:59.788"/>
    </inkml:context>
    <inkml:brush xml:id="br0">
      <inkml:brushProperty name="width" value="0.05" units="cm"/>
      <inkml:brushProperty name="height" value="0.05" units="cm"/>
    </inkml:brush>
  </inkml:definitions>
  <inkml:trace contextRef="#ctx0" brushRef="#br0">6 0 24575,'-3'3'0,"2"0"0,0-3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C36C2-C485-7A4D-9C9A-473C61D797EF}" type="datetimeFigureOut">
              <a:rPr lang="es-CL" smtClean="0"/>
              <a:t>18-11-20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3CB0A-4790-AF4B-86B8-15FB96EBD86B}" type="slidenum">
              <a:rPr lang="es-CL" smtClean="0"/>
              <a:t>‹Nº›</a:t>
            </a:fld>
            <a:endParaRPr lang="es-CL"/>
          </a:p>
        </p:txBody>
      </p:sp>
    </p:spTree>
    <p:extLst>
      <p:ext uri="{BB962C8B-B14F-4D97-AF65-F5344CB8AC3E}">
        <p14:creationId xmlns:p14="http://schemas.microsoft.com/office/powerpoint/2010/main" val="4162513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C33CB0A-4790-AF4B-86B8-15FB96EBD86B}" type="slidenum">
              <a:rPr lang="es-CL" smtClean="0"/>
              <a:t>2</a:t>
            </a:fld>
            <a:endParaRPr lang="es-CL"/>
          </a:p>
        </p:txBody>
      </p:sp>
    </p:spTree>
    <p:extLst>
      <p:ext uri="{BB962C8B-B14F-4D97-AF65-F5344CB8AC3E}">
        <p14:creationId xmlns:p14="http://schemas.microsoft.com/office/powerpoint/2010/main" val="140258508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EBBE2A-9F68-DF41-B26D-A5359322BB99}" type="datetimeFigureOut">
              <a:rPr lang="es-CL" smtClean="0"/>
              <a:t>18-11-20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5C327E5-BEE0-9E45-A617-10EAA3F136AE}" type="slidenum">
              <a:rPr lang="es-CL" smtClean="0"/>
              <a:t>‹Nº›</a:t>
            </a:fld>
            <a:endParaRPr lang="es-CL"/>
          </a:p>
        </p:txBody>
      </p:sp>
    </p:spTree>
    <p:extLst>
      <p:ext uri="{BB962C8B-B14F-4D97-AF65-F5344CB8AC3E}">
        <p14:creationId xmlns:p14="http://schemas.microsoft.com/office/powerpoint/2010/main" val="348693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FEEBBE2A-9F68-DF41-B26D-A5359322BB99}" type="datetimeFigureOut">
              <a:rPr lang="es-CL" smtClean="0"/>
              <a:t>18-11-20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2056174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BBE2A-9F68-DF41-B26D-A5359322BB99}" type="datetimeFigureOut">
              <a:rPr lang="es-CL" smtClean="0"/>
              <a:t>18-11-20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50489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BBE2A-9F68-DF41-B26D-A5359322BB99}" type="datetimeFigureOut">
              <a:rPr lang="es-CL" smtClean="0"/>
              <a:t>18-11-20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3946586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FEEBBE2A-9F68-DF41-B26D-A5359322BB99}" type="datetimeFigureOut">
              <a:rPr lang="es-CL" smtClean="0"/>
              <a:t>18-11-20</a:t>
            </a:fld>
            <a:endParaRPr lang="es-CL"/>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s-C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5C327E5-BEE0-9E45-A617-10EAA3F136AE}" type="slidenum">
              <a:rPr lang="es-CL" smtClean="0"/>
              <a:t>‹Nº›</a:t>
            </a:fld>
            <a:endParaRPr lang="es-CL"/>
          </a:p>
        </p:txBody>
      </p:sp>
    </p:spTree>
    <p:extLst>
      <p:ext uri="{BB962C8B-B14F-4D97-AF65-F5344CB8AC3E}">
        <p14:creationId xmlns:p14="http://schemas.microsoft.com/office/powerpoint/2010/main" val="3875280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EBBE2A-9F68-DF41-B26D-A5359322BB99}" type="datetimeFigureOut">
              <a:rPr lang="es-CL" smtClean="0"/>
              <a:t>18-11-20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2547669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EBBE2A-9F68-DF41-B26D-A5359322BB99}" type="datetimeFigureOut">
              <a:rPr lang="es-CL" smtClean="0"/>
              <a:t>18-11-20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45C327E5-BEE0-9E45-A617-10EAA3F136AE}" type="slidenum">
              <a:rPr lang="es-CL" smtClean="0"/>
              <a:t>‹Nº›</a:t>
            </a:fld>
            <a:endParaRPr lang="es-CL"/>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294633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EEBBE2A-9F68-DF41-B26D-A5359322BB99}" type="datetimeFigureOut">
              <a:rPr lang="es-CL" smtClean="0"/>
              <a:t>18-11-20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5C327E5-BEE0-9E45-A617-10EAA3F136AE}" type="slidenum">
              <a:rPr lang="es-CL" smtClean="0"/>
              <a:t>‹Nº›</a:t>
            </a:fld>
            <a:endParaRPr lang="es-CL"/>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1033732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BBE2A-9F68-DF41-B26D-A5359322BB99}" type="datetimeFigureOut">
              <a:rPr lang="es-CL" smtClean="0"/>
              <a:t>18-11-20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2896928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BBE2A-9F68-DF41-B26D-A5359322BB99}" type="datetimeFigureOut">
              <a:rPr lang="es-CL" smtClean="0"/>
              <a:t>18-11-20</a:t>
            </a:fld>
            <a:endParaRPr lang="es-CL"/>
          </a:p>
        </p:txBody>
      </p:sp>
      <p:sp>
        <p:nvSpPr>
          <p:cNvPr id="6" name="Footer Placeholder 5"/>
          <p:cNvSpPr>
            <a:spLocks noGrp="1"/>
          </p:cNvSpPr>
          <p:nvPr>
            <p:ph type="ftr" sz="quarter" idx="11"/>
          </p:nvPr>
        </p:nvSpPr>
        <p:spPr/>
        <p:txBody>
          <a:bodyPr/>
          <a:lstStyle/>
          <a:p>
            <a:endParaRPr lang="es-C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1232175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FEEBBE2A-9F68-DF41-B26D-A5359322BB99}" type="datetimeFigureOut">
              <a:rPr lang="es-CL" smtClean="0"/>
              <a:t>18-11-20</a:t>
            </a:fld>
            <a:endParaRPr lang="es-C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5C327E5-BEE0-9E45-A617-10EAA3F136AE}" type="slidenum">
              <a:rPr lang="es-CL" smtClean="0"/>
              <a:t>‹Nº›</a:t>
            </a:fld>
            <a:endParaRPr lang="es-CL"/>
          </a:p>
        </p:txBody>
      </p:sp>
    </p:spTree>
    <p:extLst>
      <p:ext uri="{BB962C8B-B14F-4D97-AF65-F5344CB8AC3E}">
        <p14:creationId xmlns:p14="http://schemas.microsoft.com/office/powerpoint/2010/main" val="2443439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FEEBBE2A-9F68-DF41-B26D-A5359322BB99}" type="datetimeFigureOut">
              <a:rPr lang="es-CL" smtClean="0"/>
              <a:t>18-11-20</a:t>
            </a:fld>
            <a:endParaRPr lang="es-C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s-C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5C327E5-BEE0-9E45-A617-10EAA3F136AE}" type="slidenum">
              <a:rPr lang="es-CL" smtClean="0"/>
              <a:t>‹Nº›</a:t>
            </a:fld>
            <a:endParaRPr lang="es-CL"/>
          </a:p>
        </p:txBody>
      </p:sp>
    </p:spTree>
    <p:extLst>
      <p:ext uri="{BB962C8B-B14F-4D97-AF65-F5344CB8AC3E}">
        <p14:creationId xmlns:p14="http://schemas.microsoft.com/office/powerpoint/2010/main" val="640741667"/>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ustomXml" Target="../ink/ink1.xml"/><Relationship Id="rId1" Type="http://schemas.openxmlformats.org/officeDocument/2006/relationships/slideLayout" Target="../slideLayouts/slideLayout2.xml"/><Relationship Id="rId15" Type="http://schemas.openxmlformats.org/officeDocument/2006/relationships/image" Target="../media/image6.png"/><Relationship Id="rId14" Type="http://schemas.openxmlformats.org/officeDocument/2006/relationships/image" Target="../media/image57.png"/></Relationships>
</file>

<file path=ppt/slides/_rels/slide4.xml.rels><?xml version="1.0" encoding="UTF-8" standalone="yes"?>
<Relationships xmlns="http://schemas.openxmlformats.org/package/2006/relationships"><Relationship Id="rId2" Type="http://schemas.openxmlformats.org/officeDocument/2006/relationships/customXml" Target="../ink/ink2.xml"/><Relationship Id="rId1" Type="http://schemas.openxmlformats.org/officeDocument/2006/relationships/slideLayout" Target="../slideLayouts/slideLayout2.xml"/><Relationship Id="rId15" Type="http://schemas.openxmlformats.org/officeDocument/2006/relationships/image" Target="../media/image7.png"/><Relationship Id="rId14" Type="http://schemas.openxmlformats.org/officeDocument/2006/relationships/image" Target="../media/image5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AB1A17-E04E-E744-9C2B-58CA3341F440}"/>
              </a:ext>
            </a:extLst>
          </p:cNvPr>
          <p:cNvSpPr>
            <a:spLocks noGrp="1"/>
          </p:cNvSpPr>
          <p:nvPr>
            <p:ph type="ctrTitle"/>
          </p:nvPr>
        </p:nvSpPr>
        <p:spPr>
          <a:xfrm>
            <a:off x="701040" y="1542050"/>
            <a:ext cx="10789920" cy="3035808"/>
          </a:xfrm>
        </p:spPr>
        <p:txBody>
          <a:bodyPr/>
          <a:lstStyle/>
          <a:p>
            <a:r>
              <a:rPr lang="es-CL" dirty="0"/>
              <a:t>Educación Matemática</a:t>
            </a:r>
          </a:p>
        </p:txBody>
      </p:sp>
      <p:sp>
        <p:nvSpPr>
          <p:cNvPr id="3" name="Subtítulo 2">
            <a:extLst>
              <a:ext uri="{FF2B5EF4-FFF2-40B4-BE49-F238E27FC236}">
                <a16:creationId xmlns:a16="http://schemas.microsoft.com/office/drawing/2014/main" id="{72A18567-F4FC-3342-B842-E949F8CE3CB9}"/>
              </a:ext>
            </a:extLst>
          </p:cNvPr>
          <p:cNvSpPr>
            <a:spLocks noGrp="1"/>
          </p:cNvSpPr>
          <p:nvPr>
            <p:ph type="subTitle" idx="1"/>
          </p:nvPr>
        </p:nvSpPr>
        <p:spPr>
          <a:xfrm>
            <a:off x="4891655" y="4538368"/>
            <a:ext cx="5092450" cy="443385"/>
          </a:xfrm>
        </p:spPr>
        <p:txBody>
          <a:bodyPr>
            <a:noAutofit/>
          </a:bodyPr>
          <a:lstStyle/>
          <a:p>
            <a:r>
              <a:rPr lang="es-CL" sz="2400" dirty="0">
                <a:solidFill>
                  <a:schemeClr val="tx1"/>
                </a:solidFill>
              </a:rPr>
              <a:t>Profesor Mario Moris Serrano</a:t>
            </a:r>
          </a:p>
        </p:txBody>
      </p:sp>
      <p:sp>
        <p:nvSpPr>
          <p:cNvPr id="5" name="Rectangle 2">
            <a:extLst>
              <a:ext uri="{FF2B5EF4-FFF2-40B4-BE49-F238E27FC236}">
                <a16:creationId xmlns:a16="http://schemas.microsoft.com/office/drawing/2014/main" id="{C947ACE8-15F5-D249-9072-CB381A047E0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1025" name="Imagen 1" descr="insignia">
            <a:extLst>
              <a:ext uri="{FF2B5EF4-FFF2-40B4-BE49-F238E27FC236}">
                <a16:creationId xmlns:a16="http://schemas.microsoft.com/office/drawing/2014/main" id="{DADA2A6C-BE93-ED4A-83C0-4E2347FB83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353" y="0"/>
            <a:ext cx="995446" cy="135984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8D2D4A3E-E07A-B744-8EE3-BCB3D8B00982}"/>
              </a:ext>
            </a:extLst>
          </p:cNvPr>
          <p:cNvSpPr>
            <a:spLocks noChangeArrowheads="1"/>
          </p:cNvSpPr>
          <p:nvPr/>
        </p:nvSpPr>
        <p:spPr bwMode="auto">
          <a:xfrm>
            <a:off x="1480144" y="614935"/>
            <a:ext cx="341151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1pPr>
            <a:lvl2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2pPr>
            <a:lvl3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3pPr>
            <a:lvl4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4pPr>
            <a:lvl5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5pPr>
            <a:lvl6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6pPr>
            <a:lvl7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7pPr>
            <a:lvl8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8pPr>
            <a:lvl9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CL" altLang="es-CL"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s-CL" altLang="es-CL" sz="1400" b="1" i="0" u="none" strike="noStrike" cap="none" normalizeH="0" baseline="0" dirty="0">
                <a:ln>
                  <a:noFill/>
                </a:ln>
                <a:solidFill>
                  <a:schemeClr val="tx1"/>
                </a:solidFill>
                <a:effectLst/>
                <a:ea typeface="Calibri" panose="020F0502020204030204" pitchFamily="34" charset="0"/>
                <a:cs typeface="Arial" panose="020B0604020202020204" pitchFamily="34" charset="0"/>
              </a:rPr>
              <a:t>COLEGIO HERMANOS CARRERA</a:t>
            </a: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CL" altLang="es-CL" sz="1400" b="1" i="0" u="none" strike="noStrike" cap="none" normalizeH="0" baseline="0" dirty="0">
                <a:ln>
                  <a:noFill/>
                </a:ln>
                <a:solidFill>
                  <a:schemeClr val="tx1"/>
                </a:solidFill>
                <a:effectLst/>
                <a:ea typeface="Calibri" panose="020F0502020204030204" pitchFamily="34" charset="0"/>
                <a:cs typeface="Arial" panose="020B0604020202020204" pitchFamily="34" charset="0"/>
              </a:rPr>
              <a:t>   RANCAGUA</a:t>
            </a:r>
            <a:r>
              <a:rPr kumimoji="0" lang="es-CL" altLang="es-CL" sz="1400" b="1" i="0" u="none" strike="noStrike" cap="none" normalizeH="0" baseline="0" dirty="0">
                <a:ln>
                  <a:noFill/>
                </a:ln>
                <a:solidFill>
                  <a:schemeClr val="tx1"/>
                </a:solidFill>
                <a:effectLst/>
                <a:cs typeface="Arial" panose="020B0604020202020204" pitchFamily="34" charset="0"/>
              </a:rPr>
              <a:t> </a:t>
            </a:r>
          </a:p>
        </p:txBody>
      </p:sp>
    </p:spTree>
    <p:extLst>
      <p:ext uri="{BB962C8B-B14F-4D97-AF65-F5344CB8AC3E}">
        <p14:creationId xmlns:p14="http://schemas.microsoft.com/office/powerpoint/2010/main" val="27375917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451FD5-7D95-8043-BA37-358ABF48A470}"/>
              </a:ext>
            </a:extLst>
          </p:cNvPr>
          <p:cNvSpPr>
            <a:spLocks noGrp="1"/>
          </p:cNvSpPr>
          <p:nvPr>
            <p:ph type="title"/>
          </p:nvPr>
        </p:nvSpPr>
        <p:spPr>
          <a:xfrm>
            <a:off x="1066800" y="427921"/>
            <a:ext cx="10058400" cy="1138428"/>
          </a:xfrm>
        </p:spPr>
        <p:txBody>
          <a:bodyPr>
            <a:normAutofit/>
          </a:bodyPr>
          <a:lstStyle/>
          <a:p>
            <a:r>
              <a:rPr lang="es-CL" dirty="0"/>
              <a:t>Proporciones.   </a:t>
            </a:r>
            <a:endParaRPr lang="es-CL" sz="8800" dirty="0">
              <a:latin typeface="Chalkboard SE" panose="03050602040202020205" pitchFamily="66" charset="77"/>
            </a:endParaRPr>
          </a:p>
        </p:txBody>
      </p:sp>
      <p:sp>
        <p:nvSpPr>
          <p:cNvPr id="3" name="Marcador de contenido 2">
            <a:extLst>
              <a:ext uri="{FF2B5EF4-FFF2-40B4-BE49-F238E27FC236}">
                <a16:creationId xmlns:a16="http://schemas.microsoft.com/office/drawing/2014/main" id="{ED0DF056-EDD6-AE42-9E5C-548A45F6B1CF}"/>
              </a:ext>
            </a:extLst>
          </p:cNvPr>
          <p:cNvSpPr>
            <a:spLocks noGrp="1"/>
          </p:cNvSpPr>
          <p:nvPr>
            <p:ph idx="1"/>
          </p:nvPr>
        </p:nvSpPr>
        <p:spPr>
          <a:xfrm>
            <a:off x="186539" y="2085265"/>
            <a:ext cx="11793258" cy="1806796"/>
          </a:xfrm>
        </p:spPr>
        <p:txBody>
          <a:bodyPr>
            <a:noAutofit/>
          </a:bodyPr>
          <a:lstStyle/>
          <a:p>
            <a:r>
              <a:rPr lang="es-CL" sz="3600" dirty="0"/>
              <a:t>Objetivo: Demostrar comprensión de la proporción inversa, de forma simbólica. Representando situaciones cotidianas. Fomentando la perseverancia.</a:t>
            </a:r>
          </a:p>
        </p:txBody>
      </p:sp>
    </p:spTree>
    <p:extLst>
      <p:ext uri="{BB962C8B-B14F-4D97-AF65-F5344CB8AC3E}">
        <p14:creationId xmlns:p14="http://schemas.microsoft.com/office/powerpoint/2010/main" val="2077926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800" decel="100000"/>
                                        <p:tgtEl>
                                          <p:spTgt spid="3">
                                            <p:txEl>
                                              <p:pRg st="0" end="0"/>
                                            </p:txEl>
                                          </p:spTgt>
                                        </p:tgtEl>
                                      </p:cBhvr>
                                    </p:animEffect>
                                    <p:anim calcmode="lin" valueType="num">
                                      <p:cBhvr>
                                        <p:cTn id="1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81C01F-9F52-2D4A-B1DD-625054F9C023}"/>
              </a:ext>
            </a:extLst>
          </p:cNvPr>
          <p:cNvSpPr>
            <a:spLocks noGrp="1"/>
          </p:cNvSpPr>
          <p:nvPr>
            <p:ph type="title"/>
          </p:nvPr>
        </p:nvSpPr>
        <p:spPr>
          <a:xfrm>
            <a:off x="173619" y="0"/>
            <a:ext cx="11829327" cy="1628794"/>
          </a:xfrm>
        </p:spPr>
        <p:txBody>
          <a:bodyPr>
            <a:normAutofit/>
          </a:bodyPr>
          <a:lstStyle/>
          <a:p>
            <a:r>
              <a:rPr lang="es-CL" sz="4000" dirty="0"/>
              <a:t>Proporción directa: </a:t>
            </a:r>
            <a:r>
              <a:rPr lang="es-CL" sz="2200" b="0" dirty="0"/>
              <a:t>Dos variables (x e y) son directamente proporcionales o están en proporción directa si, al aumentar (o disminuir) una en cierto factor, la otra aumenta (o disminuye) en el mismo factor. Es decir, el cociente entre sus valores relacionados es constante. </a:t>
            </a:r>
          </a:p>
        </p:txBody>
      </p:sp>
      <p:sp>
        <p:nvSpPr>
          <p:cNvPr id="3" name="Marcador de contenido 2">
            <a:extLst>
              <a:ext uri="{FF2B5EF4-FFF2-40B4-BE49-F238E27FC236}">
                <a16:creationId xmlns:a16="http://schemas.microsoft.com/office/drawing/2014/main" id="{EED8F0A2-F034-9249-9D0B-E5FD8EECF05C}"/>
              </a:ext>
            </a:extLst>
          </p:cNvPr>
          <p:cNvSpPr>
            <a:spLocks noGrp="1"/>
          </p:cNvSpPr>
          <p:nvPr>
            <p:ph idx="1"/>
          </p:nvPr>
        </p:nvSpPr>
        <p:spPr>
          <a:xfrm>
            <a:off x="363792" y="1755676"/>
            <a:ext cx="11464416" cy="590310"/>
          </a:xfrm>
        </p:spPr>
        <p:txBody>
          <a:bodyPr>
            <a:normAutofit lnSpcReduction="10000"/>
          </a:bodyPr>
          <a:lstStyle/>
          <a:p>
            <a:r>
              <a:rPr lang="es-CL" dirty="0"/>
              <a:t>Debemos multiplicar cruzado los distintos elementos de las columnas y el producto debe ser el mismo.</a:t>
            </a:r>
          </a:p>
        </p:txBody>
      </p:sp>
      <p:graphicFrame>
        <p:nvGraphicFramePr>
          <p:cNvPr id="5" name="Tabla 5">
            <a:extLst>
              <a:ext uri="{FF2B5EF4-FFF2-40B4-BE49-F238E27FC236}">
                <a16:creationId xmlns:a16="http://schemas.microsoft.com/office/drawing/2014/main" id="{D229988E-2D11-724D-9B9A-6F36E04040AF}"/>
              </a:ext>
            </a:extLst>
          </p:cNvPr>
          <p:cNvGraphicFramePr>
            <a:graphicFrameLocks noGrp="1"/>
          </p:cNvGraphicFramePr>
          <p:nvPr>
            <p:extLst>
              <p:ext uri="{D42A27DB-BD31-4B8C-83A1-F6EECF244321}">
                <p14:modId xmlns:p14="http://schemas.microsoft.com/office/powerpoint/2010/main" val="1188345956"/>
              </p:ext>
            </p:extLst>
          </p:nvPr>
        </p:nvGraphicFramePr>
        <p:xfrm>
          <a:off x="1032550" y="2709312"/>
          <a:ext cx="1875116" cy="1663070"/>
        </p:xfrm>
        <a:graphic>
          <a:graphicData uri="http://schemas.openxmlformats.org/drawingml/2006/table">
            <a:tbl>
              <a:tblPr firstRow="1" bandRow="1">
                <a:tableStyleId>{5940675A-B579-460E-94D1-54222C63F5DA}</a:tableStyleId>
              </a:tblPr>
              <a:tblGrid>
                <a:gridCol w="937558">
                  <a:extLst>
                    <a:ext uri="{9D8B030D-6E8A-4147-A177-3AD203B41FA5}">
                      <a16:colId xmlns:a16="http://schemas.microsoft.com/office/drawing/2014/main" val="1382179596"/>
                    </a:ext>
                  </a:extLst>
                </a:gridCol>
                <a:gridCol w="937558">
                  <a:extLst>
                    <a:ext uri="{9D8B030D-6E8A-4147-A177-3AD203B41FA5}">
                      <a16:colId xmlns:a16="http://schemas.microsoft.com/office/drawing/2014/main" val="720678095"/>
                    </a:ext>
                  </a:extLst>
                </a:gridCol>
              </a:tblGrid>
              <a:tr h="498023">
                <a:tc>
                  <a:txBody>
                    <a:bodyPr/>
                    <a:lstStyle/>
                    <a:p>
                      <a:pPr algn="ctr"/>
                      <a:r>
                        <a:rPr lang="es-CL" sz="2000" b="1" dirty="0"/>
                        <a:t>a</a:t>
                      </a:r>
                    </a:p>
                  </a:txBody>
                  <a:tcPr/>
                </a:tc>
                <a:tc>
                  <a:txBody>
                    <a:bodyPr/>
                    <a:lstStyle/>
                    <a:p>
                      <a:pPr algn="ctr"/>
                      <a:r>
                        <a:rPr lang="es-CL" sz="2000" b="1" dirty="0"/>
                        <a:t>b</a:t>
                      </a:r>
                    </a:p>
                  </a:txBody>
                  <a:tcPr/>
                </a:tc>
                <a:extLst>
                  <a:ext uri="{0D108BD9-81ED-4DB2-BD59-A6C34878D82A}">
                    <a16:rowId xmlns:a16="http://schemas.microsoft.com/office/drawing/2014/main" val="1756116661"/>
                  </a:ext>
                </a:extLst>
              </a:tr>
              <a:tr h="498023">
                <a:tc>
                  <a:txBody>
                    <a:bodyPr/>
                    <a:lstStyle/>
                    <a:p>
                      <a:pPr algn="ctr"/>
                      <a:r>
                        <a:rPr lang="es-CL" dirty="0"/>
                        <a:t>70</a:t>
                      </a:r>
                    </a:p>
                  </a:txBody>
                  <a:tcPr/>
                </a:tc>
                <a:tc>
                  <a:txBody>
                    <a:bodyPr/>
                    <a:lstStyle/>
                    <a:p>
                      <a:r>
                        <a:rPr lang="es-CL" dirty="0"/>
                        <a:t>7</a:t>
                      </a:r>
                    </a:p>
                  </a:txBody>
                  <a:tcPr/>
                </a:tc>
                <a:extLst>
                  <a:ext uri="{0D108BD9-81ED-4DB2-BD59-A6C34878D82A}">
                    <a16:rowId xmlns:a16="http://schemas.microsoft.com/office/drawing/2014/main" val="2500346570"/>
                  </a:ext>
                </a:extLst>
              </a:tr>
              <a:tr h="667024">
                <a:tc>
                  <a:txBody>
                    <a:bodyPr/>
                    <a:lstStyle/>
                    <a:p>
                      <a:pPr algn="ctr"/>
                      <a:r>
                        <a:rPr lang="es-CL" b="1" dirty="0"/>
                        <a:t>X= 100</a:t>
                      </a:r>
                    </a:p>
                  </a:txBody>
                  <a:tcPr/>
                </a:tc>
                <a:tc>
                  <a:txBody>
                    <a:bodyPr/>
                    <a:lstStyle/>
                    <a:p>
                      <a:r>
                        <a:rPr lang="es-CL" dirty="0"/>
                        <a:t>10</a:t>
                      </a:r>
                    </a:p>
                  </a:txBody>
                  <a:tcPr/>
                </a:tc>
                <a:extLst>
                  <a:ext uri="{0D108BD9-81ED-4DB2-BD59-A6C34878D82A}">
                    <a16:rowId xmlns:a16="http://schemas.microsoft.com/office/drawing/2014/main" val="3987864681"/>
                  </a:ext>
                </a:extLst>
              </a:tr>
            </a:tbl>
          </a:graphicData>
        </a:graphic>
      </p:graphicFrame>
      <p:graphicFrame>
        <p:nvGraphicFramePr>
          <p:cNvPr id="6" name="Tabla 5">
            <a:extLst>
              <a:ext uri="{FF2B5EF4-FFF2-40B4-BE49-F238E27FC236}">
                <a16:creationId xmlns:a16="http://schemas.microsoft.com/office/drawing/2014/main" id="{D634C8B9-0037-294C-B49A-EB67ABF6EB59}"/>
              </a:ext>
            </a:extLst>
          </p:cNvPr>
          <p:cNvGraphicFramePr>
            <a:graphicFrameLocks noGrp="1"/>
          </p:cNvGraphicFramePr>
          <p:nvPr>
            <p:extLst>
              <p:ext uri="{D42A27DB-BD31-4B8C-83A1-F6EECF244321}">
                <p14:modId xmlns:p14="http://schemas.microsoft.com/office/powerpoint/2010/main" val="3670947266"/>
              </p:ext>
            </p:extLst>
          </p:nvPr>
        </p:nvGraphicFramePr>
        <p:xfrm>
          <a:off x="6978870" y="2380454"/>
          <a:ext cx="1556154" cy="2073798"/>
        </p:xfrm>
        <a:graphic>
          <a:graphicData uri="http://schemas.openxmlformats.org/drawingml/2006/table">
            <a:tbl>
              <a:tblPr firstRow="1" bandRow="1">
                <a:tableStyleId>{5940675A-B579-460E-94D1-54222C63F5DA}</a:tableStyleId>
              </a:tblPr>
              <a:tblGrid>
                <a:gridCol w="778077">
                  <a:extLst>
                    <a:ext uri="{9D8B030D-6E8A-4147-A177-3AD203B41FA5}">
                      <a16:colId xmlns:a16="http://schemas.microsoft.com/office/drawing/2014/main" val="1382179596"/>
                    </a:ext>
                  </a:extLst>
                </a:gridCol>
                <a:gridCol w="778077">
                  <a:extLst>
                    <a:ext uri="{9D8B030D-6E8A-4147-A177-3AD203B41FA5}">
                      <a16:colId xmlns:a16="http://schemas.microsoft.com/office/drawing/2014/main" val="720678095"/>
                    </a:ext>
                  </a:extLst>
                </a:gridCol>
              </a:tblGrid>
              <a:tr h="477906">
                <a:tc>
                  <a:txBody>
                    <a:bodyPr/>
                    <a:lstStyle/>
                    <a:p>
                      <a:pPr algn="ctr"/>
                      <a:r>
                        <a:rPr lang="es-CL" sz="2000" b="1" dirty="0"/>
                        <a:t>a</a:t>
                      </a:r>
                    </a:p>
                  </a:txBody>
                  <a:tcPr/>
                </a:tc>
                <a:tc>
                  <a:txBody>
                    <a:bodyPr/>
                    <a:lstStyle/>
                    <a:p>
                      <a:pPr algn="ctr"/>
                      <a:r>
                        <a:rPr lang="es-CL" sz="2000" b="1" dirty="0"/>
                        <a:t>b</a:t>
                      </a:r>
                    </a:p>
                  </a:txBody>
                  <a:tcPr/>
                </a:tc>
                <a:extLst>
                  <a:ext uri="{0D108BD9-81ED-4DB2-BD59-A6C34878D82A}">
                    <a16:rowId xmlns:a16="http://schemas.microsoft.com/office/drawing/2014/main" val="1756116661"/>
                  </a:ext>
                </a:extLst>
              </a:tr>
              <a:tr h="477906">
                <a:tc>
                  <a:txBody>
                    <a:bodyPr/>
                    <a:lstStyle/>
                    <a:p>
                      <a:pPr algn="ctr"/>
                      <a:r>
                        <a:rPr lang="es-CL" dirty="0"/>
                        <a:t>4</a:t>
                      </a:r>
                    </a:p>
                  </a:txBody>
                  <a:tcPr/>
                </a:tc>
                <a:tc>
                  <a:txBody>
                    <a:bodyPr/>
                    <a:lstStyle/>
                    <a:p>
                      <a:pPr algn="ctr"/>
                      <a:r>
                        <a:rPr lang="es-CL" dirty="0"/>
                        <a:t>20</a:t>
                      </a:r>
                    </a:p>
                  </a:txBody>
                  <a:tcPr/>
                </a:tc>
                <a:extLst>
                  <a:ext uri="{0D108BD9-81ED-4DB2-BD59-A6C34878D82A}">
                    <a16:rowId xmlns:a16="http://schemas.microsoft.com/office/drawing/2014/main" val="2500346570"/>
                  </a:ext>
                </a:extLst>
              </a:tr>
              <a:tr h="477906">
                <a:tc>
                  <a:txBody>
                    <a:bodyPr/>
                    <a:lstStyle/>
                    <a:p>
                      <a:pPr algn="ctr"/>
                      <a:r>
                        <a:rPr lang="es-CL" dirty="0"/>
                        <a:t>6</a:t>
                      </a:r>
                    </a:p>
                  </a:txBody>
                  <a:tcPr/>
                </a:tc>
                <a:tc>
                  <a:txBody>
                    <a:bodyPr/>
                    <a:lstStyle/>
                    <a:p>
                      <a:pPr algn="ctr"/>
                      <a:r>
                        <a:rPr lang="es-CL" dirty="0">
                          <a:highlight>
                            <a:srgbClr val="FFFF00"/>
                          </a:highlight>
                        </a:rPr>
                        <a:t>X= 30</a:t>
                      </a:r>
                    </a:p>
                  </a:txBody>
                  <a:tcPr/>
                </a:tc>
                <a:extLst>
                  <a:ext uri="{0D108BD9-81ED-4DB2-BD59-A6C34878D82A}">
                    <a16:rowId xmlns:a16="http://schemas.microsoft.com/office/drawing/2014/main" val="412430921"/>
                  </a:ext>
                </a:extLst>
              </a:tr>
              <a:tr h="477906">
                <a:tc>
                  <a:txBody>
                    <a:bodyPr/>
                    <a:lstStyle/>
                    <a:p>
                      <a:pPr algn="ctr"/>
                      <a:r>
                        <a:rPr lang="es-CL" dirty="0">
                          <a:highlight>
                            <a:srgbClr val="00FF00"/>
                          </a:highlight>
                        </a:rPr>
                        <a:t>Y=16</a:t>
                      </a:r>
                    </a:p>
                  </a:txBody>
                  <a:tcPr/>
                </a:tc>
                <a:tc>
                  <a:txBody>
                    <a:bodyPr/>
                    <a:lstStyle/>
                    <a:p>
                      <a:pPr algn="ctr"/>
                      <a:r>
                        <a:rPr lang="es-CL" dirty="0"/>
                        <a:t>80</a:t>
                      </a:r>
                    </a:p>
                  </a:txBody>
                  <a:tcPr/>
                </a:tc>
                <a:extLst>
                  <a:ext uri="{0D108BD9-81ED-4DB2-BD59-A6C34878D82A}">
                    <a16:rowId xmlns:a16="http://schemas.microsoft.com/office/drawing/2014/main" val="3987864681"/>
                  </a:ext>
                </a:extLst>
              </a:tr>
            </a:tbl>
          </a:graphicData>
        </a:graphic>
      </p:graphicFrame>
      <p:graphicFrame>
        <p:nvGraphicFramePr>
          <p:cNvPr id="7" name="Tabla 7">
            <a:extLst>
              <a:ext uri="{FF2B5EF4-FFF2-40B4-BE49-F238E27FC236}">
                <a16:creationId xmlns:a16="http://schemas.microsoft.com/office/drawing/2014/main" id="{B35CDBF2-07CA-7B4A-BC0E-C0C7FF03460A}"/>
              </a:ext>
            </a:extLst>
          </p:cNvPr>
          <p:cNvGraphicFramePr>
            <a:graphicFrameLocks noGrp="1"/>
          </p:cNvGraphicFramePr>
          <p:nvPr>
            <p:extLst>
              <p:ext uri="{D42A27DB-BD31-4B8C-83A1-F6EECF244321}">
                <p14:modId xmlns:p14="http://schemas.microsoft.com/office/powerpoint/2010/main" val="2413771469"/>
              </p:ext>
            </p:extLst>
          </p:nvPr>
        </p:nvGraphicFramePr>
        <p:xfrm>
          <a:off x="5356917" y="4559348"/>
          <a:ext cx="4126728" cy="1280160"/>
        </p:xfrm>
        <a:graphic>
          <a:graphicData uri="http://schemas.openxmlformats.org/drawingml/2006/table">
            <a:tbl>
              <a:tblPr firstRow="1" bandRow="1">
                <a:tableStyleId>{5940675A-B579-460E-94D1-54222C63F5DA}</a:tableStyleId>
              </a:tblPr>
              <a:tblGrid>
                <a:gridCol w="1031682">
                  <a:extLst>
                    <a:ext uri="{9D8B030D-6E8A-4147-A177-3AD203B41FA5}">
                      <a16:colId xmlns:a16="http://schemas.microsoft.com/office/drawing/2014/main" val="2287245530"/>
                    </a:ext>
                  </a:extLst>
                </a:gridCol>
                <a:gridCol w="1031682">
                  <a:extLst>
                    <a:ext uri="{9D8B030D-6E8A-4147-A177-3AD203B41FA5}">
                      <a16:colId xmlns:a16="http://schemas.microsoft.com/office/drawing/2014/main" val="2219401573"/>
                    </a:ext>
                  </a:extLst>
                </a:gridCol>
                <a:gridCol w="1031682">
                  <a:extLst>
                    <a:ext uri="{9D8B030D-6E8A-4147-A177-3AD203B41FA5}">
                      <a16:colId xmlns:a16="http://schemas.microsoft.com/office/drawing/2014/main" val="4290938404"/>
                    </a:ext>
                  </a:extLst>
                </a:gridCol>
                <a:gridCol w="1031682">
                  <a:extLst>
                    <a:ext uri="{9D8B030D-6E8A-4147-A177-3AD203B41FA5}">
                      <a16:colId xmlns:a16="http://schemas.microsoft.com/office/drawing/2014/main" val="717309725"/>
                    </a:ext>
                  </a:extLst>
                </a:gridCol>
              </a:tblGrid>
              <a:tr h="404096">
                <a:tc>
                  <a:txBody>
                    <a:bodyPr/>
                    <a:lstStyle/>
                    <a:p>
                      <a:pPr algn="ctr"/>
                      <a:r>
                        <a:rPr lang="es-CL" sz="2400" b="1" dirty="0"/>
                        <a:t>a</a:t>
                      </a:r>
                    </a:p>
                  </a:txBody>
                  <a:tcPr/>
                </a:tc>
                <a:tc>
                  <a:txBody>
                    <a:bodyPr/>
                    <a:lstStyle/>
                    <a:p>
                      <a:pPr algn="ctr"/>
                      <a:r>
                        <a:rPr lang="es-CL" sz="2400" dirty="0"/>
                        <a:t>2</a:t>
                      </a:r>
                    </a:p>
                  </a:txBody>
                  <a:tcPr/>
                </a:tc>
                <a:tc>
                  <a:txBody>
                    <a:bodyPr/>
                    <a:lstStyle/>
                    <a:p>
                      <a:pPr algn="ctr"/>
                      <a:r>
                        <a:rPr lang="es-CL" sz="2400" dirty="0"/>
                        <a:t>5</a:t>
                      </a:r>
                    </a:p>
                  </a:txBody>
                  <a:tcPr/>
                </a:tc>
                <a:tc>
                  <a:txBody>
                    <a:bodyPr/>
                    <a:lstStyle/>
                    <a:p>
                      <a:pPr algn="ctr"/>
                      <a:r>
                        <a:rPr lang="es-CL" sz="2400" dirty="0">
                          <a:highlight>
                            <a:srgbClr val="FFFF00"/>
                          </a:highlight>
                        </a:rPr>
                        <a:t>X= 7</a:t>
                      </a:r>
                    </a:p>
                  </a:txBody>
                  <a:tcPr/>
                </a:tc>
                <a:extLst>
                  <a:ext uri="{0D108BD9-81ED-4DB2-BD59-A6C34878D82A}">
                    <a16:rowId xmlns:a16="http://schemas.microsoft.com/office/drawing/2014/main" val="2844571001"/>
                  </a:ext>
                </a:extLst>
              </a:tr>
              <a:tr h="404096">
                <a:tc>
                  <a:txBody>
                    <a:bodyPr/>
                    <a:lstStyle/>
                    <a:p>
                      <a:pPr algn="ctr"/>
                      <a:r>
                        <a:rPr lang="es-CL" sz="2400" b="1" dirty="0"/>
                        <a:t>b</a:t>
                      </a:r>
                    </a:p>
                  </a:txBody>
                  <a:tcPr/>
                </a:tc>
                <a:tc>
                  <a:txBody>
                    <a:bodyPr/>
                    <a:lstStyle/>
                    <a:p>
                      <a:pPr algn="ctr"/>
                      <a:r>
                        <a:rPr lang="es-CL" sz="2400" dirty="0"/>
                        <a:t>30</a:t>
                      </a:r>
                    </a:p>
                  </a:txBody>
                  <a:tcPr/>
                </a:tc>
                <a:tc>
                  <a:txBody>
                    <a:bodyPr/>
                    <a:lstStyle/>
                    <a:p>
                      <a:pPr algn="ctr"/>
                      <a:r>
                        <a:rPr lang="es-CL" sz="2400" dirty="0"/>
                        <a:t>Y </a:t>
                      </a:r>
                      <a:r>
                        <a:rPr lang="es-CL" sz="2400" dirty="0">
                          <a:highlight>
                            <a:srgbClr val="00FF00"/>
                          </a:highlight>
                        </a:rPr>
                        <a:t>=75</a:t>
                      </a:r>
                    </a:p>
                  </a:txBody>
                  <a:tcPr/>
                </a:tc>
                <a:tc>
                  <a:txBody>
                    <a:bodyPr/>
                    <a:lstStyle/>
                    <a:p>
                      <a:pPr algn="ctr"/>
                      <a:r>
                        <a:rPr lang="es-CL" sz="2400" dirty="0"/>
                        <a:t>105</a:t>
                      </a:r>
                    </a:p>
                  </a:txBody>
                  <a:tcPr/>
                </a:tc>
                <a:extLst>
                  <a:ext uri="{0D108BD9-81ED-4DB2-BD59-A6C34878D82A}">
                    <a16:rowId xmlns:a16="http://schemas.microsoft.com/office/drawing/2014/main" val="3570156385"/>
                  </a:ext>
                </a:extLst>
              </a:tr>
            </a:tbl>
          </a:graphicData>
        </a:graphic>
      </p:graphicFrame>
      <mc:AlternateContent xmlns:mc="http://schemas.openxmlformats.org/markup-compatibility/2006" xmlns:p14="http://schemas.microsoft.com/office/powerpoint/2010/main">
        <mc:Choice Requires="p14">
          <p:contentPart p14:bwMode="auto" r:id="rId2">
            <p14:nvContentPartPr>
              <p14:cNvPr id="22" name="Entrada de lápiz 21">
                <a:extLst>
                  <a:ext uri="{FF2B5EF4-FFF2-40B4-BE49-F238E27FC236}">
                    <a16:creationId xmlns:a16="http://schemas.microsoft.com/office/drawing/2014/main" id="{54714698-46C5-0D4A-B6B9-90E7A94C7EC1}"/>
                  </a:ext>
                </a:extLst>
              </p14:cNvPr>
              <p14:cNvContentPartPr/>
              <p14:nvPr/>
            </p14:nvContentPartPr>
            <p14:xfrm>
              <a:off x="1928466" y="2223832"/>
              <a:ext cx="2520" cy="2160"/>
            </p14:xfrm>
          </p:contentPart>
        </mc:Choice>
        <mc:Fallback xmlns="">
          <p:pic>
            <p:nvPicPr>
              <p:cNvPr id="22" name="Entrada de lápiz 21">
                <a:extLst>
                  <a:ext uri="{FF2B5EF4-FFF2-40B4-BE49-F238E27FC236}">
                    <a16:creationId xmlns:a16="http://schemas.microsoft.com/office/drawing/2014/main" id="{54714698-46C5-0D4A-B6B9-90E7A94C7EC1}"/>
                  </a:ext>
                </a:extLst>
              </p:cNvPr>
              <p:cNvPicPr/>
              <p:nvPr/>
            </p:nvPicPr>
            <p:blipFill>
              <a:blip r:embed="rId14"/>
              <a:stretch>
                <a:fillRect/>
              </a:stretch>
            </p:blipFill>
            <p:spPr>
              <a:xfrm>
                <a:off x="1919826" y="2214832"/>
                <a:ext cx="20160" cy="19800"/>
              </a:xfrm>
              <a:prstGeom prst="rect">
                <a:avLst/>
              </a:prstGeom>
            </p:spPr>
          </p:pic>
        </mc:Fallback>
      </mc:AlternateContent>
      <p:sp>
        <p:nvSpPr>
          <p:cNvPr id="71" name="CuadroTexto 70">
            <a:extLst>
              <a:ext uri="{FF2B5EF4-FFF2-40B4-BE49-F238E27FC236}">
                <a16:creationId xmlns:a16="http://schemas.microsoft.com/office/drawing/2014/main" id="{349B077F-BD30-204D-8FA0-ED7F81B89994}"/>
              </a:ext>
            </a:extLst>
          </p:cNvPr>
          <p:cNvSpPr txBox="1"/>
          <p:nvPr/>
        </p:nvSpPr>
        <p:spPr>
          <a:xfrm>
            <a:off x="3459577" y="5412009"/>
            <a:ext cx="2141600" cy="369332"/>
          </a:xfrm>
          <a:prstGeom prst="rect">
            <a:avLst/>
          </a:prstGeom>
          <a:noFill/>
        </p:spPr>
        <p:txBody>
          <a:bodyPr wrap="square" rtlCol="0">
            <a:spAutoFit/>
          </a:bodyPr>
          <a:lstStyle/>
          <a:p>
            <a:r>
              <a:rPr lang="es-CL" dirty="0"/>
              <a:t>(40 · 2) : 5</a:t>
            </a:r>
          </a:p>
        </p:txBody>
      </p:sp>
      <p:sp>
        <p:nvSpPr>
          <p:cNvPr id="72" name="CuadroTexto 71">
            <a:extLst>
              <a:ext uri="{FF2B5EF4-FFF2-40B4-BE49-F238E27FC236}">
                <a16:creationId xmlns:a16="http://schemas.microsoft.com/office/drawing/2014/main" id="{B17211BC-DC95-AD41-81DD-3A90E70815E5}"/>
              </a:ext>
            </a:extLst>
          </p:cNvPr>
          <p:cNvSpPr txBox="1"/>
          <p:nvPr/>
        </p:nvSpPr>
        <p:spPr>
          <a:xfrm>
            <a:off x="3785049" y="5743082"/>
            <a:ext cx="1110168" cy="369332"/>
          </a:xfrm>
          <a:prstGeom prst="rect">
            <a:avLst/>
          </a:prstGeom>
          <a:noFill/>
        </p:spPr>
        <p:txBody>
          <a:bodyPr wrap="square" rtlCol="0">
            <a:spAutoFit/>
          </a:bodyPr>
          <a:lstStyle/>
          <a:p>
            <a:r>
              <a:rPr lang="es-CL" dirty="0"/>
              <a:t>80   : 5 </a:t>
            </a:r>
          </a:p>
        </p:txBody>
      </p:sp>
      <p:sp>
        <p:nvSpPr>
          <p:cNvPr id="73" name="CuadroTexto 72">
            <a:extLst>
              <a:ext uri="{FF2B5EF4-FFF2-40B4-BE49-F238E27FC236}">
                <a16:creationId xmlns:a16="http://schemas.microsoft.com/office/drawing/2014/main" id="{A1D89298-1AEC-D24B-8897-14759F4F4EDA}"/>
              </a:ext>
            </a:extLst>
          </p:cNvPr>
          <p:cNvSpPr txBox="1"/>
          <p:nvPr/>
        </p:nvSpPr>
        <p:spPr>
          <a:xfrm>
            <a:off x="4247767" y="6105174"/>
            <a:ext cx="488453" cy="369332"/>
          </a:xfrm>
          <a:prstGeom prst="rect">
            <a:avLst/>
          </a:prstGeom>
          <a:noFill/>
        </p:spPr>
        <p:txBody>
          <a:bodyPr wrap="square" rtlCol="0">
            <a:spAutoFit/>
          </a:bodyPr>
          <a:lstStyle/>
          <a:p>
            <a:r>
              <a:rPr lang="es-CL" dirty="0"/>
              <a:t>16</a:t>
            </a:r>
          </a:p>
        </p:txBody>
      </p:sp>
      <p:sp>
        <p:nvSpPr>
          <p:cNvPr id="94" name="CuadroTexto 93">
            <a:extLst>
              <a:ext uri="{FF2B5EF4-FFF2-40B4-BE49-F238E27FC236}">
                <a16:creationId xmlns:a16="http://schemas.microsoft.com/office/drawing/2014/main" id="{FACCE27E-FACD-D842-A99B-D740E0C39204}"/>
              </a:ext>
            </a:extLst>
          </p:cNvPr>
          <p:cNvSpPr txBox="1"/>
          <p:nvPr/>
        </p:nvSpPr>
        <p:spPr>
          <a:xfrm>
            <a:off x="8853262" y="2385895"/>
            <a:ext cx="1799304" cy="369332"/>
          </a:xfrm>
          <a:prstGeom prst="rect">
            <a:avLst/>
          </a:prstGeom>
          <a:noFill/>
        </p:spPr>
        <p:txBody>
          <a:bodyPr wrap="square" rtlCol="0">
            <a:spAutoFit/>
          </a:bodyPr>
          <a:lstStyle/>
          <a:p>
            <a:r>
              <a:rPr lang="es-CL" dirty="0"/>
              <a:t>(6 · 20) : 4</a:t>
            </a:r>
          </a:p>
        </p:txBody>
      </p:sp>
      <p:sp>
        <p:nvSpPr>
          <p:cNvPr id="95" name="CuadroTexto 94">
            <a:extLst>
              <a:ext uri="{FF2B5EF4-FFF2-40B4-BE49-F238E27FC236}">
                <a16:creationId xmlns:a16="http://schemas.microsoft.com/office/drawing/2014/main" id="{8FAA0830-5161-2846-B39E-C727899C9056}"/>
              </a:ext>
            </a:extLst>
          </p:cNvPr>
          <p:cNvSpPr txBox="1"/>
          <p:nvPr/>
        </p:nvSpPr>
        <p:spPr>
          <a:xfrm>
            <a:off x="9029031" y="2648283"/>
            <a:ext cx="1447766" cy="369332"/>
          </a:xfrm>
          <a:prstGeom prst="rect">
            <a:avLst/>
          </a:prstGeom>
          <a:noFill/>
        </p:spPr>
        <p:txBody>
          <a:bodyPr wrap="square" rtlCol="0">
            <a:spAutoFit/>
          </a:bodyPr>
          <a:lstStyle/>
          <a:p>
            <a:r>
              <a:rPr lang="es-CL" dirty="0"/>
              <a:t>120  : 4</a:t>
            </a:r>
          </a:p>
        </p:txBody>
      </p:sp>
      <p:sp>
        <p:nvSpPr>
          <p:cNvPr id="96" name="CuadroTexto 95">
            <a:extLst>
              <a:ext uri="{FF2B5EF4-FFF2-40B4-BE49-F238E27FC236}">
                <a16:creationId xmlns:a16="http://schemas.microsoft.com/office/drawing/2014/main" id="{53097276-30F5-CC49-A35B-7F3BE64ACC8F}"/>
              </a:ext>
            </a:extLst>
          </p:cNvPr>
          <p:cNvSpPr txBox="1"/>
          <p:nvPr/>
        </p:nvSpPr>
        <p:spPr>
          <a:xfrm>
            <a:off x="9438537" y="2932363"/>
            <a:ext cx="628754" cy="369332"/>
          </a:xfrm>
          <a:prstGeom prst="rect">
            <a:avLst/>
          </a:prstGeom>
          <a:noFill/>
        </p:spPr>
        <p:txBody>
          <a:bodyPr wrap="square" rtlCol="0">
            <a:spAutoFit/>
          </a:bodyPr>
          <a:lstStyle/>
          <a:p>
            <a:r>
              <a:rPr lang="es-CL" dirty="0"/>
              <a:t>30</a:t>
            </a:r>
          </a:p>
        </p:txBody>
      </p:sp>
      <p:sp>
        <p:nvSpPr>
          <p:cNvPr id="109" name="CuadroTexto 108">
            <a:extLst>
              <a:ext uri="{FF2B5EF4-FFF2-40B4-BE49-F238E27FC236}">
                <a16:creationId xmlns:a16="http://schemas.microsoft.com/office/drawing/2014/main" id="{3AFD6BD9-AB02-A548-AF08-89EE7AD6B092}"/>
              </a:ext>
            </a:extLst>
          </p:cNvPr>
          <p:cNvSpPr txBox="1"/>
          <p:nvPr/>
        </p:nvSpPr>
        <p:spPr>
          <a:xfrm>
            <a:off x="8974096" y="3459571"/>
            <a:ext cx="1708478" cy="369332"/>
          </a:xfrm>
          <a:prstGeom prst="rect">
            <a:avLst/>
          </a:prstGeom>
          <a:noFill/>
        </p:spPr>
        <p:txBody>
          <a:bodyPr wrap="square" rtlCol="0">
            <a:spAutoFit/>
          </a:bodyPr>
          <a:lstStyle/>
          <a:p>
            <a:r>
              <a:rPr lang="es-CL" dirty="0"/>
              <a:t>(6 · 80) : 30 </a:t>
            </a:r>
          </a:p>
        </p:txBody>
      </p:sp>
      <p:sp>
        <p:nvSpPr>
          <p:cNvPr id="110" name="CuadroTexto 109">
            <a:extLst>
              <a:ext uri="{FF2B5EF4-FFF2-40B4-BE49-F238E27FC236}">
                <a16:creationId xmlns:a16="http://schemas.microsoft.com/office/drawing/2014/main" id="{E5B857B6-CFA9-5340-97B8-12741BF746E4}"/>
              </a:ext>
            </a:extLst>
          </p:cNvPr>
          <p:cNvSpPr txBox="1"/>
          <p:nvPr/>
        </p:nvSpPr>
        <p:spPr>
          <a:xfrm>
            <a:off x="9258814" y="3814859"/>
            <a:ext cx="1423760" cy="369332"/>
          </a:xfrm>
          <a:prstGeom prst="rect">
            <a:avLst/>
          </a:prstGeom>
          <a:noFill/>
        </p:spPr>
        <p:txBody>
          <a:bodyPr wrap="square" rtlCol="0">
            <a:spAutoFit/>
          </a:bodyPr>
          <a:lstStyle/>
          <a:p>
            <a:r>
              <a:rPr lang="es-CL" dirty="0"/>
              <a:t>480  : 30</a:t>
            </a:r>
          </a:p>
        </p:txBody>
      </p:sp>
      <p:sp>
        <p:nvSpPr>
          <p:cNvPr id="112" name="CuadroTexto 111">
            <a:extLst>
              <a:ext uri="{FF2B5EF4-FFF2-40B4-BE49-F238E27FC236}">
                <a16:creationId xmlns:a16="http://schemas.microsoft.com/office/drawing/2014/main" id="{A567F338-00F6-AE4E-9268-B1E1CB725279}"/>
              </a:ext>
            </a:extLst>
          </p:cNvPr>
          <p:cNvSpPr txBox="1"/>
          <p:nvPr/>
        </p:nvSpPr>
        <p:spPr>
          <a:xfrm>
            <a:off x="9553922" y="4080569"/>
            <a:ext cx="702073" cy="369332"/>
          </a:xfrm>
          <a:prstGeom prst="rect">
            <a:avLst/>
          </a:prstGeom>
          <a:noFill/>
        </p:spPr>
        <p:txBody>
          <a:bodyPr wrap="square" rtlCol="0">
            <a:spAutoFit/>
          </a:bodyPr>
          <a:lstStyle/>
          <a:p>
            <a:r>
              <a:rPr lang="es-CL" dirty="0"/>
              <a:t>16</a:t>
            </a:r>
          </a:p>
        </p:txBody>
      </p:sp>
      <p:sp>
        <p:nvSpPr>
          <p:cNvPr id="113" name="CuadroTexto 112">
            <a:extLst>
              <a:ext uri="{FF2B5EF4-FFF2-40B4-BE49-F238E27FC236}">
                <a16:creationId xmlns:a16="http://schemas.microsoft.com/office/drawing/2014/main" id="{C147C9B4-2D68-0344-BFD9-66CEE4EAB609}"/>
              </a:ext>
            </a:extLst>
          </p:cNvPr>
          <p:cNvSpPr txBox="1"/>
          <p:nvPr/>
        </p:nvSpPr>
        <p:spPr>
          <a:xfrm>
            <a:off x="6073560" y="5764451"/>
            <a:ext cx="1318731" cy="369332"/>
          </a:xfrm>
          <a:prstGeom prst="rect">
            <a:avLst/>
          </a:prstGeom>
          <a:noFill/>
        </p:spPr>
        <p:txBody>
          <a:bodyPr wrap="square" rtlCol="0">
            <a:spAutoFit/>
          </a:bodyPr>
          <a:lstStyle/>
          <a:p>
            <a:r>
              <a:rPr lang="es-CL" dirty="0"/>
              <a:t>(30 · 5) : 2</a:t>
            </a:r>
          </a:p>
        </p:txBody>
      </p:sp>
      <p:sp>
        <p:nvSpPr>
          <p:cNvPr id="127" name="CuadroTexto 126">
            <a:extLst>
              <a:ext uri="{FF2B5EF4-FFF2-40B4-BE49-F238E27FC236}">
                <a16:creationId xmlns:a16="http://schemas.microsoft.com/office/drawing/2014/main" id="{26E57C6D-A5E6-804B-BED2-C2BBC4AD0EFA}"/>
              </a:ext>
            </a:extLst>
          </p:cNvPr>
          <p:cNvSpPr txBox="1"/>
          <p:nvPr/>
        </p:nvSpPr>
        <p:spPr>
          <a:xfrm>
            <a:off x="6188962" y="6006372"/>
            <a:ext cx="1283967" cy="369332"/>
          </a:xfrm>
          <a:prstGeom prst="rect">
            <a:avLst/>
          </a:prstGeom>
          <a:noFill/>
        </p:spPr>
        <p:txBody>
          <a:bodyPr wrap="square" rtlCol="0">
            <a:spAutoFit/>
          </a:bodyPr>
          <a:lstStyle/>
          <a:p>
            <a:r>
              <a:rPr lang="es-CL" dirty="0"/>
              <a:t>150    : 2</a:t>
            </a:r>
          </a:p>
        </p:txBody>
      </p:sp>
      <p:sp>
        <p:nvSpPr>
          <p:cNvPr id="129" name="CuadroTexto 128">
            <a:extLst>
              <a:ext uri="{FF2B5EF4-FFF2-40B4-BE49-F238E27FC236}">
                <a16:creationId xmlns:a16="http://schemas.microsoft.com/office/drawing/2014/main" id="{8BFD04D0-D61C-8543-A0F2-830BE8D52897}"/>
              </a:ext>
            </a:extLst>
          </p:cNvPr>
          <p:cNvSpPr txBox="1"/>
          <p:nvPr/>
        </p:nvSpPr>
        <p:spPr>
          <a:xfrm>
            <a:off x="6699142" y="6289840"/>
            <a:ext cx="693149" cy="369332"/>
          </a:xfrm>
          <a:prstGeom prst="rect">
            <a:avLst/>
          </a:prstGeom>
          <a:noFill/>
        </p:spPr>
        <p:txBody>
          <a:bodyPr wrap="square" rtlCol="0">
            <a:spAutoFit/>
          </a:bodyPr>
          <a:lstStyle/>
          <a:p>
            <a:r>
              <a:rPr lang="es-CL" dirty="0"/>
              <a:t>75</a:t>
            </a:r>
          </a:p>
        </p:txBody>
      </p:sp>
      <p:sp>
        <p:nvSpPr>
          <p:cNvPr id="139" name="CuadroTexto 138">
            <a:extLst>
              <a:ext uri="{FF2B5EF4-FFF2-40B4-BE49-F238E27FC236}">
                <a16:creationId xmlns:a16="http://schemas.microsoft.com/office/drawing/2014/main" id="{0A49E295-A416-8F47-A911-A8B0B906CD7F}"/>
              </a:ext>
            </a:extLst>
          </p:cNvPr>
          <p:cNvSpPr txBox="1"/>
          <p:nvPr/>
        </p:nvSpPr>
        <p:spPr>
          <a:xfrm>
            <a:off x="8165172" y="5811496"/>
            <a:ext cx="1990495" cy="369332"/>
          </a:xfrm>
          <a:prstGeom prst="rect">
            <a:avLst/>
          </a:prstGeom>
          <a:noFill/>
        </p:spPr>
        <p:txBody>
          <a:bodyPr wrap="square" rtlCol="0">
            <a:spAutoFit/>
          </a:bodyPr>
          <a:lstStyle/>
          <a:p>
            <a:r>
              <a:rPr lang="es-CL" dirty="0"/>
              <a:t>(5 · 105) : 75</a:t>
            </a:r>
          </a:p>
        </p:txBody>
      </p:sp>
      <p:sp>
        <p:nvSpPr>
          <p:cNvPr id="140" name="CuadroTexto 139">
            <a:extLst>
              <a:ext uri="{FF2B5EF4-FFF2-40B4-BE49-F238E27FC236}">
                <a16:creationId xmlns:a16="http://schemas.microsoft.com/office/drawing/2014/main" id="{C11A6173-8651-484D-9962-D4AE66D7D817}"/>
              </a:ext>
            </a:extLst>
          </p:cNvPr>
          <p:cNvSpPr txBox="1"/>
          <p:nvPr/>
        </p:nvSpPr>
        <p:spPr>
          <a:xfrm>
            <a:off x="8410346" y="6104536"/>
            <a:ext cx="1483108" cy="369332"/>
          </a:xfrm>
          <a:prstGeom prst="rect">
            <a:avLst/>
          </a:prstGeom>
          <a:noFill/>
        </p:spPr>
        <p:txBody>
          <a:bodyPr wrap="square" rtlCol="0">
            <a:spAutoFit/>
          </a:bodyPr>
          <a:lstStyle/>
          <a:p>
            <a:r>
              <a:rPr lang="es-CL" dirty="0"/>
              <a:t>525   : 75</a:t>
            </a:r>
          </a:p>
        </p:txBody>
      </p:sp>
      <p:sp>
        <p:nvSpPr>
          <p:cNvPr id="141" name="CuadroTexto 140">
            <a:extLst>
              <a:ext uri="{FF2B5EF4-FFF2-40B4-BE49-F238E27FC236}">
                <a16:creationId xmlns:a16="http://schemas.microsoft.com/office/drawing/2014/main" id="{88C6B1F8-34EF-C141-A832-F9E7D49D010E}"/>
              </a:ext>
            </a:extLst>
          </p:cNvPr>
          <p:cNvSpPr txBox="1"/>
          <p:nvPr/>
        </p:nvSpPr>
        <p:spPr>
          <a:xfrm>
            <a:off x="8895882" y="6368254"/>
            <a:ext cx="764557" cy="369332"/>
          </a:xfrm>
          <a:prstGeom prst="rect">
            <a:avLst/>
          </a:prstGeom>
          <a:noFill/>
        </p:spPr>
        <p:txBody>
          <a:bodyPr wrap="square" rtlCol="0">
            <a:spAutoFit/>
          </a:bodyPr>
          <a:lstStyle/>
          <a:p>
            <a:r>
              <a:rPr lang="es-CL" dirty="0"/>
              <a:t>7</a:t>
            </a:r>
          </a:p>
        </p:txBody>
      </p:sp>
      <mc:AlternateContent xmlns:mc="http://schemas.openxmlformats.org/markup-compatibility/2006">
        <mc:Choice xmlns:a14="http://schemas.microsoft.com/office/drawing/2010/main" Requires="a14">
          <p:sp>
            <p:nvSpPr>
              <p:cNvPr id="100" name="CuadroTexto 99">
                <a:extLst>
                  <a:ext uri="{FF2B5EF4-FFF2-40B4-BE49-F238E27FC236}">
                    <a16:creationId xmlns:a16="http://schemas.microsoft.com/office/drawing/2014/main" id="{350AB424-36E5-8246-BBD6-54BE5B8CA231}"/>
                  </a:ext>
                </a:extLst>
              </p:cNvPr>
              <p:cNvSpPr txBox="1"/>
              <p:nvPr/>
            </p:nvSpPr>
            <p:spPr>
              <a:xfrm>
                <a:off x="363792" y="5348808"/>
                <a:ext cx="2893671" cy="7937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s-CL" sz="2400" i="1" smtClean="0">
                              <a:latin typeface="Cambria Math" panose="02040503050406030204" pitchFamily="18" charset="0"/>
                            </a:rPr>
                          </m:ctrlPr>
                        </m:fPr>
                        <m:num>
                          <m:r>
                            <a:rPr lang="es-ES" sz="2400" b="0" i="1" smtClean="0">
                              <a:latin typeface="Cambria Math" panose="02040503050406030204" pitchFamily="18" charset="0"/>
                            </a:rPr>
                            <m:t>5</m:t>
                          </m:r>
                        </m:num>
                        <m:den>
                          <m:r>
                            <a:rPr lang="es-ES" sz="2400" b="0" i="1" smtClean="0">
                              <a:latin typeface="Cambria Math" panose="02040503050406030204" pitchFamily="18" charset="0"/>
                            </a:rPr>
                            <m:t>40</m:t>
                          </m:r>
                        </m:den>
                      </m:f>
                      <m:r>
                        <a:rPr lang="es-ES" sz="2400" b="0" i="1" smtClean="0">
                          <a:latin typeface="Cambria Math" panose="02040503050406030204" pitchFamily="18" charset="0"/>
                        </a:rPr>
                        <m:t>= </m:t>
                      </m:r>
                      <m:f>
                        <m:fPr>
                          <m:ctrlPr>
                            <a:rPr lang="es-ES" sz="2400" b="0" i="1" smtClean="0">
                              <a:latin typeface="Cambria Math" panose="02040503050406030204" pitchFamily="18" charset="0"/>
                            </a:rPr>
                          </m:ctrlPr>
                        </m:fPr>
                        <m:num>
                          <m:r>
                            <a:rPr lang="es-ES" sz="2400" b="0" i="1" smtClean="0">
                              <a:latin typeface="Cambria Math" panose="02040503050406030204" pitchFamily="18" charset="0"/>
                            </a:rPr>
                            <m:t>2</m:t>
                          </m:r>
                        </m:num>
                        <m:den>
                          <m:r>
                            <a:rPr lang="es-ES" sz="2400" b="0" i="1" smtClean="0">
                              <a:latin typeface="Cambria Math" panose="02040503050406030204" pitchFamily="18" charset="0"/>
                            </a:rPr>
                            <m:t>𝑥</m:t>
                          </m:r>
                        </m:den>
                      </m:f>
                    </m:oMath>
                  </m:oMathPara>
                </a14:m>
                <a:endParaRPr lang="es-CL" sz="2400" dirty="0"/>
              </a:p>
            </p:txBody>
          </p:sp>
        </mc:Choice>
        <mc:Fallback>
          <p:sp>
            <p:nvSpPr>
              <p:cNvPr id="100" name="CuadroTexto 99">
                <a:extLst>
                  <a:ext uri="{FF2B5EF4-FFF2-40B4-BE49-F238E27FC236}">
                    <a16:creationId xmlns:a16="http://schemas.microsoft.com/office/drawing/2014/main" id="{350AB424-36E5-8246-BBD6-54BE5B8CA231}"/>
                  </a:ext>
                </a:extLst>
              </p:cNvPr>
              <p:cNvSpPr txBox="1">
                <a:spLocks noRot="1" noChangeAspect="1" noMove="1" noResize="1" noEditPoints="1" noAdjustHandles="1" noChangeArrowheads="1" noChangeShapeType="1" noTextEdit="1"/>
              </p:cNvSpPr>
              <p:nvPr/>
            </p:nvSpPr>
            <p:spPr>
              <a:xfrm>
                <a:off x="363792" y="5348808"/>
                <a:ext cx="2893671" cy="793743"/>
              </a:xfrm>
              <a:prstGeom prst="rect">
                <a:avLst/>
              </a:prstGeom>
              <a:blipFill>
                <a:blip r:embed="rId15"/>
                <a:stretch>
                  <a:fillRect b="-6250"/>
                </a:stretch>
              </a:blipFill>
            </p:spPr>
            <p:txBody>
              <a:bodyPr/>
              <a:lstStyle/>
              <a:p>
                <a:r>
                  <a:rPr lang="es-CL">
                    <a:noFill/>
                  </a:rPr>
                  <a:t> </a:t>
                </a:r>
              </a:p>
            </p:txBody>
          </p:sp>
        </mc:Fallback>
      </mc:AlternateContent>
    </p:spTree>
    <p:extLst>
      <p:ext uri="{BB962C8B-B14F-4D97-AF65-F5344CB8AC3E}">
        <p14:creationId xmlns:p14="http://schemas.microsoft.com/office/powerpoint/2010/main" val="2110062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81C01F-9F52-2D4A-B1DD-625054F9C023}"/>
              </a:ext>
            </a:extLst>
          </p:cNvPr>
          <p:cNvSpPr>
            <a:spLocks noGrp="1"/>
          </p:cNvSpPr>
          <p:nvPr>
            <p:ph type="title"/>
          </p:nvPr>
        </p:nvSpPr>
        <p:spPr>
          <a:xfrm>
            <a:off x="173619" y="0"/>
            <a:ext cx="11829327" cy="1628794"/>
          </a:xfrm>
        </p:spPr>
        <p:txBody>
          <a:bodyPr>
            <a:normAutofit/>
          </a:bodyPr>
          <a:lstStyle/>
          <a:p>
            <a:r>
              <a:rPr lang="es-CL" sz="4000" dirty="0"/>
              <a:t>Proporción inversa: </a:t>
            </a:r>
            <a:r>
              <a:rPr lang="es-CL" sz="2200" b="0" dirty="0"/>
              <a:t>Dos variables (x e y) son inversamente proporcionales o están en proporción inversa si, </a:t>
            </a:r>
            <a:r>
              <a:rPr lang="es-CL" sz="2200" dirty="0"/>
              <a:t>al aumentar una en cierto factor, la otra disminuye en el mismo factor y viceversa</a:t>
            </a:r>
            <a:r>
              <a:rPr lang="es-CL" sz="2200" b="0" dirty="0"/>
              <a:t>. Es decir, el producto entre sus valores relacionados es constante. </a:t>
            </a:r>
          </a:p>
        </p:txBody>
      </p:sp>
      <p:sp>
        <p:nvSpPr>
          <p:cNvPr id="3" name="Marcador de contenido 2">
            <a:extLst>
              <a:ext uri="{FF2B5EF4-FFF2-40B4-BE49-F238E27FC236}">
                <a16:creationId xmlns:a16="http://schemas.microsoft.com/office/drawing/2014/main" id="{EED8F0A2-F034-9249-9D0B-E5FD8EECF05C}"/>
              </a:ext>
            </a:extLst>
          </p:cNvPr>
          <p:cNvSpPr>
            <a:spLocks noGrp="1"/>
          </p:cNvSpPr>
          <p:nvPr>
            <p:ph idx="1"/>
          </p:nvPr>
        </p:nvSpPr>
        <p:spPr>
          <a:xfrm>
            <a:off x="363792" y="1755676"/>
            <a:ext cx="11464416" cy="590310"/>
          </a:xfrm>
        </p:spPr>
        <p:txBody>
          <a:bodyPr>
            <a:normAutofit lnSpcReduction="10000"/>
          </a:bodyPr>
          <a:lstStyle/>
          <a:p>
            <a:r>
              <a:rPr lang="es-CL" dirty="0"/>
              <a:t>Debemos multiplicar hacia el lado los distintos elementos de las columnas y el producto debe ser el mismo.</a:t>
            </a:r>
          </a:p>
        </p:txBody>
      </p:sp>
      <p:graphicFrame>
        <p:nvGraphicFramePr>
          <p:cNvPr id="5" name="Tabla 5">
            <a:extLst>
              <a:ext uri="{FF2B5EF4-FFF2-40B4-BE49-F238E27FC236}">
                <a16:creationId xmlns:a16="http://schemas.microsoft.com/office/drawing/2014/main" id="{D229988E-2D11-724D-9B9A-6F36E04040AF}"/>
              </a:ext>
            </a:extLst>
          </p:cNvPr>
          <p:cNvGraphicFramePr>
            <a:graphicFrameLocks noGrp="1"/>
          </p:cNvGraphicFramePr>
          <p:nvPr>
            <p:extLst>
              <p:ext uri="{D42A27DB-BD31-4B8C-83A1-F6EECF244321}">
                <p14:modId xmlns:p14="http://schemas.microsoft.com/office/powerpoint/2010/main" val="3518310267"/>
              </p:ext>
            </p:extLst>
          </p:nvPr>
        </p:nvGraphicFramePr>
        <p:xfrm>
          <a:off x="1032550" y="2709312"/>
          <a:ext cx="1875116" cy="1663070"/>
        </p:xfrm>
        <a:graphic>
          <a:graphicData uri="http://schemas.openxmlformats.org/drawingml/2006/table">
            <a:tbl>
              <a:tblPr firstRow="1" bandRow="1">
                <a:tableStyleId>{5940675A-B579-460E-94D1-54222C63F5DA}</a:tableStyleId>
              </a:tblPr>
              <a:tblGrid>
                <a:gridCol w="937558">
                  <a:extLst>
                    <a:ext uri="{9D8B030D-6E8A-4147-A177-3AD203B41FA5}">
                      <a16:colId xmlns:a16="http://schemas.microsoft.com/office/drawing/2014/main" val="1382179596"/>
                    </a:ext>
                  </a:extLst>
                </a:gridCol>
                <a:gridCol w="937558">
                  <a:extLst>
                    <a:ext uri="{9D8B030D-6E8A-4147-A177-3AD203B41FA5}">
                      <a16:colId xmlns:a16="http://schemas.microsoft.com/office/drawing/2014/main" val="720678095"/>
                    </a:ext>
                  </a:extLst>
                </a:gridCol>
              </a:tblGrid>
              <a:tr h="498023">
                <a:tc>
                  <a:txBody>
                    <a:bodyPr/>
                    <a:lstStyle/>
                    <a:p>
                      <a:pPr algn="ctr"/>
                      <a:r>
                        <a:rPr lang="es-CL" sz="2000" b="1" dirty="0"/>
                        <a:t>x</a:t>
                      </a:r>
                    </a:p>
                  </a:txBody>
                  <a:tcPr/>
                </a:tc>
                <a:tc>
                  <a:txBody>
                    <a:bodyPr/>
                    <a:lstStyle/>
                    <a:p>
                      <a:pPr algn="ctr"/>
                      <a:r>
                        <a:rPr lang="es-CL" sz="2000" b="1" dirty="0"/>
                        <a:t>y</a:t>
                      </a:r>
                    </a:p>
                  </a:txBody>
                  <a:tcPr/>
                </a:tc>
                <a:extLst>
                  <a:ext uri="{0D108BD9-81ED-4DB2-BD59-A6C34878D82A}">
                    <a16:rowId xmlns:a16="http://schemas.microsoft.com/office/drawing/2014/main" val="1756116661"/>
                  </a:ext>
                </a:extLst>
              </a:tr>
              <a:tr h="498023">
                <a:tc>
                  <a:txBody>
                    <a:bodyPr/>
                    <a:lstStyle/>
                    <a:p>
                      <a:pPr algn="ctr"/>
                      <a:r>
                        <a:rPr lang="es-CL" dirty="0"/>
                        <a:t>70</a:t>
                      </a:r>
                    </a:p>
                  </a:txBody>
                  <a:tcPr/>
                </a:tc>
                <a:tc>
                  <a:txBody>
                    <a:bodyPr/>
                    <a:lstStyle/>
                    <a:p>
                      <a:r>
                        <a:rPr lang="es-CL" dirty="0"/>
                        <a:t>7</a:t>
                      </a:r>
                    </a:p>
                  </a:txBody>
                  <a:tcPr/>
                </a:tc>
                <a:extLst>
                  <a:ext uri="{0D108BD9-81ED-4DB2-BD59-A6C34878D82A}">
                    <a16:rowId xmlns:a16="http://schemas.microsoft.com/office/drawing/2014/main" val="2500346570"/>
                  </a:ext>
                </a:extLst>
              </a:tr>
              <a:tr h="667024">
                <a:tc>
                  <a:txBody>
                    <a:bodyPr/>
                    <a:lstStyle/>
                    <a:p>
                      <a:pPr algn="ctr"/>
                      <a:r>
                        <a:rPr lang="es-CL" b="1" dirty="0"/>
                        <a:t>n</a:t>
                      </a:r>
                    </a:p>
                  </a:txBody>
                  <a:tcPr/>
                </a:tc>
                <a:tc>
                  <a:txBody>
                    <a:bodyPr/>
                    <a:lstStyle/>
                    <a:p>
                      <a:r>
                        <a:rPr lang="es-CL" dirty="0"/>
                        <a:t>10</a:t>
                      </a:r>
                    </a:p>
                  </a:txBody>
                  <a:tcPr/>
                </a:tc>
                <a:extLst>
                  <a:ext uri="{0D108BD9-81ED-4DB2-BD59-A6C34878D82A}">
                    <a16:rowId xmlns:a16="http://schemas.microsoft.com/office/drawing/2014/main" val="3987864681"/>
                  </a:ext>
                </a:extLst>
              </a:tr>
            </a:tbl>
          </a:graphicData>
        </a:graphic>
      </p:graphicFrame>
      <p:graphicFrame>
        <p:nvGraphicFramePr>
          <p:cNvPr id="6" name="Tabla 5">
            <a:extLst>
              <a:ext uri="{FF2B5EF4-FFF2-40B4-BE49-F238E27FC236}">
                <a16:creationId xmlns:a16="http://schemas.microsoft.com/office/drawing/2014/main" id="{D634C8B9-0037-294C-B49A-EB67ABF6EB59}"/>
              </a:ext>
            </a:extLst>
          </p:cNvPr>
          <p:cNvGraphicFramePr>
            <a:graphicFrameLocks noGrp="1"/>
          </p:cNvGraphicFramePr>
          <p:nvPr>
            <p:extLst>
              <p:ext uri="{D42A27DB-BD31-4B8C-83A1-F6EECF244321}">
                <p14:modId xmlns:p14="http://schemas.microsoft.com/office/powerpoint/2010/main" val="514431379"/>
              </p:ext>
            </p:extLst>
          </p:nvPr>
        </p:nvGraphicFramePr>
        <p:xfrm>
          <a:off x="6978870" y="2380454"/>
          <a:ext cx="1556154" cy="1911624"/>
        </p:xfrm>
        <a:graphic>
          <a:graphicData uri="http://schemas.openxmlformats.org/drawingml/2006/table">
            <a:tbl>
              <a:tblPr firstRow="1" bandRow="1">
                <a:tableStyleId>{5940675A-B579-460E-94D1-54222C63F5DA}</a:tableStyleId>
              </a:tblPr>
              <a:tblGrid>
                <a:gridCol w="778077">
                  <a:extLst>
                    <a:ext uri="{9D8B030D-6E8A-4147-A177-3AD203B41FA5}">
                      <a16:colId xmlns:a16="http://schemas.microsoft.com/office/drawing/2014/main" val="1382179596"/>
                    </a:ext>
                  </a:extLst>
                </a:gridCol>
                <a:gridCol w="778077">
                  <a:extLst>
                    <a:ext uri="{9D8B030D-6E8A-4147-A177-3AD203B41FA5}">
                      <a16:colId xmlns:a16="http://schemas.microsoft.com/office/drawing/2014/main" val="720678095"/>
                    </a:ext>
                  </a:extLst>
                </a:gridCol>
              </a:tblGrid>
              <a:tr h="477906">
                <a:tc>
                  <a:txBody>
                    <a:bodyPr/>
                    <a:lstStyle/>
                    <a:p>
                      <a:pPr algn="ctr"/>
                      <a:r>
                        <a:rPr lang="es-CL" sz="2000" b="1" dirty="0"/>
                        <a:t>x</a:t>
                      </a:r>
                    </a:p>
                  </a:txBody>
                  <a:tcPr/>
                </a:tc>
                <a:tc>
                  <a:txBody>
                    <a:bodyPr/>
                    <a:lstStyle/>
                    <a:p>
                      <a:pPr algn="ctr"/>
                      <a:r>
                        <a:rPr lang="es-CL" sz="2000" b="1" dirty="0"/>
                        <a:t>y</a:t>
                      </a:r>
                    </a:p>
                  </a:txBody>
                  <a:tcPr/>
                </a:tc>
                <a:extLst>
                  <a:ext uri="{0D108BD9-81ED-4DB2-BD59-A6C34878D82A}">
                    <a16:rowId xmlns:a16="http://schemas.microsoft.com/office/drawing/2014/main" val="1756116661"/>
                  </a:ext>
                </a:extLst>
              </a:tr>
              <a:tr h="477906">
                <a:tc>
                  <a:txBody>
                    <a:bodyPr/>
                    <a:lstStyle/>
                    <a:p>
                      <a:pPr algn="ctr"/>
                      <a:r>
                        <a:rPr lang="es-CL" dirty="0"/>
                        <a:t>4</a:t>
                      </a:r>
                    </a:p>
                  </a:txBody>
                  <a:tcPr/>
                </a:tc>
                <a:tc>
                  <a:txBody>
                    <a:bodyPr/>
                    <a:lstStyle/>
                    <a:p>
                      <a:pPr algn="ctr"/>
                      <a:r>
                        <a:rPr lang="es-CL" dirty="0"/>
                        <a:t>20</a:t>
                      </a:r>
                    </a:p>
                  </a:txBody>
                  <a:tcPr/>
                </a:tc>
                <a:extLst>
                  <a:ext uri="{0D108BD9-81ED-4DB2-BD59-A6C34878D82A}">
                    <a16:rowId xmlns:a16="http://schemas.microsoft.com/office/drawing/2014/main" val="2500346570"/>
                  </a:ext>
                </a:extLst>
              </a:tr>
              <a:tr h="477906">
                <a:tc>
                  <a:txBody>
                    <a:bodyPr/>
                    <a:lstStyle/>
                    <a:p>
                      <a:pPr algn="ctr"/>
                      <a:r>
                        <a:rPr lang="es-CL" dirty="0"/>
                        <a:t>2</a:t>
                      </a:r>
                    </a:p>
                  </a:txBody>
                  <a:tcPr/>
                </a:tc>
                <a:tc>
                  <a:txBody>
                    <a:bodyPr/>
                    <a:lstStyle/>
                    <a:p>
                      <a:pPr algn="ctr"/>
                      <a:r>
                        <a:rPr lang="es-CL" b="1" dirty="0"/>
                        <a:t>b</a:t>
                      </a:r>
                    </a:p>
                  </a:txBody>
                  <a:tcPr/>
                </a:tc>
                <a:extLst>
                  <a:ext uri="{0D108BD9-81ED-4DB2-BD59-A6C34878D82A}">
                    <a16:rowId xmlns:a16="http://schemas.microsoft.com/office/drawing/2014/main" val="412430921"/>
                  </a:ext>
                </a:extLst>
              </a:tr>
              <a:tr h="477906">
                <a:tc>
                  <a:txBody>
                    <a:bodyPr/>
                    <a:lstStyle/>
                    <a:p>
                      <a:pPr algn="ctr"/>
                      <a:r>
                        <a:rPr lang="es-CL" b="1" dirty="0"/>
                        <a:t>a</a:t>
                      </a:r>
                    </a:p>
                  </a:txBody>
                  <a:tcPr/>
                </a:tc>
                <a:tc>
                  <a:txBody>
                    <a:bodyPr/>
                    <a:lstStyle/>
                    <a:p>
                      <a:pPr algn="ctr"/>
                      <a:r>
                        <a:rPr lang="es-CL" dirty="0"/>
                        <a:t>80</a:t>
                      </a:r>
                    </a:p>
                  </a:txBody>
                  <a:tcPr/>
                </a:tc>
                <a:extLst>
                  <a:ext uri="{0D108BD9-81ED-4DB2-BD59-A6C34878D82A}">
                    <a16:rowId xmlns:a16="http://schemas.microsoft.com/office/drawing/2014/main" val="3987864681"/>
                  </a:ext>
                </a:extLst>
              </a:tr>
            </a:tbl>
          </a:graphicData>
        </a:graphic>
      </p:graphicFrame>
      <p:graphicFrame>
        <p:nvGraphicFramePr>
          <p:cNvPr id="7" name="Tabla 7">
            <a:extLst>
              <a:ext uri="{FF2B5EF4-FFF2-40B4-BE49-F238E27FC236}">
                <a16:creationId xmlns:a16="http://schemas.microsoft.com/office/drawing/2014/main" id="{B35CDBF2-07CA-7B4A-BC0E-C0C7FF03460A}"/>
              </a:ext>
            </a:extLst>
          </p:cNvPr>
          <p:cNvGraphicFramePr>
            <a:graphicFrameLocks noGrp="1"/>
          </p:cNvGraphicFramePr>
          <p:nvPr>
            <p:extLst>
              <p:ext uri="{D42A27DB-BD31-4B8C-83A1-F6EECF244321}">
                <p14:modId xmlns:p14="http://schemas.microsoft.com/office/powerpoint/2010/main" val="866323500"/>
              </p:ext>
            </p:extLst>
          </p:nvPr>
        </p:nvGraphicFramePr>
        <p:xfrm>
          <a:off x="5626186" y="5133335"/>
          <a:ext cx="4126728" cy="914400"/>
        </p:xfrm>
        <a:graphic>
          <a:graphicData uri="http://schemas.openxmlformats.org/drawingml/2006/table">
            <a:tbl>
              <a:tblPr firstRow="1" bandRow="1">
                <a:tableStyleId>{5940675A-B579-460E-94D1-54222C63F5DA}</a:tableStyleId>
              </a:tblPr>
              <a:tblGrid>
                <a:gridCol w="1031682">
                  <a:extLst>
                    <a:ext uri="{9D8B030D-6E8A-4147-A177-3AD203B41FA5}">
                      <a16:colId xmlns:a16="http://schemas.microsoft.com/office/drawing/2014/main" val="2287245530"/>
                    </a:ext>
                  </a:extLst>
                </a:gridCol>
                <a:gridCol w="1031682">
                  <a:extLst>
                    <a:ext uri="{9D8B030D-6E8A-4147-A177-3AD203B41FA5}">
                      <a16:colId xmlns:a16="http://schemas.microsoft.com/office/drawing/2014/main" val="2219401573"/>
                    </a:ext>
                  </a:extLst>
                </a:gridCol>
                <a:gridCol w="1031682">
                  <a:extLst>
                    <a:ext uri="{9D8B030D-6E8A-4147-A177-3AD203B41FA5}">
                      <a16:colId xmlns:a16="http://schemas.microsoft.com/office/drawing/2014/main" val="4290938404"/>
                    </a:ext>
                  </a:extLst>
                </a:gridCol>
                <a:gridCol w="1031682">
                  <a:extLst>
                    <a:ext uri="{9D8B030D-6E8A-4147-A177-3AD203B41FA5}">
                      <a16:colId xmlns:a16="http://schemas.microsoft.com/office/drawing/2014/main" val="717309725"/>
                    </a:ext>
                  </a:extLst>
                </a:gridCol>
              </a:tblGrid>
              <a:tr h="404096">
                <a:tc>
                  <a:txBody>
                    <a:bodyPr/>
                    <a:lstStyle/>
                    <a:p>
                      <a:pPr algn="ctr"/>
                      <a:r>
                        <a:rPr lang="es-CL" sz="2400" b="1" dirty="0"/>
                        <a:t>y</a:t>
                      </a:r>
                    </a:p>
                  </a:txBody>
                  <a:tcPr>
                    <a:noFill/>
                  </a:tcPr>
                </a:tc>
                <a:tc>
                  <a:txBody>
                    <a:bodyPr/>
                    <a:lstStyle/>
                    <a:p>
                      <a:pPr algn="ctr"/>
                      <a:r>
                        <a:rPr lang="es-CL" sz="2400" dirty="0"/>
                        <a:t>2</a:t>
                      </a:r>
                    </a:p>
                  </a:txBody>
                  <a:tcPr>
                    <a:noFill/>
                  </a:tcPr>
                </a:tc>
                <a:tc>
                  <a:txBody>
                    <a:bodyPr/>
                    <a:lstStyle/>
                    <a:p>
                      <a:pPr algn="ctr"/>
                      <a:r>
                        <a:rPr lang="es-CL" sz="2400" dirty="0"/>
                        <a:t>5</a:t>
                      </a:r>
                    </a:p>
                  </a:txBody>
                  <a:tcPr>
                    <a:noFill/>
                  </a:tcPr>
                </a:tc>
                <a:tc>
                  <a:txBody>
                    <a:bodyPr/>
                    <a:lstStyle/>
                    <a:p>
                      <a:pPr algn="ctr"/>
                      <a:r>
                        <a:rPr lang="es-CL" sz="2400" dirty="0"/>
                        <a:t>n</a:t>
                      </a:r>
                    </a:p>
                  </a:txBody>
                  <a:tcPr>
                    <a:noFill/>
                  </a:tcPr>
                </a:tc>
                <a:extLst>
                  <a:ext uri="{0D108BD9-81ED-4DB2-BD59-A6C34878D82A}">
                    <a16:rowId xmlns:a16="http://schemas.microsoft.com/office/drawing/2014/main" val="2844571001"/>
                  </a:ext>
                </a:extLst>
              </a:tr>
              <a:tr h="404096">
                <a:tc>
                  <a:txBody>
                    <a:bodyPr/>
                    <a:lstStyle/>
                    <a:p>
                      <a:pPr algn="ctr"/>
                      <a:r>
                        <a:rPr lang="es-CL" sz="2400" b="1" dirty="0"/>
                        <a:t>x</a:t>
                      </a:r>
                    </a:p>
                  </a:txBody>
                  <a:tcPr>
                    <a:noFill/>
                  </a:tcPr>
                </a:tc>
                <a:tc>
                  <a:txBody>
                    <a:bodyPr/>
                    <a:lstStyle/>
                    <a:p>
                      <a:pPr algn="ctr"/>
                      <a:r>
                        <a:rPr lang="es-CL" sz="2400" dirty="0"/>
                        <a:t>30</a:t>
                      </a:r>
                    </a:p>
                  </a:txBody>
                  <a:tcPr>
                    <a:noFill/>
                  </a:tcPr>
                </a:tc>
                <a:tc>
                  <a:txBody>
                    <a:bodyPr/>
                    <a:lstStyle/>
                    <a:p>
                      <a:pPr algn="ctr"/>
                      <a:r>
                        <a:rPr lang="es-CL" sz="2400" dirty="0"/>
                        <a:t>m</a:t>
                      </a:r>
                    </a:p>
                  </a:txBody>
                  <a:tcPr>
                    <a:noFill/>
                  </a:tcPr>
                </a:tc>
                <a:tc>
                  <a:txBody>
                    <a:bodyPr/>
                    <a:lstStyle/>
                    <a:p>
                      <a:pPr algn="ctr"/>
                      <a:r>
                        <a:rPr lang="es-CL" sz="2400" dirty="0"/>
                        <a:t>10</a:t>
                      </a:r>
                    </a:p>
                  </a:txBody>
                  <a:tcPr>
                    <a:noFill/>
                  </a:tcPr>
                </a:tc>
                <a:extLst>
                  <a:ext uri="{0D108BD9-81ED-4DB2-BD59-A6C34878D82A}">
                    <a16:rowId xmlns:a16="http://schemas.microsoft.com/office/drawing/2014/main" val="3570156385"/>
                  </a:ext>
                </a:extLst>
              </a:tr>
            </a:tbl>
          </a:graphicData>
        </a:graphic>
      </p:graphicFrame>
      <mc:AlternateContent xmlns:mc="http://schemas.openxmlformats.org/markup-compatibility/2006" xmlns:p14="http://schemas.microsoft.com/office/powerpoint/2010/main">
        <mc:Choice Requires="p14">
          <p:contentPart p14:bwMode="auto" r:id="rId2">
            <p14:nvContentPartPr>
              <p14:cNvPr id="22" name="Entrada de lápiz 21">
                <a:extLst>
                  <a:ext uri="{FF2B5EF4-FFF2-40B4-BE49-F238E27FC236}">
                    <a16:creationId xmlns:a16="http://schemas.microsoft.com/office/drawing/2014/main" id="{54714698-46C5-0D4A-B6B9-90E7A94C7EC1}"/>
                  </a:ext>
                </a:extLst>
              </p14:cNvPr>
              <p14:cNvContentPartPr/>
              <p14:nvPr/>
            </p14:nvContentPartPr>
            <p14:xfrm>
              <a:off x="1928466" y="2223832"/>
              <a:ext cx="2520" cy="2160"/>
            </p14:xfrm>
          </p:contentPart>
        </mc:Choice>
        <mc:Fallback xmlns="">
          <p:pic>
            <p:nvPicPr>
              <p:cNvPr id="22" name="Entrada de lápiz 21">
                <a:extLst>
                  <a:ext uri="{FF2B5EF4-FFF2-40B4-BE49-F238E27FC236}">
                    <a16:creationId xmlns:a16="http://schemas.microsoft.com/office/drawing/2014/main" id="{54714698-46C5-0D4A-B6B9-90E7A94C7EC1}"/>
                  </a:ext>
                </a:extLst>
              </p:cNvPr>
              <p:cNvPicPr/>
              <p:nvPr/>
            </p:nvPicPr>
            <p:blipFill>
              <a:blip r:embed="rId14"/>
              <a:stretch>
                <a:fillRect/>
              </a:stretch>
            </p:blipFill>
            <p:spPr>
              <a:xfrm>
                <a:off x="1919826" y="2214832"/>
                <a:ext cx="20160" cy="19800"/>
              </a:xfrm>
              <a:prstGeom prst="rect">
                <a:avLst/>
              </a:prstGeom>
            </p:spPr>
          </p:pic>
        </mc:Fallback>
      </mc:AlternateContent>
      <mc:AlternateContent xmlns:mc="http://schemas.openxmlformats.org/markup-compatibility/2006">
        <mc:Choice xmlns:a14="http://schemas.microsoft.com/office/drawing/2010/main" Requires="a14">
          <p:sp>
            <p:nvSpPr>
              <p:cNvPr id="100" name="CuadroTexto 99">
                <a:extLst>
                  <a:ext uri="{FF2B5EF4-FFF2-40B4-BE49-F238E27FC236}">
                    <a16:creationId xmlns:a16="http://schemas.microsoft.com/office/drawing/2014/main" id="{350AB424-36E5-8246-BBD6-54BE5B8CA231}"/>
                  </a:ext>
                </a:extLst>
              </p:cNvPr>
              <p:cNvSpPr txBox="1"/>
              <p:nvPr/>
            </p:nvSpPr>
            <p:spPr>
              <a:xfrm>
                <a:off x="363792" y="5348808"/>
                <a:ext cx="2893671" cy="78624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s-CL" sz="2400" i="1" smtClean="0">
                              <a:latin typeface="Cambria Math" panose="02040503050406030204" pitchFamily="18" charset="0"/>
                            </a:rPr>
                          </m:ctrlPr>
                        </m:fPr>
                        <m:num>
                          <m:r>
                            <a:rPr lang="es-ES" sz="2400" b="0" i="1" smtClean="0">
                              <a:latin typeface="Cambria Math" panose="02040503050406030204" pitchFamily="18" charset="0"/>
                            </a:rPr>
                            <m:t>14</m:t>
                          </m:r>
                        </m:num>
                        <m:den>
                          <m:r>
                            <a:rPr lang="es-ES" sz="2400" b="0" i="1" smtClean="0">
                              <a:latin typeface="Cambria Math" panose="02040503050406030204" pitchFamily="18" charset="0"/>
                            </a:rPr>
                            <m:t>7</m:t>
                          </m:r>
                        </m:den>
                      </m:f>
                      <m:r>
                        <a:rPr lang="es-ES" sz="2400" b="0" i="1" smtClean="0">
                          <a:latin typeface="Cambria Math" panose="02040503050406030204" pitchFamily="18" charset="0"/>
                        </a:rPr>
                        <m:t>= </m:t>
                      </m:r>
                      <m:f>
                        <m:fPr>
                          <m:ctrlPr>
                            <a:rPr lang="es-ES" sz="2400" b="0" i="1" smtClean="0">
                              <a:latin typeface="Cambria Math" panose="02040503050406030204" pitchFamily="18" charset="0"/>
                            </a:rPr>
                          </m:ctrlPr>
                        </m:fPr>
                        <m:num>
                          <m:r>
                            <a:rPr lang="es-ES" sz="2400" b="0" i="1" smtClean="0">
                              <a:latin typeface="Cambria Math" panose="02040503050406030204" pitchFamily="18" charset="0"/>
                            </a:rPr>
                            <m:t>2</m:t>
                          </m:r>
                        </m:num>
                        <m:den>
                          <m:r>
                            <a:rPr lang="es-ES" sz="2400" b="0" i="1" smtClean="0">
                              <a:latin typeface="Cambria Math" panose="02040503050406030204" pitchFamily="18" charset="0"/>
                            </a:rPr>
                            <m:t>𝑥</m:t>
                          </m:r>
                        </m:den>
                      </m:f>
                    </m:oMath>
                  </m:oMathPara>
                </a14:m>
                <a:endParaRPr lang="es-CL" sz="2400" dirty="0"/>
              </a:p>
            </p:txBody>
          </p:sp>
        </mc:Choice>
        <mc:Fallback>
          <p:sp>
            <p:nvSpPr>
              <p:cNvPr id="100" name="CuadroTexto 99">
                <a:extLst>
                  <a:ext uri="{FF2B5EF4-FFF2-40B4-BE49-F238E27FC236}">
                    <a16:creationId xmlns:a16="http://schemas.microsoft.com/office/drawing/2014/main" id="{350AB424-36E5-8246-BBD6-54BE5B8CA231}"/>
                  </a:ext>
                </a:extLst>
              </p:cNvPr>
              <p:cNvSpPr txBox="1">
                <a:spLocks noRot="1" noChangeAspect="1" noMove="1" noResize="1" noEditPoints="1" noAdjustHandles="1" noChangeArrowheads="1" noChangeShapeType="1" noTextEdit="1"/>
              </p:cNvSpPr>
              <p:nvPr/>
            </p:nvSpPr>
            <p:spPr>
              <a:xfrm>
                <a:off x="363792" y="5348808"/>
                <a:ext cx="2893671" cy="786241"/>
              </a:xfrm>
              <a:prstGeom prst="rect">
                <a:avLst/>
              </a:prstGeom>
              <a:blipFill>
                <a:blip r:embed="rId15"/>
                <a:stretch>
                  <a:fillRect b="-7937"/>
                </a:stretch>
              </a:blipFill>
            </p:spPr>
            <p:txBody>
              <a:bodyPr/>
              <a:lstStyle/>
              <a:p>
                <a:r>
                  <a:rPr lang="es-CL">
                    <a:noFill/>
                  </a:rPr>
                  <a:t> </a:t>
                </a:r>
              </a:p>
            </p:txBody>
          </p:sp>
        </mc:Fallback>
      </mc:AlternateContent>
    </p:spTree>
    <p:extLst>
      <p:ext uri="{BB962C8B-B14F-4D97-AF65-F5344CB8AC3E}">
        <p14:creationId xmlns:p14="http://schemas.microsoft.com/office/powerpoint/2010/main" val="1711165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0DA8F-A0C1-A141-9A46-0C97EDB97696}"/>
              </a:ext>
            </a:extLst>
          </p:cNvPr>
          <p:cNvSpPr>
            <a:spLocks noGrp="1"/>
          </p:cNvSpPr>
          <p:nvPr>
            <p:ph type="title"/>
          </p:nvPr>
        </p:nvSpPr>
        <p:spPr>
          <a:xfrm>
            <a:off x="386942" y="114243"/>
            <a:ext cx="2853969" cy="927479"/>
          </a:xfrm>
        </p:spPr>
        <p:txBody>
          <a:bodyPr/>
          <a:lstStyle/>
          <a:p>
            <a:r>
              <a:rPr lang="es-CL" dirty="0"/>
              <a:t>Ejemplos</a:t>
            </a:r>
          </a:p>
        </p:txBody>
      </p:sp>
      <p:sp>
        <p:nvSpPr>
          <p:cNvPr id="3" name="Marcador de contenido 2">
            <a:extLst>
              <a:ext uri="{FF2B5EF4-FFF2-40B4-BE49-F238E27FC236}">
                <a16:creationId xmlns:a16="http://schemas.microsoft.com/office/drawing/2014/main" id="{AE1233DA-E5FB-2643-A888-41BCB6A2B010}"/>
              </a:ext>
            </a:extLst>
          </p:cNvPr>
          <p:cNvSpPr>
            <a:spLocks noGrp="1"/>
          </p:cNvSpPr>
          <p:nvPr>
            <p:ph idx="1"/>
          </p:nvPr>
        </p:nvSpPr>
        <p:spPr>
          <a:xfrm>
            <a:off x="386942" y="1041722"/>
            <a:ext cx="10058400" cy="5590572"/>
          </a:xfrm>
        </p:spPr>
        <p:txBody>
          <a:bodyPr>
            <a:normAutofit/>
          </a:bodyPr>
          <a:lstStyle/>
          <a:p>
            <a:r>
              <a:rPr lang="es-ES_tradnl" dirty="0"/>
              <a:t>El pavimento de un tramo de la carretera lo hacen 6 obreros en 12 días. ¿Cuánto se demorarían 9 obreros, trabajando en igualdad de condiciones en el mismo tramo?</a:t>
            </a:r>
          </a:p>
          <a:p>
            <a:endParaRPr lang="es-ES_tradnl" dirty="0"/>
          </a:p>
          <a:p>
            <a:pPr marL="0" indent="0">
              <a:buNone/>
            </a:pPr>
            <a:endParaRPr lang="es-ES_tradnl" dirty="0"/>
          </a:p>
          <a:p>
            <a:pPr marL="0" indent="0">
              <a:buNone/>
            </a:pPr>
            <a:endParaRPr lang="es-ES_tradnl" dirty="0"/>
          </a:p>
          <a:p>
            <a:pPr marL="0" indent="0">
              <a:buNone/>
            </a:pPr>
            <a:endParaRPr lang="es-ES_tradnl" dirty="0"/>
          </a:p>
          <a:p>
            <a:pPr marL="0" indent="0">
              <a:buNone/>
            </a:pPr>
            <a:endParaRPr lang="es-ES_tradnl" dirty="0"/>
          </a:p>
          <a:p>
            <a:r>
              <a:rPr lang="es-CL" dirty="0"/>
              <a:t>En una bodega hay comida para que se alimenten 50 personas durante un mes (30 días). ¿Cuántos días podrían comer 80 personas? </a:t>
            </a:r>
          </a:p>
          <a:p>
            <a:pPr marL="0" indent="0">
              <a:buNone/>
            </a:pPr>
            <a:endParaRPr lang="es-CL" dirty="0"/>
          </a:p>
        </p:txBody>
      </p:sp>
      <p:graphicFrame>
        <p:nvGraphicFramePr>
          <p:cNvPr id="5" name="Tabla 5">
            <a:extLst>
              <a:ext uri="{FF2B5EF4-FFF2-40B4-BE49-F238E27FC236}">
                <a16:creationId xmlns:a16="http://schemas.microsoft.com/office/drawing/2014/main" id="{AED461AB-B1AA-5342-A372-873786021FDF}"/>
              </a:ext>
            </a:extLst>
          </p:cNvPr>
          <p:cNvGraphicFramePr>
            <a:graphicFrameLocks noGrp="1"/>
          </p:cNvGraphicFramePr>
          <p:nvPr>
            <p:extLst>
              <p:ext uri="{D42A27DB-BD31-4B8C-83A1-F6EECF244321}">
                <p14:modId xmlns:p14="http://schemas.microsoft.com/office/powerpoint/2010/main" val="3916384718"/>
              </p:ext>
            </p:extLst>
          </p:nvPr>
        </p:nvGraphicFramePr>
        <p:xfrm>
          <a:off x="662160" y="2173938"/>
          <a:ext cx="1875116" cy="1663070"/>
        </p:xfrm>
        <a:graphic>
          <a:graphicData uri="http://schemas.openxmlformats.org/drawingml/2006/table">
            <a:tbl>
              <a:tblPr firstRow="1" bandRow="1">
                <a:tableStyleId>{5940675A-B579-460E-94D1-54222C63F5DA}</a:tableStyleId>
              </a:tblPr>
              <a:tblGrid>
                <a:gridCol w="937558">
                  <a:extLst>
                    <a:ext uri="{9D8B030D-6E8A-4147-A177-3AD203B41FA5}">
                      <a16:colId xmlns:a16="http://schemas.microsoft.com/office/drawing/2014/main" val="1382179596"/>
                    </a:ext>
                  </a:extLst>
                </a:gridCol>
                <a:gridCol w="937558">
                  <a:extLst>
                    <a:ext uri="{9D8B030D-6E8A-4147-A177-3AD203B41FA5}">
                      <a16:colId xmlns:a16="http://schemas.microsoft.com/office/drawing/2014/main" val="720678095"/>
                    </a:ext>
                  </a:extLst>
                </a:gridCol>
              </a:tblGrid>
              <a:tr h="498023">
                <a:tc>
                  <a:txBody>
                    <a:bodyPr/>
                    <a:lstStyle/>
                    <a:p>
                      <a:pPr algn="ctr"/>
                      <a:r>
                        <a:rPr lang="es-CL" sz="2000" b="1" dirty="0"/>
                        <a:t>x</a:t>
                      </a:r>
                    </a:p>
                  </a:txBody>
                  <a:tcPr/>
                </a:tc>
                <a:tc>
                  <a:txBody>
                    <a:bodyPr/>
                    <a:lstStyle/>
                    <a:p>
                      <a:pPr algn="ctr"/>
                      <a:r>
                        <a:rPr lang="es-CL" sz="2000" b="1" dirty="0"/>
                        <a:t>y</a:t>
                      </a:r>
                    </a:p>
                  </a:txBody>
                  <a:tcPr/>
                </a:tc>
                <a:extLst>
                  <a:ext uri="{0D108BD9-81ED-4DB2-BD59-A6C34878D82A}">
                    <a16:rowId xmlns:a16="http://schemas.microsoft.com/office/drawing/2014/main" val="1756116661"/>
                  </a:ext>
                </a:extLst>
              </a:tr>
              <a:tr h="498023">
                <a:tc>
                  <a:txBody>
                    <a:bodyPr/>
                    <a:lstStyle/>
                    <a:p>
                      <a:pPr algn="ctr"/>
                      <a:endParaRPr lang="es-CL" dirty="0"/>
                    </a:p>
                  </a:txBody>
                  <a:tcPr/>
                </a:tc>
                <a:tc>
                  <a:txBody>
                    <a:bodyPr/>
                    <a:lstStyle/>
                    <a:p>
                      <a:endParaRPr lang="es-CL" dirty="0"/>
                    </a:p>
                  </a:txBody>
                  <a:tcPr/>
                </a:tc>
                <a:extLst>
                  <a:ext uri="{0D108BD9-81ED-4DB2-BD59-A6C34878D82A}">
                    <a16:rowId xmlns:a16="http://schemas.microsoft.com/office/drawing/2014/main" val="2500346570"/>
                  </a:ext>
                </a:extLst>
              </a:tr>
              <a:tr h="667024">
                <a:tc>
                  <a:txBody>
                    <a:bodyPr/>
                    <a:lstStyle/>
                    <a:p>
                      <a:pPr algn="ctr"/>
                      <a:endParaRPr lang="es-CL" b="1" dirty="0"/>
                    </a:p>
                  </a:txBody>
                  <a:tcPr/>
                </a:tc>
                <a:tc>
                  <a:txBody>
                    <a:bodyPr/>
                    <a:lstStyle/>
                    <a:p>
                      <a:endParaRPr lang="es-CL" dirty="0"/>
                    </a:p>
                  </a:txBody>
                  <a:tcPr/>
                </a:tc>
                <a:extLst>
                  <a:ext uri="{0D108BD9-81ED-4DB2-BD59-A6C34878D82A}">
                    <a16:rowId xmlns:a16="http://schemas.microsoft.com/office/drawing/2014/main" val="3987864681"/>
                  </a:ext>
                </a:extLst>
              </a:tr>
            </a:tbl>
          </a:graphicData>
        </a:graphic>
      </p:graphicFrame>
      <p:graphicFrame>
        <p:nvGraphicFramePr>
          <p:cNvPr id="6" name="Tabla 5">
            <a:extLst>
              <a:ext uri="{FF2B5EF4-FFF2-40B4-BE49-F238E27FC236}">
                <a16:creationId xmlns:a16="http://schemas.microsoft.com/office/drawing/2014/main" id="{F113E427-B63F-5941-B7B7-AC59CE4D3F64}"/>
              </a:ext>
            </a:extLst>
          </p:cNvPr>
          <p:cNvGraphicFramePr>
            <a:graphicFrameLocks noGrp="1"/>
          </p:cNvGraphicFramePr>
          <p:nvPr>
            <p:extLst>
              <p:ext uri="{D42A27DB-BD31-4B8C-83A1-F6EECF244321}">
                <p14:modId xmlns:p14="http://schemas.microsoft.com/office/powerpoint/2010/main" val="1531489433"/>
              </p:ext>
            </p:extLst>
          </p:nvPr>
        </p:nvGraphicFramePr>
        <p:xfrm>
          <a:off x="569562" y="4969224"/>
          <a:ext cx="1875116" cy="1663070"/>
        </p:xfrm>
        <a:graphic>
          <a:graphicData uri="http://schemas.openxmlformats.org/drawingml/2006/table">
            <a:tbl>
              <a:tblPr firstRow="1" bandRow="1">
                <a:tableStyleId>{5940675A-B579-460E-94D1-54222C63F5DA}</a:tableStyleId>
              </a:tblPr>
              <a:tblGrid>
                <a:gridCol w="937558">
                  <a:extLst>
                    <a:ext uri="{9D8B030D-6E8A-4147-A177-3AD203B41FA5}">
                      <a16:colId xmlns:a16="http://schemas.microsoft.com/office/drawing/2014/main" val="1382179596"/>
                    </a:ext>
                  </a:extLst>
                </a:gridCol>
                <a:gridCol w="937558">
                  <a:extLst>
                    <a:ext uri="{9D8B030D-6E8A-4147-A177-3AD203B41FA5}">
                      <a16:colId xmlns:a16="http://schemas.microsoft.com/office/drawing/2014/main" val="720678095"/>
                    </a:ext>
                  </a:extLst>
                </a:gridCol>
              </a:tblGrid>
              <a:tr h="498023">
                <a:tc>
                  <a:txBody>
                    <a:bodyPr/>
                    <a:lstStyle/>
                    <a:p>
                      <a:pPr algn="ctr"/>
                      <a:r>
                        <a:rPr lang="es-CL" sz="2000" b="1" dirty="0"/>
                        <a:t>x</a:t>
                      </a:r>
                    </a:p>
                  </a:txBody>
                  <a:tcPr/>
                </a:tc>
                <a:tc>
                  <a:txBody>
                    <a:bodyPr/>
                    <a:lstStyle/>
                    <a:p>
                      <a:pPr algn="ctr"/>
                      <a:r>
                        <a:rPr lang="es-CL" sz="2000" b="1" dirty="0"/>
                        <a:t>y</a:t>
                      </a:r>
                    </a:p>
                  </a:txBody>
                  <a:tcPr/>
                </a:tc>
                <a:extLst>
                  <a:ext uri="{0D108BD9-81ED-4DB2-BD59-A6C34878D82A}">
                    <a16:rowId xmlns:a16="http://schemas.microsoft.com/office/drawing/2014/main" val="1756116661"/>
                  </a:ext>
                </a:extLst>
              </a:tr>
              <a:tr h="498023">
                <a:tc>
                  <a:txBody>
                    <a:bodyPr/>
                    <a:lstStyle/>
                    <a:p>
                      <a:pPr algn="ctr"/>
                      <a:endParaRPr lang="es-CL" dirty="0"/>
                    </a:p>
                  </a:txBody>
                  <a:tcPr/>
                </a:tc>
                <a:tc>
                  <a:txBody>
                    <a:bodyPr/>
                    <a:lstStyle/>
                    <a:p>
                      <a:endParaRPr lang="es-CL" dirty="0"/>
                    </a:p>
                  </a:txBody>
                  <a:tcPr/>
                </a:tc>
                <a:extLst>
                  <a:ext uri="{0D108BD9-81ED-4DB2-BD59-A6C34878D82A}">
                    <a16:rowId xmlns:a16="http://schemas.microsoft.com/office/drawing/2014/main" val="2500346570"/>
                  </a:ext>
                </a:extLst>
              </a:tr>
              <a:tr h="667024">
                <a:tc>
                  <a:txBody>
                    <a:bodyPr/>
                    <a:lstStyle/>
                    <a:p>
                      <a:pPr algn="ctr"/>
                      <a:endParaRPr lang="es-CL" b="1" dirty="0"/>
                    </a:p>
                  </a:txBody>
                  <a:tcPr/>
                </a:tc>
                <a:tc>
                  <a:txBody>
                    <a:bodyPr/>
                    <a:lstStyle/>
                    <a:p>
                      <a:endParaRPr lang="es-CL" dirty="0"/>
                    </a:p>
                  </a:txBody>
                  <a:tcPr/>
                </a:tc>
                <a:extLst>
                  <a:ext uri="{0D108BD9-81ED-4DB2-BD59-A6C34878D82A}">
                    <a16:rowId xmlns:a16="http://schemas.microsoft.com/office/drawing/2014/main" val="3987864681"/>
                  </a:ext>
                </a:extLst>
              </a:tr>
            </a:tbl>
          </a:graphicData>
        </a:graphic>
      </p:graphicFrame>
    </p:spTree>
    <p:extLst>
      <p:ext uri="{BB962C8B-B14F-4D97-AF65-F5344CB8AC3E}">
        <p14:creationId xmlns:p14="http://schemas.microsoft.com/office/powerpoint/2010/main" val="1122806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C4E38E-6DC5-2349-84F4-9FCA695FF33C}"/>
              </a:ext>
            </a:extLst>
          </p:cNvPr>
          <p:cNvSpPr>
            <a:spLocks noGrp="1"/>
          </p:cNvSpPr>
          <p:nvPr>
            <p:ph type="title"/>
          </p:nvPr>
        </p:nvSpPr>
        <p:spPr>
          <a:xfrm>
            <a:off x="0" y="-33334"/>
            <a:ext cx="10058400" cy="455811"/>
          </a:xfrm>
        </p:spPr>
        <p:txBody>
          <a:bodyPr>
            <a:noAutofit/>
          </a:bodyPr>
          <a:lstStyle/>
          <a:p>
            <a:r>
              <a:rPr lang="es-CL" sz="1800" dirty="0"/>
              <a:t>Ticket de salida</a:t>
            </a:r>
          </a:p>
        </p:txBody>
      </p:sp>
      <p:sp>
        <p:nvSpPr>
          <p:cNvPr id="3" name="Marcador de contenido 2">
            <a:extLst>
              <a:ext uri="{FF2B5EF4-FFF2-40B4-BE49-F238E27FC236}">
                <a16:creationId xmlns:a16="http://schemas.microsoft.com/office/drawing/2014/main" id="{D4F390FB-5A50-AD4D-926B-8347D484B8C3}"/>
              </a:ext>
            </a:extLst>
          </p:cNvPr>
          <p:cNvSpPr>
            <a:spLocks noGrp="1"/>
          </p:cNvSpPr>
          <p:nvPr>
            <p:ph idx="1"/>
          </p:nvPr>
        </p:nvSpPr>
        <p:spPr>
          <a:xfrm>
            <a:off x="0" y="221308"/>
            <a:ext cx="12192000" cy="6214215"/>
          </a:xfrm>
        </p:spPr>
        <p:txBody>
          <a:bodyPr/>
          <a:lstStyle/>
          <a:p>
            <a:r>
              <a:rPr lang="es-CL" b="1" dirty="0"/>
              <a:t>Resuelve los siguientes problemas utilizando proporciones directas o inversas según la situación lo amerite:</a:t>
            </a:r>
          </a:p>
          <a:p>
            <a:pPr marL="0" indent="0">
              <a:buNone/>
            </a:pPr>
            <a:r>
              <a:rPr lang="es-CL" b="1" dirty="0"/>
              <a:t>1) </a:t>
            </a:r>
            <a:r>
              <a:rPr lang="es-CL" dirty="0"/>
              <a:t>3 litros de pintura alcanzan para cubrir 4 paredes de un mismo tamaño. Cuántos litros de pintura se necesitan  para cubrir 12 paredes del mismo tamaño que las anteriores? </a:t>
            </a:r>
          </a:p>
          <a:p>
            <a:pPr marL="0" indent="0">
              <a:buNone/>
            </a:pPr>
            <a:endParaRPr lang="es-CL" dirty="0"/>
          </a:p>
          <a:p>
            <a:pPr marL="0" indent="0">
              <a:buNone/>
            </a:pPr>
            <a:endParaRPr lang="es-CL" dirty="0"/>
          </a:p>
          <a:p>
            <a:pPr marL="0" indent="0">
              <a:buNone/>
            </a:pPr>
            <a:endParaRPr lang="es-CL" dirty="0"/>
          </a:p>
          <a:p>
            <a:pPr marL="0" indent="0">
              <a:buNone/>
            </a:pPr>
            <a:r>
              <a:rPr lang="es-CL" b="1" dirty="0"/>
              <a:t>2) </a:t>
            </a:r>
            <a:r>
              <a:rPr lang="es-CL" dirty="0"/>
              <a:t>2 personas se demoran 60 días en construir una casa ¿Cuántos días se demorarían en construir la misma casa 5 personas?</a:t>
            </a:r>
          </a:p>
          <a:p>
            <a:pPr marL="0" indent="0">
              <a:buNone/>
            </a:pPr>
            <a:endParaRPr lang="es-CL" dirty="0"/>
          </a:p>
          <a:p>
            <a:pPr marL="0" indent="0">
              <a:buNone/>
            </a:pPr>
            <a:endParaRPr lang="es-CL" dirty="0"/>
          </a:p>
          <a:p>
            <a:pPr marL="0" indent="0">
              <a:buNone/>
            </a:pPr>
            <a:endParaRPr lang="es-CL" dirty="0"/>
          </a:p>
          <a:p>
            <a:pPr marL="0" indent="0">
              <a:buNone/>
            </a:pPr>
            <a:r>
              <a:rPr lang="es-CL" b="1" dirty="0"/>
              <a:t>3) </a:t>
            </a:r>
            <a:r>
              <a:rPr lang="es-CL" dirty="0"/>
              <a:t>3 llaves se demoran 24 minutos en llenar un estanque ¿Cuántos minutos se demoraría sólo una llave?</a:t>
            </a:r>
          </a:p>
        </p:txBody>
      </p:sp>
      <p:graphicFrame>
        <p:nvGraphicFramePr>
          <p:cNvPr id="4" name="Tabla 5">
            <a:extLst>
              <a:ext uri="{FF2B5EF4-FFF2-40B4-BE49-F238E27FC236}">
                <a16:creationId xmlns:a16="http://schemas.microsoft.com/office/drawing/2014/main" id="{E36B7CA0-70AD-CC4F-9C50-67E4D538EAE1}"/>
              </a:ext>
            </a:extLst>
          </p:cNvPr>
          <p:cNvGraphicFramePr>
            <a:graphicFrameLocks noGrp="1"/>
          </p:cNvGraphicFramePr>
          <p:nvPr>
            <p:extLst>
              <p:ext uri="{D42A27DB-BD31-4B8C-83A1-F6EECF244321}">
                <p14:modId xmlns:p14="http://schemas.microsoft.com/office/powerpoint/2010/main" val="3110038593"/>
              </p:ext>
            </p:extLst>
          </p:nvPr>
        </p:nvGraphicFramePr>
        <p:xfrm>
          <a:off x="453816" y="1526591"/>
          <a:ext cx="1376194" cy="1343452"/>
        </p:xfrm>
        <a:graphic>
          <a:graphicData uri="http://schemas.openxmlformats.org/drawingml/2006/table">
            <a:tbl>
              <a:tblPr firstRow="1" bandRow="1">
                <a:tableStyleId>{5940675A-B579-460E-94D1-54222C63F5DA}</a:tableStyleId>
              </a:tblPr>
              <a:tblGrid>
                <a:gridCol w="688097">
                  <a:extLst>
                    <a:ext uri="{9D8B030D-6E8A-4147-A177-3AD203B41FA5}">
                      <a16:colId xmlns:a16="http://schemas.microsoft.com/office/drawing/2014/main" val="1382179596"/>
                    </a:ext>
                  </a:extLst>
                </a:gridCol>
                <a:gridCol w="688097">
                  <a:extLst>
                    <a:ext uri="{9D8B030D-6E8A-4147-A177-3AD203B41FA5}">
                      <a16:colId xmlns:a16="http://schemas.microsoft.com/office/drawing/2014/main" val="720678095"/>
                    </a:ext>
                  </a:extLst>
                </a:gridCol>
              </a:tblGrid>
              <a:tr h="402310">
                <a:tc>
                  <a:txBody>
                    <a:bodyPr/>
                    <a:lstStyle/>
                    <a:p>
                      <a:pPr algn="ctr"/>
                      <a:r>
                        <a:rPr lang="es-CL" sz="2000" b="1" dirty="0"/>
                        <a:t>x</a:t>
                      </a:r>
                    </a:p>
                  </a:txBody>
                  <a:tcPr/>
                </a:tc>
                <a:tc>
                  <a:txBody>
                    <a:bodyPr/>
                    <a:lstStyle/>
                    <a:p>
                      <a:pPr algn="ctr"/>
                      <a:r>
                        <a:rPr lang="es-CL" sz="2000" b="1" dirty="0"/>
                        <a:t>y</a:t>
                      </a:r>
                    </a:p>
                  </a:txBody>
                  <a:tcPr/>
                </a:tc>
                <a:extLst>
                  <a:ext uri="{0D108BD9-81ED-4DB2-BD59-A6C34878D82A}">
                    <a16:rowId xmlns:a16="http://schemas.microsoft.com/office/drawing/2014/main" val="1756116661"/>
                  </a:ext>
                </a:extLst>
              </a:tr>
              <a:tr h="402310">
                <a:tc>
                  <a:txBody>
                    <a:bodyPr/>
                    <a:lstStyle/>
                    <a:p>
                      <a:pPr algn="ctr"/>
                      <a:endParaRPr lang="es-CL" dirty="0"/>
                    </a:p>
                  </a:txBody>
                  <a:tcPr/>
                </a:tc>
                <a:tc>
                  <a:txBody>
                    <a:bodyPr/>
                    <a:lstStyle/>
                    <a:p>
                      <a:endParaRPr lang="es-CL" dirty="0"/>
                    </a:p>
                  </a:txBody>
                  <a:tcPr/>
                </a:tc>
                <a:extLst>
                  <a:ext uri="{0D108BD9-81ED-4DB2-BD59-A6C34878D82A}">
                    <a16:rowId xmlns:a16="http://schemas.microsoft.com/office/drawing/2014/main" val="2500346570"/>
                  </a:ext>
                </a:extLst>
              </a:tr>
              <a:tr h="538832">
                <a:tc>
                  <a:txBody>
                    <a:bodyPr/>
                    <a:lstStyle/>
                    <a:p>
                      <a:pPr algn="ctr"/>
                      <a:endParaRPr lang="es-CL" b="1" dirty="0"/>
                    </a:p>
                  </a:txBody>
                  <a:tcPr/>
                </a:tc>
                <a:tc>
                  <a:txBody>
                    <a:bodyPr/>
                    <a:lstStyle/>
                    <a:p>
                      <a:endParaRPr lang="es-CL" dirty="0"/>
                    </a:p>
                  </a:txBody>
                  <a:tcPr/>
                </a:tc>
                <a:extLst>
                  <a:ext uri="{0D108BD9-81ED-4DB2-BD59-A6C34878D82A}">
                    <a16:rowId xmlns:a16="http://schemas.microsoft.com/office/drawing/2014/main" val="3987864681"/>
                  </a:ext>
                </a:extLst>
              </a:tr>
            </a:tbl>
          </a:graphicData>
        </a:graphic>
      </p:graphicFrame>
      <p:graphicFrame>
        <p:nvGraphicFramePr>
          <p:cNvPr id="5" name="Tabla 5">
            <a:extLst>
              <a:ext uri="{FF2B5EF4-FFF2-40B4-BE49-F238E27FC236}">
                <a16:creationId xmlns:a16="http://schemas.microsoft.com/office/drawing/2014/main" id="{A5AC5C0B-75AF-134A-B52B-9B285595964D}"/>
              </a:ext>
            </a:extLst>
          </p:cNvPr>
          <p:cNvGraphicFramePr>
            <a:graphicFrameLocks noGrp="1"/>
          </p:cNvGraphicFramePr>
          <p:nvPr>
            <p:extLst>
              <p:ext uri="{D42A27DB-BD31-4B8C-83A1-F6EECF244321}">
                <p14:modId xmlns:p14="http://schemas.microsoft.com/office/powerpoint/2010/main" val="671299340"/>
              </p:ext>
            </p:extLst>
          </p:nvPr>
        </p:nvGraphicFramePr>
        <p:xfrm>
          <a:off x="374003" y="5501224"/>
          <a:ext cx="1376194" cy="1238860"/>
        </p:xfrm>
        <a:graphic>
          <a:graphicData uri="http://schemas.openxmlformats.org/drawingml/2006/table">
            <a:tbl>
              <a:tblPr firstRow="1" bandRow="1">
                <a:tableStyleId>{5940675A-B579-460E-94D1-54222C63F5DA}</a:tableStyleId>
              </a:tblPr>
              <a:tblGrid>
                <a:gridCol w="688097">
                  <a:extLst>
                    <a:ext uri="{9D8B030D-6E8A-4147-A177-3AD203B41FA5}">
                      <a16:colId xmlns:a16="http://schemas.microsoft.com/office/drawing/2014/main" val="1382179596"/>
                    </a:ext>
                  </a:extLst>
                </a:gridCol>
                <a:gridCol w="688097">
                  <a:extLst>
                    <a:ext uri="{9D8B030D-6E8A-4147-A177-3AD203B41FA5}">
                      <a16:colId xmlns:a16="http://schemas.microsoft.com/office/drawing/2014/main" val="720678095"/>
                    </a:ext>
                  </a:extLst>
                </a:gridCol>
              </a:tblGrid>
              <a:tr h="356040">
                <a:tc>
                  <a:txBody>
                    <a:bodyPr/>
                    <a:lstStyle/>
                    <a:p>
                      <a:pPr algn="ctr"/>
                      <a:r>
                        <a:rPr lang="es-CL" sz="2000" b="1" dirty="0"/>
                        <a:t>x</a:t>
                      </a:r>
                    </a:p>
                  </a:txBody>
                  <a:tcPr/>
                </a:tc>
                <a:tc>
                  <a:txBody>
                    <a:bodyPr/>
                    <a:lstStyle/>
                    <a:p>
                      <a:pPr algn="ctr"/>
                      <a:r>
                        <a:rPr lang="es-CL" sz="2000" b="1" dirty="0"/>
                        <a:t>y</a:t>
                      </a:r>
                    </a:p>
                  </a:txBody>
                  <a:tcPr/>
                </a:tc>
                <a:extLst>
                  <a:ext uri="{0D108BD9-81ED-4DB2-BD59-A6C34878D82A}">
                    <a16:rowId xmlns:a16="http://schemas.microsoft.com/office/drawing/2014/main" val="1756116661"/>
                  </a:ext>
                </a:extLst>
              </a:tr>
              <a:tr h="356040">
                <a:tc>
                  <a:txBody>
                    <a:bodyPr/>
                    <a:lstStyle/>
                    <a:p>
                      <a:pPr algn="ctr"/>
                      <a:endParaRPr lang="es-CL" dirty="0"/>
                    </a:p>
                  </a:txBody>
                  <a:tcPr/>
                </a:tc>
                <a:tc>
                  <a:txBody>
                    <a:bodyPr/>
                    <a:lstStyle/>
                    <a:p>
                      <a:endParaRPr lang="es-CL" dirty="0"/>
                    </a:p>
                  </a:txBody>
                  <a:tcPr/>
                </a:tc>
                <a:extLst>
                  <a:ext uri="{0D108BD9-81ED-4DB2-BD59-A6C34878D82A}">
                    <a16:rowId xmlns:a16="http://schemas.microsoft.com/office/drawing/2014/main" val="2500346570"/>
                  </a:ext>
                </a:extLst>
              </a:tr>
              <a:tr h="476860">
                <a:tc>
                  <a:txBody>
                    <a:bodyPr/>
                    <a:lstStyle/>
                    <a:p>
                      <a:pPr algn="ctr"/>
                      <a:endParaRPr lang="es-CL" b="1" dirty="0"/>
                    </a:p>
                  </a:txBody>
                  <a:tcPr/>
                </a:tc>
                <a:tc>
                  <a:txBody>
                    <a:bodyPr/>
                    <a:lstStyle/>
                    <a:p>
                      <a:endParaRPr lang="es-CL" dirty="0"/>
                    </a:p>
                  </a:txBody>
                  <a:tcPr/>
                </a:tc>
                <a:extLst>
                  <a:ext uri="{0D108BD9-81ED-4DB2-BD59-A6C34878D82A}">
                    <a16:rowId xmlns:a16="http://schemas.microsoft.com/office/drawing/2014/main" val="3987864681"/>
                  </a:ext>
                </a:extLst>
              </a:tr>
            </a:tbl>
          </a:graphicData>
        </a:graphic>
      </p:graphicFrame>
      <p:graphicFrame>
        <p:nvGraphicFramePr>
          <p:cNvPr id="6" name="Tabla 5">
            <a:extLst>
              <a:ext uri="{FF2B5EF4-FFF2-40B4-BE49-F238E27FC236}">
                <a16:creationId xmlns:a16="http://schemas.microsoft.com/office/drawing/2014/main" id="{55F4F97B-02D2-4146-9562-DEB1999ECDCD}"/>
              </a:ext>
            </a:extLst>
          </p:cNvPr>
          <p:cNvGraphicFramePr>
            <a:graphicFrameLocks noGrp="1"/>
          </p:cNvGraphicFramePr>
          <p:nvPr>
            <p:extLst>
              <p:ext uri="{D42A27DB-BD31-4B8C-83A1-F6EECF244321}">
                <p14:modId xmlns:p14="http://schemas.microsoft.com/office/powerpoint/2010/main" val="2843561315"/>
              </p:ext>
            </p:extLst>
          </p:nvPr>
        </p:nvGraphicFramePr>
        <p:xfrm>
          <a:off x="453816" y="3490245"/>
          <a:ext cx="1376194" cy="1264111"/>
        </p:xfrm>
        <a:graphic>
          <a:graphicData uri="http://schemas.openxmlformats.org/drawingml/2006/table">
            <a:tbl>
              <a:tblPr firstRow="1" bandRow="1">
                <a:tableStyleId>{5940675A-B579-460E-94D1-54222C63F5DA}</a:tableStyleId>
              </a:tblPr>
              <a:tblGrid>
                <a:gridCol w="688097">
                  <a:extLst>
                    <a:ext uri="{9D8B030D-6E8A-4147-A177-3AD203B41FA5}">
                      <a16:colId xmlns:a16="http://schemas.microsoft.com/office/drawing/2014/main" val="1382179596"/>
                    </a:ext>
                  </a:extLst>
                </a:gridCol>
                <a:gridCol w="688097">
                  <a:extLst>
                    <a:ext uri="{9D8B030D-6E8A-4147-A177-3AD203B41FA5}">
                      <a16:colId xmlns:a16="http://schemas.microsoft.com/office/drawing/2014/main" val="720678095"/>
                    </a:ext>
                  </a:extLst>
                </a:gridCol>
              </a:tblGrid>
              <a:tr h="370989">
                <a:tc>
                  <a:txBody>
                    <a:bodyPr/>
                    <a:lstStyle/>
                    <a:p>
                      <a:pPr algn="ctr"/>
                      <a:r>
                        <a:rPr lang="es-CL" sz="2000" b="1" dirty="0"/>
                        <a:t>x</a:t>
                      </a:r>
                    </a:p>
                  </a:txBody>
                  <a:tcPr/>
                </a:tc>
                <a:tc>
                  <a:txBody>
                    <a:bodyPr/>
                    <a:lstStyle/>
                    <a:p>
                      <a:pPr algn="ctr"/>
                      <a:r>
                        <a:rPr lang="es-CL" sz="2000" b="1" dirty="0"/>
                        <a:t>y</a:t>
                      </a:r>
                    </a:p>
                  </a:txBody>
                  <a:tcPr/>
                </a:tc>
                <a:extLst>
                  <a:ext uri="{0D108BD9-81ED-4DB2-BD59-A6C34878D82A}">
                    <a16:rowId xmlns:a16="http://schemas.microsoft.com/office/drawing/2014/main" val="1756116661"/>
                  </a:ext>
                </a:extLst>
              </a:tr>
              <a:tr h="370989">
                <a:tc>
                  <a:txBody>
                    <a:bodyPr/>
                    <a:lstStyle/>
                    <a:p>
                      <a:pPr algn="ctr"/>
                      <a:endParaRPr lang="es-CL" dirty="0"/>
                    </a:p>
                  </a:txBody>
                  <a:tcPr/>
                </a:tc>
                <a:tc>
                  <a:txBody>
                    <a:bodyPr/>
                    <a:lstStyle/>
                    <a:p>
                      <a:endParaRPr lang="es-CL" dirty="0"/>
                    </a:p>
                  </a:txBody>
                  <a:tcPr/>
                </a:tc>
                <a:extLst>
                  <a:ext uri="{0D108BD9-81ED-4DB2-BD59-A6C34878D82A}">
                    <a16:rowId xmlns:a16="http://schemas.microsoft.com/office/drawing/2014/main" val="2500346570"/>
                  </a:ext>
                </a:extLst>
              </a:tr>
              <a:tr h="496882">
                <a:tc>
                  <a:txBody>
                    <a:bodyPr/>
                    <a:lstStyle/>
                    <a:p>
                      <a:pPr algn="ctr"/>
                      <a:endParaRPr lang="es-CL" b="1" dirty="0"/>
                    </a:p>
                  </a:txBody>
                  <a:tcPr/>
                </a:tc>
                <a:tc>
                  <a:txBody>
                    <a:bodyPr/>
                    <a:lstStyle/>
                    <a:p>
                      <a:endParaRPr lang="es-CL" dirty="0"/>
                    </a:p>
                  </a:txBody>
                  <a:tcPr/>
                </a:tc>
                <a:extLst>
                  <a:ext uri="{0D108BD9-81ED-4DB2-BD59-A6C34878D82A}">
                    <a16:rowId xmlns:a16="http://schemas.microsoft.com/office/drawing/2014/main" val="3987864681"/>
                  </a:ext>
                </a:extLst>
              </a:tr>
            </a:tbl>
          </a:graphicData>
        </a:graphic>
      </p:graphicFrame>
    </p:spTree>
    <p:extLst>
      <p:ext uri="{BB962C8B-B14F-4D97-AF65-F5344CB8AC3E}">
        <p14:creationId xmlns:p14="http://schemas.microsoft.com/office/powerpoint/2010/main" val="1726223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elicitaciones GIFs | Tenor">
            <a:extLst>
              <a:ext uri="{FF2B5EF4-FFF2-40B4-BE49-F238E27FC236}">
                <a16:creationId xmlns:a16="http://schemas.microsoft.com/office/drawing/2014/main" id="{DB8B91C4-87D0-AE43-AEEC-DDFE702CA0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0216" y="1248282"/>
            <a:ext cx="6111567" cy="4361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19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origami"/>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Letras en madera">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{97430BCE-D602-A54A-85CC-9307369ABC52}tf10001119</Template>
  <TotalTime>1126</TotalTime>
  <Words>458</Words>
  <Application>Microsoft Macintosh PowerPoint</Application>
  <PresentationFormat>Panorámica</PresentationFormat>
  <Paragraphs>101</Paragraphs>
  <Slides>7</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7</vt:i4>
      </vt:variant>
    </vt:vector>
  </HeadingPairs>
  <TitlesOfParts>
    <vt:vector size="16" baseType="lpstr">
      <vt:lpstr>Arial</vt:lpstr>
      <vt:lpstr>Bookman Old Style</vt:lpstr>
      <vt:lpstr>Calibri</vt:lpstr>
      <vt:lpstr>Cambria Math</vt:lpstr>
      <vt:lpstr>Century Gothic</vt:lpstr>
      <vt:lpstr>Chalkboard SE</vt:lpstr>
      <vt:lpstr>Rockwell Extra Bold</vt:lpstr>
      <vt:lpstr>Wingdings</vt:lpstr>
      <vt:lpstr>Letras en madera</vt:lpstr>
      <vt:lpstr>Educación Matemática</vt:lpstr>
      <vt:lpstr>Proporciones.   </vt:lpstr>
      <vt:lpstr>Proporción directa: Dos variables (x e y) son directamente proporcionales o están en proporción directa si, al aumentar (o disminuir) una en cierto factor, la otra aumenta (o disminuye) en el mismo factor. Es decir, el cociente entre sus valores relacionados es constante. </vt:lpstr>
      <vt:lpstr>Proporción inversa: Dos variables (x e y) son inversamente proporcionales o están en proporción inversa si, al aumentar una en cierto factor, la otra disminuye en el mismo factor y viceversa. Es decir, el producto entre sus valores relacionados es constante. </vt:lpstr>
      <vt:lpstr>Ejemplos</vt:lpstr>
      <vt:lpstr>Ticket de salida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Matemática</dc:title>
  <dc:creator>mario moris serrano</dc:creator>
  <cp:lastModifiedBy>mario moris serrano</cp:lastModifiedBy>
  <cp:revision>94</cp:revision>
  <dcterms:created xsi:type="dcterms:W3CDTF">2020-07-09T01:33:21Z</dcterms:created>
  <dcterms:modified xsi:type="dcterms:W3CDTF">2020-11-18T23:26:03Z</dcterms:modified>
</cp:coreProperties>
</file>