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2" r:id="rId1"/>
  </p:sldMasterIdLst>
  <p:notesMasterIdLst>
    <p:notesMasterId r:id="rId10"/>
  </p:notesMasterIdLst>
  <p:sldIdLst>
    <p:sldId id="256" r:id="rId2"/>
    <p:sldId id="274" r:id="rId3"/>
    <p:sldId id="281" r:id="rId4"/>
    <p:sldId id="258" r:id="rId5"/>
    <p:sldId id="282" r:id="rId6"/>
    <p:sldId id="283" r:id="rId7"/>
    <p:sldId id="284"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57"/>
    <p:restoredTop sz="94690"/>
  </p:normalViewPr>
  <p:slideViewPr>
    <p:cSldViewPr snapToGrid="0" snapToObjects="1">
      <p:cViewPr varScale="1">
        <p:scale>
          <a:sx n="111" d="100"/>
          <a:sy n="111" d="100"/>
        </p:scale>
        <p:origin x="35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C36C2-C485-7A4D-9C9A-473C61D797EF}" type="datetimeFigureOut">
              <a:rPr lang="es-CL" smtClean="0"/>
              <a:t>04-11-20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3CB0A-4790-AF4B-86B8-15FB96EBD86B}" type="slidenum">
              <a:rPr lang="es-CL" smtClean="0"/>
              <a:t>‹Nº›</a:t>
            </a:fld>
            <a:endParaRPr lang="es-CL"/>
          </a:p>
        </p:txBody>
      </p:sp>
    </p:spTree>
    <p:extLst>
      <p:ext uri="{BB962C8B-B14F-4D97-AF65-F5344CB8AC3E}">
        <p14:creationId xmlns:p14="http://schemas.microsoft.com/office/powerpoint/2010/main" val="416251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C33CB0A-4790-AF4B-86B8-15FB96EBD86B}" type="slidenum">
              <a:rPr lang="es-CL" smtClean="0"/>
              <a:t>7</a:t>
            </a:fld>
            <a:endParaRPr lang="es-CL"/>
          </a:p>
        </p:txBody>
      </p:sp>
    </p:spTree>
    <p:extLst>
      <p:ext uri="{BB962C8B-B14F-4D97-AF65-F5344CB8AC3E}">
        <p14:creationId xmlns:p14="http://schemas.microsoft.com/office/powerpoint/2010/main" val="237869432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04-11-20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5C327E5-BEE0-9E45-A617-10EAA3F136AE}" type="slidenum">
              <a:rPr lang="es-CL" smtClean="0"/>
              <a:t>‹Nº›</a:t>
            </a:fld>
            <a:endParaRPr lang="es-CL"/>
          </a:p>
        </p:txBody>
      </p:sp>
    </p:spTree>
    <p:extLst>
      <p:ext uri="{BB962C8B-B14F-4D97-AF65-F5344CB8AC3E}">
        <p14:creationId xmlns:p14="http://schemas.microsoft.com/office/powerpoint/2010/main" val="34869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FEEBBE2A-9F68-DF41-B26D-A5359322BB99}" type="datetimeFigureOut">
              <a:rPr lang="es-CL" smtClean="0"/>
              <a:t>04-11-20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05617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04-11-20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50489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04-11-20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394658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FEEBBE2A-9F68-DF41-B26D-A5359322BB99}" type="datetimeFigureOut">
              <a:rPr lang="es-CL" smtClean="0"/>
              <a:t>04-11-20</a:t>
            </a:fld>
            <a:endParaRPr lang="es-CL"/>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s-C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5C327E5-BEE0-9E45-A617-10EAA3F136AE}" type="slidenum">
              <a:rPr lang="es-CL" smtClean="0"/>
              <a:t>‹Nº›</a:t>
            </a:fld>
            <a:endParaRPr lang="es-CL"/>
          </a:p>
        </p:txBody>
      </p:sp>
    </p:spTree>
    <p:extLst>
      <p:ext uri="{BB962C8B-B14F-4D97-AF65-F5344CB8AC3E}">
        <p14:creationId xmlns:p14="http://schemas.microsoft.com/office/powerpoint/2010/main" val="3875280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BBE2A-9F68-DF41-B26D-A5359322BB99}" type="datetimeFigureOut">
              <a:rPr lang="es-CL" smtClean="0"/>
              <a:t>04-11-20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54766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BBE2A-9F68-DF41-B26D-A5359322BB99}" type="datetimeFigureOut">
              <a:rPr lang="es-CL" smtClean="0"/>
              <a:t>04-11-20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5C327E5-BEE0-9E45-A617-10EAA3F136AE}" type="slidenum">
              <a:rPr lang="es-CL" smtClean="0"/>
              <a:t>‹Nº›</a:t>
            </a:fld>
            <a:endParaRPr lang="es-CL"/>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9463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EBBE2A-9F68-DF41-B26D-A5359322BB99}" type="datetimeFigureOut">
              <a:rPr lang="es-CL" smtClean="0"/>
              <a:t>04-11-20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5C327E5-BEE0-9E45-A617-10EAA3F136AE}" type="slidenum">
              <a:rPr lang="es-CL" smtClean="0"/>
              <a:t>‹Nº›</a:t>
            </a:fld>
            <a:endParaRPr lang="es-CL"/>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1033732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BBE2A-9F68-DF41-B26D-A5359322BB99}" type="datetimeFigureOut">
              <a:rPr lang="es-CL" smtClean="0"/>
              <a:t>04-11-20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89692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BBE2A-9F68-DF41-B26D-A5359322BB99}" type="datetimeFigureOut">
              <a:rPr lang="es-CL" smtClean="0"/>
              <a:t>04-11-20</a:t>
            </a:fld>
            <a:endParaRPr lang="es-CL"/>
          </a:p>
        </p:txBody>
      </p:sp>
      <p:sp>
        <p:nvSpPr>
          <p:cNvPr id="6" name="Footer Placeholder 5"/>
          <p:cNvSpPr>
            <a:spLocks noGrp="1"/>
          </p:cNvSpPr>
          <p:nvPr>
            <p:ph type="ftr" sz="quarter" idx="11"/>
          </p:nvPr>
        </p:nvSpPr>
        <p:spPr/>
        <p:txBody>
          <a:bodyPr/>
          <a:lstStyle/>
          <a:p>
            <a:endParaRPr lang="es-C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123217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FEEBBE2A-9F68-DF41-B26D-A5359322BB99}" type="datetimeFigureOut">
              <a:rPr lang="es-CL" smtClean="0"/>
              <a:t>04-11-20</a:t>
            </a:fld>
            <a:endParaRPr lang="es-C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44343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FEEBBE2A-9F68-DF41-B26D-A5359322BB99}" type="datetimeFigureOut">
              <a:rPr lang="es-CL" smtClean="0"/>
              <a:t>04-11-20</a:t>
            </a:fld>
            <a:endParaRPr lang="es-C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s-C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5C327E5-BEE0-9E45-A617-10EAA3F136AE}" type="slidenum">
              <a:rPr lang="es-CL" smtClean="0"/>
              <a:t>‹Nº›</a:t>
            </a:fld>
            <a:endParaRPr lang="es-CL"/>
          </a:p>
        </p:txBody>
      </p:sp>
    </p:spTree>
    <p:extLst>
      <p:ext uri="{BB962C8B-B14F-4D97-AF65-F5344CB8AC3E}">
        <p14:creationId xmlns:p14="http://schemas.microsoft.com/office/powerpoint/2010/main" val="640741667"/>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B1A17-E04E-E744-9C2B-58CA3341F440}"/>
              </a:ext>
            </a:extLst>
          </p:cNvPr>
          <p:cNvSpPr>
            <a:spLocks noGrp="1"/>
          </p:cNvSpPr>
          <p:nvPr>
            <p:ph type="ctrTitle"/>
          </p:nvPr>
        </p:nvSpPr>
        <p:spPr>
          <a:xfrm>
            <a:off x="701040" y="1542050"/>
            <a:ext cx="10789920" cy="3035808"/>
          </a:xfrm>
        </p:spPr>
        <p:txBody>
          <a:bodyPr/>
          <a:lstStyle/>
          <a:p>
            <a:r>
              <a:rPr lang="es-CL" dirty="0"/>
              <a:t>Educación Matemática</a:t>
            </a:r>
          </a:p>
        </p:txBody>
      </p:sp>
      <p:sp>
        <p:nvSpPr>
          <p:cNvPr id="3" name="Subtítulo 2">
            <a:extLst>
              <a:ext uri="{FF2B5EF4-FFF2-40B4-BE49-F238E27FC236}">
                <a16:creationId xmlns:a16="http://schemas.microsoft.com/office/drawing/2014/main" id="{72A18567-F4FC-3342-B842-E949F8CE3CB9}"/>
              </a:ext>
            </a:extLst>
          </p:cNvPr>
          <p:cNvSpPr>
            <a:spLocks noGrp="1"/>
          </p:cNvSpPr>
          <p:nvPr>
            <p:ph type="subTitle" idx="1"/>
          </p:nvPr>
        </p:nvSpPr>
        <p:spPr>
          <a:xfrm>
            <a:off x="4891655" y="4538368"/>
            <a:ext cx="5092450" cy="443385"/>
          </a:xfrm>
        </p:spPr>
        <p:txBody>
          <a:bodyPr>
            <a:noAutofit/>
          </a:bodyPr>
          <a:lstStyle/>
          <a:p>
            <a:r>
              <a:rPr lang="es-CL" sz="2400" dirty="0">
                <a:solidFill>
                  <a:schemeClr val="tx1"/>
                </a:solidFill>
              </a:rPr>
              <a:t>Profesor Mario Moris Serrano</a:t>
            </a:r>
          </a:p>
        </p:txBody>
      </p:sp>
      <p:sp>
        <p:nvSpPr>
          <p:cNvPr id="5" name="Rectangle 2">
            <a:extLst>
              <a:ext uri="{FF2B5EF4-FFF2-40B4-BE49-F238E27FC236}">
                <a16:creationId xmlns:a16="http://schemas.microsoft.com/office/drawing/2014/main" id="{C947ACE8-15F5-D249-9072-CB381A047E0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1025" name="Imagen 1" descr="insignia">
            <a:extLst>
              <a:ext uri="{FF2B5EF4-FFF2-40B4-BE49-F238E27FC236}">
                <a16:creationId xmlns:a16="http://schemas.microsoft.com/office/drawing/2014/main" id="{DADA2A6C-BE93-ED4A-83C0-4E2347FB8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353" y="0"/>
            <a:ext cx="995446" cy="13598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8D2D4A3E-E07A-B744-8EE3-BCB3D8B00982}"/>
              </a:ext>
            </a:extLst>
          </p:cNvPr>
          <p:cNvSpPr>
            <a:spLocks noChangeArrowheads="1"/>
          </p:cNvSpPr>
          <p:nvPr/>
        </p:nvSpPr>
        <p:spPr bwMode="auto">
          <a:xfrm>
            <a:off x="1480144" y="614935"/>
            <a:ext cx="34115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CL" altLang="es-CL"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CL" altLang="es-CL" sz="1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COLEGIO HERMANOS CARRERA</a:t>
            </a: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CL" altLang="es-CL" sz="1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   RANCAGUA</a:t>
            </a:r>
            <a:r>
              <a:rPr kumimoji="0" lang="es-CL" altLang="es-CL" sz="1400" b="1" i="0" u="none" strike="noStrike" cap="none" normalizeH="0" baseline="0" dirty="0">
                <a:ln>
                  <a:noFill/>
                </a:ln>
                <a:solidFill>
                  <a:schemeClr val="tx1"/>
                </a:solidFill>
                <a:effectLst/>
                <a:cs typeface="Arial" panose="020B0604020202020204" pitchFamily="34" charset="0"/>
              </a:rPr>
              <a:t> </a:t>
            </a:r>
          </a:p>
        </p:txBody>
      </p:sp>
    </p:spTree>
    <p:extLst>
      <p:ext uri="{BB962C8B-B14F-4D97-AF65-F5344CB8AC3E}">
        <p14:creationId xmlns:p14="http://schemas.microsoft.com/office/powerpoint/2010/main" val="27375917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451FD5-7D95-8043-BA37-358ABF48A470}"/>
              </a:ext>
            </a:extLst>
          </p:cNvPr>
          <p:cNvSpPr>
            <a:spLocks noGrp="1"/>
          </p:cNvSpPr>
          <p:nvPr>
            <p:ph type="title"/>
          </p:nvPr>
        </p:nvSpPr>
        <p:spPr>
          <a:xfrm>
            <a:off x="1066800" y="427921"/>
            <a:ext cx="10058400" cy="1138428"/>
          </a:xfrm>
        </p:spPr>
        <p:txBody>
          <a:bodyPr>
            <a:normAutofit/>
          </a:bodyPr>
          <a:lstStyle/>
          <a:p>
            <a:r>
              <a:rPr lang="es-CL" dirty="0"/>
              <a:t>Proporciones.   </a:t>
            </a:r>
            <a:endParaRPr lang="es-CL" sz="8800" dirty="0">
              <a:latin typeface="Chalkboard SE" panose="03050602040202020205" pitchFamily="66" charset="77"/>
            </a:endParaRPr>
          </a:p>
        </p:txBody>
      </p:sp>
      <p:sp>
        <p:nvSpPr>
          <p:cNvPr id="3" name="Marcador de contenido 2">
            <a:extLst>
              <a:ext uri="{FF2B5EF4-FFF2-40B4-BE49-F238E27FC236}">
                <a16:creationId xmlns:a16="http://schemas.microsoft.com/office/drawing/2014/main" id="{ED0DF056-EDD6-AE42-9E5C-548A45F6B1CF}"/>
              </a:ext>
            </a:extLst>
          </p:cNvPr>
          <p:cNvSpPr>
            <a:spLocks noGrp="1"/>
          </p:cNvSpPr>
          <p:nvPr>
            <p:ph idx="1"/>
          </p:nvPr>
        </p:nvSpPr>
        <p:spPr>
          <a:xfrm>
            <a:off x="186539" y="2085265"/>
            <a:ext cx="11793258" cy="1806796"/>
          </a:xfrm>
        </p:spPr>
        <p:txBody>
          <a:bodyPr>
            <a:noAutofit/>
          </a:bodyPr>
          <a:lstStyle/>
          <a:p>
            <a:r>
              <a:rPr lang="es-CL" sz="3600" dirty="0"/>
              <a:t>Objetivo: Demostrar comprensión de la proporción directa, de forma simbólica. Representando situaciones cotidianas. Fomentando la perseverancia.</a:t>
            </a:r>
          </a:p>
        </p:txBody>
      </p:sp>
    </p:spTree>
    <p:extLst>
      <p:ext uri="{BB962C8B-B14F-4D97-AF65-F5344CB8AC3E}">
        <p14:creationId xmlns:p14="http://schemas.microsoft.com/office/powerpoint/2010/main" val="2077926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D60EA75D-C138-A74C-BF29-10F01ECCAE82}"/>
              </a:ext>
            </a:extLst>
          </p:cNvPr>
          <p:cNvPicPr>
            <a:picLocks noChangeAspect="1"/>
          </p:cNvPicPr>
          <p:nvPr/>
        </p:nvPicPr>
        <p:blipFill rotWithShape="1">
          <a:blip r:embed="rId2"/>
          <a:srcRect l="9424" t="15021" r="5767" b="14599"/>
          <a:stretch/>
        </p:blipFill>
        <p:spPr>
          <a:xfrm>
            <a:off x="561467" y="462986"/>
            <a:ext cx="11069065" cy="5741044"/>
          </a:xfrm>
          <a:prstGeom prst="rect">
            <a:avLst/>
          </a:prstGeom>
        </p:spPr>
      </p:pic>
    </p:spTree>
    <p:extLst>
      <p:ext uri="{BB962C8B-B14F-4D97-AF65-F5344CB8AC3E}">
        <p14:creationId xmlns:p14="http://schemas.microsoft.com/office/powerpoint/2010/main" val="50826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451FD5-7D95-8043-BA37-358ABF48A470}"/>
              </a:ext>
            </a:extLst>
          </p:cNvPr>
          <p:cNvSpPr>
            <a:spLocks noGrp="1"/>
          </p:cNvSpPr>
          <p:nvPr>
            <p:ph type="title"/>
          </p:nvPr>
        </p:nvSpPr>
        <p:spPr>
          <a:xfrm>
            <a:off x="-10022" y="-39089"/>
            <a:ext cx="10058400" cy="1004422"/>
          </a:xfrm>
        </p:spPr>
        <p:txBody>
          <a:bodyPr>
            <a:normAutofit/>
          </a:bodyPr>
          <a:lstStyle/>
          <a:p>
            <a:r>
              <a:rPr lang="es-CL" dirty="0"/>
              <a:t>Ejemplo 1   </a:t>
            </a:r>
            <a:endParaRPr lang="es-CL" sz="6600" dirty="0"/>
          </a:p>
        </p:txBody>
      </p:sp>
      <p:graphicFrame>
        <p:nvGraphicFramePr>
          <p:cNvPr id="27" name="Tabla 27">
            <a:extLst>
              <a:ext uri="{FF2B5EF4-FFF2-40B4-BE49-F238E27FC236}">
                <a16:creationId xmlns:a16="http://schemas.microsoft.com/office/drawing/2014/main" id="{D3A2B53D-E500-FC47-A004-57DE4AF702B6}"/>
              </a:ext>
            </a:extLst>
          </p:cNvPr>
          <p:cNvGraphicFramePr>
            <a:graphicFrameLocks noGrp="1"/>
          </p:cNvGraphicFramePr>
          <p:nvPr>
            <p:extLst>
              <p:ext uri="{D42A27DB-BD31-4B8C-83A1-F6EECF244321}">
                <p14:modId xmlns:p14="http://schemas.microsoft.com/office/powerpoint/2010/main" val="2469825363"/>
              </p:ext>
            </p:extLst>
          </p:nvPr>
        </p:nvGraphicFramePr>
        <p:xfrm>
          <a:off x="396983" y="863196"/>
          <a:ext cx="4824069" cy="1097280"/>
        </p:xfrm>
        <a:graphic>
          <a:graphicData uri="http://schemas.openxmlformats.org/drawingml/2006/table">
            <a:tbl>
              <a:tblPr firstRow="1" bandRow="1">
                <a:tableStyleId>{5940675A-B579-460E-94D1-54222C63F5DA}</a:tableStyleId>
              </a:tblPr>
              <a:tblGrid>
                <a:gridCol w="1608023">
                  <a:extLst>
                    <a:ext uri="{9D8B030D-6E8A-4147-A177-3AD203B41FA5}">
                      <a16:colId xmlns:a16="http://schemas.microsoft.com/office/drawing/2014/main" val="1582791730"/>
                    </a:ext>
                  </a:extLst>
                </a:gridCol>
                <a:gridCol w="1608023">
                  <a:extLst>
                    <a:ext uri="{9D8B030D-6E8A-4147-A177-3AD203B41FA5}">
                      <a16:colId xmlns:a16="http://schemas.microsoft.com/office/drawing/2014/main" val="2426832871"/>
                    </a:ext>
                  </a:extLst>
                </a:gridCol>
                <a:gridCol w="1608023">
                  <a:extLst>
                    <a:ext uri="{9D8B030D-6E8A-4147-A177-3AD203B41FA5}">
                      <a16:colId xmlns:a16="http://schemas.microsoft.com/office/drawing/2014/main" val="2107504442"/>
                    </a:ext>
                  </a:extLst>
                </a:gridCol>
              </a:tblGrid>
              <a:tr h="334807">
                <a:tc>
                  <a:txBody>
                    <a:bodyPr/>
                    <a:lstStyle/>
                    <a:p>
                      <a:endParaRPr lang="es-C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Niño</a:t>
                      </a:r>
                      <a:endParaRPr lang="es-CL" b="1" dirty="0"/>
                    </a:p>
                  </a:txBody>
                  <a:tcPr/>
                </a:tc>
                <a:tc>
                  <a:txBody>
                    <a:bodyPr/>
                    <a:lstStyle/>
                    <a:p>
                      <a:r>
                        <a:rPr lang="es-CL" dirty="0"/>
                        <a:t>Árbol</a:t>
                      </a:r>
                      <a:endParaRPr lang="es-CL" b="1" dirty="0"/>
                    </a:p>
                  </a:txBody>
                  <a:tcPr/>
                </a:tc>
                <a:extLst>
                  <a:ext uri="{0D108BD9-81ED-4DB2-BD59-A6C34878D82A}">
                    <a16:rowId xmlns:a16="http://schemas.microsoft.com/office/drawing/2014/main" val="1963125793"/>
                  </a:ext>
                </a:extLst>
              </a:tr>
              <a:tr h="334807">
                <a:tc>
                  <a:txBody>
                    <a:bodyPr/>
                    <a:lstStyle/>
                    <a:p>
                      <a:r>
                        <a:rPr lang="es-CL" dirty="0"/>
                        <a:t>Sombra </a:t>
                      </a:r>
                    </a:p>
                  </a:txBody>
                  <a:tcPr/>
                </a:tc>
                <a:tc>
                  <a:txBody>
                    <a:bodyPr/>
                    <a:lstStyle/>
                    <a:p>
                      <a:endParaRPr lang="es-CL" dirty="0"/>
                    </a:p>
                  </a:txBody>
                  <a:tcPr/>
                </a:tc>
                <a:tc>
                  <a:txBody>
                    <a:bodyPr/>
                    <a:lstStyle/>
                    <a:p>
                      <a:endParaRPr lang="es-CL"/>
                    </a:p>
                  </a:txBody>
                  <a:tcPr/>
                </a:tc>
                <a:extLst>
                  <a:ext uri="{0D108BD9-81ED-4DB2-BD59-A6C34878D82A}">
                    <a16:rowId xmlns:a16="http://schemas.microsoft.com/office/drawing/2014/main" val="4251846540"/>
                  </a:ext>
                </a:extLst>
              </a:tr>
              <a:tr h="334807">
                <a:tc>
                  <a:txBody>
                    <a:bodyPr/>
                    <a:lstStyle/>
                    <a:p>
                      <a:r>
                        <a:rPr lang="es-CL" dirty="0"/>
                        <a:t>Real</a:t>
                      </a:r>
                    </a:p>
                  </a:txBody>
                  <a:tcPr/>
                </a:tc>
                <a:tc>
                  <a:txBody>
                    <a:bodyPr/>
                    <a:lstStyle/>
                    <a:p>
                      <a:endParaRPr lang="es-CL" dirty="0"/>
                    </a:p>
                  </a:txBody>
                  <a:tcPr/>
                </a:tc>
                <a:tc>
                  <a:txBody>
                    <a:bodyPr/>
                    <a:lstStyle/>
                    <a:p>
                      <a:endParaRPr lang="es-CL" dirty="0"/>
                    </a:p>
                  </a:txBody>
                  <a:tcPr/>
                </a:tc>
                <a:extLst>
                  <a:ext uri="{0D108BD9-81ED-4DB2-BD59-A6C34878D82A}">
                    <a16:rowId xmlns:a16="http://schemas.microsoft.com/office/drawing/2014/main" val="348264699"/>
                  </a:ext>
                </a:extLst>
              </a:tr>
            </a:tbl>
          </a:graphicData>
        </a:graphic>
      </p:graphicFrame>
      <p:grpSp>
        <p:nvGrpSpPr>
          <p:cNvPr id="36" name="Grupo 35">
            <a:extLst>
              <a:ext uri="{FF2B5EF4-FFF2-40B4-BE49-F238E27FC236}">
                <a16:creationId xmlns:a16="http://schemas.microsoft.com/office/drawing/2014/main" id="{E2875636-5EC2-544B-B2F3-82894F025C7C}"/>
              </a:ext>
            </a:extLst>
          </p:cNvPr>
          <p:cNvGrpSpPr/>
          <p:nvPr/>
        </p:nvGrpSpPr>
        <p:grpSpPr>
          <a:xfrm flipH="1">
            <a:off x="6291321" y="134532"/>
            <a:ext cx="5728042" cy="4221942"/>
            <a:chOff x="5974234" y="810228"/>
            <a:chExt cx="6217766" cy="4221942"/>
          </a:xfrm>
        </p:grpSpPr>
        <p:pic>
          <p:nvPicPr>
            <p:cNvPr id="1026" name="Picture 2" descr="Tu Sombra: 2014">
              <a:extLst>
                <a:ext uri="{FF2B5EF4-FFF2-40B4-BE49-F238E27FC236}">
                  <a16:creationId xmlns:a16="http://schemas.microsoft.com/office/drawing/2014/main" id="{A220AE89-99D4-6842-A158-7911528D1F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96" r="13806"/>
            <a:stretch/>
          </p:blipFill>
          <p:spPr bwMode="auto">
            <a:xfrm>
              <a:off x="5974234" y="810228"/>
              <a:ext cx="6217766" cy="4221942"/>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Conector recto de flecha 20">
              <a:extLst>
                <a:ext uri="{FF2B5EF4-FFF2-40B4-BE49-F238E27FC236}">
                  <a16:creationId xmlns:a16="http://schemas.microsoft.com/office/drawing/2014/main" id="{034A970B-55CB-B449-826C-32C155CE14E8}"/>
                </a:ext>
              </a:extLst>
            </p:cNvPr>
            <p:cNvCxnSpPr>
              <a:cxnSpLocks/>
            </p:cNvCxnSpPr>
            <p:nvPr/>
          </p:nvCxnSpPr>
          <p:spPr>
            <a:xfrm flipH="1">
              <a:off x="7787309" y="3542017"/>
              <a:ext cx="3833673" cy="1019930"/>
            </a:xfrm>
            <a:prstGeom prst="straightConnector1">
              <a:avLst/>
            </a:prstGeom>
            <a:ln w="57150">
              <a:solidFill>
                <a:srgbClr val="FFC000"/>
              </a:solidFill>
              <a:headEnd type="triangle"/>
              <a:tailEnd type="triangle"/>
            </a:ln>
          </p:spPr>
          <p:style>
            <a:lnRef idx="2">
              <a:schemeClr val="dk1"/>
            </a:lnRef>
            <a:fillRef idx="0">
              <a:schemeClr val="dk1"/>
            </a:fillRef>
            <a:effectRef idx="1">
              <a:schemeClr val="dk1"/>
            </a:effectRef>
            <a:fontRef idx="minor">
              <a:schemeClr val="tx1"/>
            </a:fontRef>
          </p:style>
        </p:cxnSp>
        <p:cxnSp>
          <p:nvCxnSpPr>
            <p:cNvPr id="25" name="Conector recto de flecha 24">
              <a:extLst>
                <a:ext uri="{FF2B5EF4-FFF2-40B4-BE49-F238E27FC236}">
                  <a16:creationId xmlns:a16="http://schemas.microsoft.com/office/drawing/2014/main" id="{F57AC88E-71BD-1843-8337-3A013B0A1E99}"/>
                </a:ext>
              </a:extLst>
            </p:cNvPr>
            <p:cNvCxnSpPr>
              <a:cxnSpLocks/>
            </p:cNvCxnSpPr>
            <p:nvPr/>
          </p:nvCxnSpPr>
          <p:spPr>
            <a:xfrm>
              <a:off x="7724199" y="902825"/>
              <a:ext cx="74789" cy="3659122"/>
            </a:xfrm>
            <a:prstGeom prst="straightConnector1">
              <a:avLst/>
            </a:prstGeom>
            <a:ln w="57150">
              <a:solidFill>
                <a:srgbClr val="FFC000"/>
              </a:solidFill>
              <a:headEnd type="triangle"/>
              <a:tailEnd type="triangle"/>
            </a:ln>
          </p:spPr>
          <p:style>
            <a:lnRef idx="2">
              <a:schemeClr val="dk1"/>
            </a:lnRef>
            <a:fillRef idx="0">
              <a:schemeClr val="dk1"/>
            </a:fillRef>
            <a:effectRef idx="1">
              <a:schemeClr val="dk1"/>
            </a:effectRef>
            <a:fontRef idx="minor">
              <a:schemeClr val="tx1"/>
            </a:fontRef>
          </p:style>
        </p:cxnSp>
        <p:sp>
          <p:nvSpPr>
            <p:cNvPr id="32" name="CuadroTexto 31">
              <a:extLst>
                <a:ext uri="{FF2B5EF4-FFF2-40B4-BE49-F238E27FC236}">
                  <a16:creationId xmlns:a16="http://schemas.microsoft.com/office/drawing/2014/main" id="{2012D9B5-C2BB-614E-9C63-8DBCEBF7CB1A}"/>
                </a:ext>
              </a:extLst>
            </p:cNvPr>
            <p:cNvSpPr txBox="1"/>
            <p:nvPr/>
          </p:nvSpPr>
          <p:spPr>
            <a:xfrm>
              <a:off x="9282792" y="4271180"/>
              <a:ext cx="1114247" cy="369332"/>
            </a:xfrm>
            <a:prstGeom prst="rect">
              <a:avLst/>
            </a:prstGeom>
            <a:noFill/>
          </p:spPr>
          <p:txBody>
            <a:bodyPr wrap="square" rtlCol="0">
              <a:spAutoFit/>
            </a:bodyPr>
            <a:lstStyle/>
            <a:p>
              <a:r>
                <a:rPr lang="es-CL" dirty="0"/>
                <a:t>600 cm </a:t>
              </a:r>
            </a:p>
          </p:txBody>
        </p:sp>
        <p:sp>
          <p:nvSpPr>
            <p:cNvPr id="33" name="CuadroTexto 32">
              <a:extLst>
                <a:ext uri="{FF2B5EF4-FFF2-40B4-BE49-F238E27FC236}">
                  <a16:creationId xmlns:a16="http://schemas.microsoft.com/office/drawing/2014/main" id="{FEDB03C0-B78A-D34D-B6C2-5B2D25761C59}"/>
                </a:ext>
              </a:extLst>
            </p:cNvPr>
            <p:cNvSpPr txBox="1"/>
            <p:nvPr/>
          </p:nvSpPr>
          <p:spPr>
            <a:xfrm>
              <a:off x="7798988" y="2731208"/>
              <a:ext cx="472919" cy="584775"/>
            </a:xfrm>
            <a:prstGeom prst="rect">
              <a:avLst/>
            </a:prstGeom>
            <a:noFill/>
          </p:spPr>
          <p:txBody>
            <a:bodyPr wrap="square" rtlCol="0">
              <a:spAutoFit/>
            </a:bodyPr>
            <a:lstStyle/>
            <a:p>
              <a:r>
                <a:rPr lang="es-CL" sz="3200" b="1" dirty="0"/>
                <a:t>?</a:t>
              </a:r>
            </a:p>
          </p:txBody>
        </p:sp>
      </p:grpSp>
      <p:grpSp>
        <p:nvGrpSpPr>
          <p:cNvPr id="37" name="Grupo 36">
            <a:extLst>
              <a:ext uri="{FF2B5EF4-FFF2-40B4-BE49-F238E27FC236}">
                <a16:creationId xmlns:a16="http://schemas.microsoft.com/office/drawing/2014/main" id="{A70D02D5-45F9-A24B-B031-0AA134F82D1B}"/>
              </a:ext>
            </a:extLst>
          </p:cNvPr>
          <p:cNvGrpSpPr/>
          <p:nvPr/>
        </p:nvGrpSpPr>
        <p:grpSpPr>
          <a:xfrm flipH="1">
            <a:off x="4340643" y="2558726"/>
            <a:ext cx="2226569" cy="1341634"/>
            <a:chOff x="4325647" y="3116075"/>
            <a:chExt cx="2524892" cy="1468091"/>
          </a:xfrm>
        </p:grpSpPr>
        <p:pic>
          <p:nvPicPr>
            <p:cNvPr id="1028" name="Picture 4" descr="El niño con una sombra del hombre adulto del vaquero.">
              <a:extLst>
                <a:ext uri="{FF2B5EF4-FFF2-40B4-BE49-F238E27FC236}">
                  <a16:creationId xmlns:a16="http://schemas.microsoft.com/office/drawing/2014/main" id="{92946835-F722-1240-A531-723703BAE5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3957"/>
            <a:stretch/>
          </p:blipFill>
          <p:spPr bwMode="auto">
            <a:xfrm flipH="1">
              <a:off x="4627655" y="3116075"/>
              <a:ext cx="2222884" cy="1445872"/>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Conector recto de flecha 14">
              <a:extLst>
                <a:ext uri="{FF2B5EF4-FFF2-40B4-BE49-F238E27FC236}">
                  <a16:creationId xmlns:a16="http://schemas.microsoft.com/office/drawing/2014/main" id="{76D4379A-5BD9-404D-BDF4-97B1708AFBC0}"/>
                </a:ext>
              </a:extLst>
            </p:cNvPr>
            <p:cNvCxnSpPr>
              <a:cxnSpLocks/>
            </p:cNvCxnSpPr>
            <p:nvPr/>
          </p:nvCxnSpPr>
          <p:spPr>
            <a:xfrm>
              <a:off x="5636872" y="3321934"/>
              <a:ext cx="0" cy="1111170"/>
            </a:xfrm>
            <a:prstGeom prst="straightConnector1">
              <a:avLst/>
            </a:prstGeom>
            <a:ln w="38100">
              <a:solidFill>
                <a:srgbClr val="FF0000"/>
              </a:solidFill>
              <a:headEnd type="triangle"/>
              <a:tailEnd type="triangle"/>
            </a:ln>
          </p:spPr>
          <p:style>
            <a:lnRef idx="2">
              <a:schemeClr val="dk1"/>
            </a:lnRef>
            <a:fillRef idx="0">
              <a:schemeClr val="dk1"/>
            </a:fillRef>
            <a:effectRef idx="1">
              <a:schemeClr val="dk1"/>
            </a:effectRef>
            <a:fontRef idx="minor">
              <a:schemeClr val="tx1"/>
            </a:fontRef>
          </p:style>
        </p:cxnSp>
        <p:cxnSp>
          <p:nvCxnSpPr>
            <p:cNvPr id="18" name="Conector recto de flecha 17">
              <a:extLst>
                <a:ext uri="{FF2B5EF4-FFF2-40B4-BE49-F238E27FC236}">
                  <a16:creationId xmlns:a16="http://schemas.microsoft.com/office/drawing/2014/main" id="{ACE25671-1F98-7F42-BA2E-7697A572A034}"/>
                </a:ext>
              </a:extLst>
            </p:cNvPr>
            <p:cNvCxnSpPr>
              <a:cxnSpLocks/>
            </p:cNvCxnSpPr>
            <p:nvPr/>
          </p:nvCxnSpPr>
          <p:spPr>
            <a:xfrm flipH="1">
              <a:off x="5634208" y="4038043"/>
              <a:ext cx="939495" cy="395061"/>
            </a:xfrm>
            <a:prstGeom prst="straightConnector1">
              <a:avLst/>
            </a:prstGeom>
            <a:ln w="38100">
              <a:solidFill>
                <a:srgbClr val="FF0000"/>
              </a:solidFill>
              <a:headEnd type="triangle"/>
              <a:tailEnd type="triangle"/>
            </a:ln>
          </p:spPr>
          <p:style>
            <a:lnRef idx="2">
              <a:schemeClr val="dk1"/>
            </a:lnRef>
            <a:fillRef idx="0">
              <a:schemeClr val="dk1"/>
            </a:fillRef>
            <a:effectRef idx="1">
              <a:schemeClr val="dk1"/>
            </a:effectRef>
            <a:fontRef idx="minor">
              <a:schemeClr val="tx1"/>
            </a:fontRef>
          </p:style>
        </p:cxnSp>
        <p:sp>
          <p:nvSpPr>
            <p:cNvPr id="28" name="CuadroTexto 27">
              <a:extLst>
                <a:ext uri="{FF2B5EF4-FFF2-40B4-BE49-F238E27FC236}">
                  <a16:creationId xmlns:a16="http://schemas.microsoft.com/office/drawing/2014/main" id="{C8C4C1B1-AFD2-834F-9820-0B5A5B9F63AD}"/>
                </a:ext>
              </a:extLst>
            </p:cNvPr>
            <p:cNvSpPr txBox="1"/>
            <p:nvPr/>
          </p:nvSpPr>
          <p:spPr>
            <a:xfrm>
              <a:off x="5584290" y="4214834"/>
              <a:ext cx="1114247" cy="369332"/>
            </a:xfrm>
            <a:prstGeom prst="rect">
              <a:avLst/>
            </a:prstGeom>
            <a:noFill/>
          </p:spPr>
          <p:txBody>
            <a:bodyPr wrap="square" rtlCol="0">
              <a:spAutoFit/>
            </a:bodyPr>
            <a:lstStyle/>
            <a:p>
              <a:r>
                <a:rPr lang="es-CL" dirty="0"/>
                <a:t>150 cm </a:t>
              </a:r>
            </a:p>
          </p:txBody>
        </p:sp>
        <p:sp>
          <p:nvSpPr>
            <p:cNvPr id="31" name="CuadroTexto 30">
              <a:extLst>
                <a:ext uri="{FF2B5EF4-FFF2-40B4-BE49-F238E27FC236}">
                  <a16:creationId xmlns:a16="http://schemas.microsoft.com/office/drawing/2014/main" id="{3256A557-4A13-B749-85FA-E12840C987E5}"/>
                </a:ext>
              </a:extLst>
            </p:cNvPr>
            <p:cNvSpPr txBox="1"/>
            <p:nvPr/>
          </p:nvSpPr>
          <p:spPr>
            <a:xfrm>
              <a:off x="4325647" y="3789735"/>
              <a:ext cx="1114247" cy="369332"/>
            </a:xfrm>
            <a:prstGeom prst="rect">
              <a:avLst/>
            </a:prstGeom>
            <a:noFill/>
          </p:spPr>
          <p:txBody>
            <a:bodyPr wrap="square" rtlCol="0">
              <a:spAutoFit/>
            </a:bodyPr>
            <a:lstStyle/>
            <a:p>
              <a:r>
                <a:rPr lang="es-CL" dirty="0"/>
                <a:t>140 cm </a:t>
              </a:r>
            </a:p>
          </p:txBody>
        </p:sp>
      </p:grpSp>
      <p:sp>
        <p:nvSpPr>
          <p:cNvPr id="38" name="CuadroTexto 37">
            <a:extLst>
              <a:ext uri="{FF2B5EF4-FFF2-40B4-BE49-F238E27FC236}">
                <a16:creationId xmlns:a16="http://schemas.microsoft.com/office/drawing/2014/main" id="{F31FCC08-FF31-F248-99BF-E5606B3CFB11}"/>
              </a:ext>
            </a:extLst>
          </p:cNvPr>
          <p:cNvSpPr txBox="1"/>
          <p:nvPr/>
        </p:nvSpPr>
        <p:spPr>
          <a:xfrm>
            <a:off x="319840" y="2108234"/>
            <a:ext cx="4892006" cy="646331"/>
          </a:xfrm>
          <a:prstGeom prst="rect">
            <a:avLst/>
          </a:prstGeom>
          <a:noFill/>
        </p:spPr>
        <p:txBody>
          <a:bodyPr wrap="square" rtlCol="0">
            <a:spAutoFit/>
          </a:bodyPr>
          <a:lstStyle/>
          <a:p>
            <a:r>
              <a:rPr lang="es-CL" b="1" dirty="0"/>
              <a:t>Para determinar la altura real del árbol, podemos utilizar proporciones.</a:t>
            </a:r>
          </a:p>
        </p:txBody>
      </p:sp>
      <p:sp>
        <p:nvSpPr>
          <p:cNvPr id="39" name="CuadroTexto 38">
            <a:extLst>
              <a:ext uri="{FF2B5EF4-FFF2-40B4-BE49-F238E27FC236}">
                <a16:creationId xmlns:a16="http://schemas.microsoft.com/office/drawing/2014/main" id="{6DDF4D6F-231B-5D49-8CA8-4643B108431A}"/>
              </a:ext>
            </a:extLst>
          </p:cNvPr>
          <p:cNvSpPr txBox="1"/>
          <p:nvPr/>
        </p:nvSpPr>
        <p:spPr>
          <a:xfrm>
            <a:off x="-233854" y="5578632"/>
            <a:ext cx="3042871" cy="400110"/>
          </a:xfrm>
          <a:prstGeom prst="rect">
            <a:avLst/>
          </a:prstGeom>
          <a:noFill/>
        </p:spPr>
        <p:txBody>
          <a:bodyPr wrap="square" rtlCol="0">
            <a:spAutoFit/>
          </a:bodyPr>
          <a:lstStyle/>
          <a:p>
            <a:pPr algn="ctr"/>
            <a:r>
              <a:rPr lang="es-CL" sz="2000" b="1" dirty="0"/>
              <a:t>=</a:t>
            </a:r>
          </a:p>
        </p:txBody>
      </p:sp>
      <mc:AlternateContent xmlns:mc="http://schemas.openxmlformats.org/markup-compatibility/2006">
        <mc:Choice xmlns:a14="http://schemas.microsoft.com/office/drawing/2010/main" Requires="a14">
          <p:sp>
            <p:nvSpPr>
              <p:cNvPr id="41" name="CuadroTexto 40">
                <a:extLst>
                  <a:ext uri="{FF2B5EF4-FFF2-40B4-BE49-F238E27FC236}">
                    <a16:creationId xmlns:a16="http://schemas.microsoft.com/office/drawing/2014/main" id="{459942DC-4515-934E-83E2-6CD3585DFA0B}"/>
                  </a:ext>
                </a:extLst>
              </p:cNvPr>
              <p:cNvSpPr txBox="1"/>
              <p:nvPr/>
            </p:nvSpPr>
            <p:spPr>
              <a:xfrm>
                <a:off x="3936588" y="5362515"/>
                <a:ext cx="1296364" cy="832344"/>
              </a:xfrm>
              <a:prstGeom prst="rect">
                <a:avLst/>
              </a:prstGeom>
              <a:noFill/>
            </p:spPr>
            <p:txBody>
              <a:bodyPr wrap="square" rtlCol="0">
                <a:spAutoFit/>
              </a:bodyPr>
              <a:lstStyle/>
              <a:p>
                <a14:m>
                  <m:oMath xmlns:m="http://schemas.openxmlformats.org/officeDocument/2006/math">
                    <m:f>
                      <m:fPr>
                        <m:ctrlPr>
                          <a:rPr lang="es-CL" sz="3200" i="1" smtClean="0">
                            <a:latin typeface="Cambria Math" panose="02040503050406030204" pitchFamily="18" charset="0"/>
                          </a:rPr>
                        </m:ctrlPr>
                      </m:fPr>
                      <m:num/>
                      <m:den/>
                    </m:f>
                    <m:r>
                      <a:rPr lang="es-ES" sz="3200" b="0" i="1" smtClean="0">
                        <a:latin typeface="Cambria Math" panose="02040503050406030204" pitchFamily="18" charset="0"/>
                      </a:rPr>
                      <m:t>=</m:t>
                    </m:r>
                  </m:oMath>
                </a14:m>
                <a:r>
                  <a:rPr lang="es-CL" sz="3200" dirty="0"/>
                  <a:t> </a:t>
                </a:r>
                <a14:m>
                  <m:oMath xmlns:m="http://schemas.openxmlformats.org/officeDocument/2006/math">
                    <m:f>
                      <m:fPr>
                        <m:ctrlPr>
                          <a:rPr lang="es-CL" sz="3200" i="1">
                            <a:latin typeface="Cambria Math" panose="02040503050406030204" pitchFamily="18" charset="0"/>
                          </a:rPr>
                        </m:ctrlPr>
                      </m:fPr>
                      <m:num/>
                      <m:den/>
                    </m:f>
                  </m:oMath>
                </a14:m>
                <a:endParaRPr lang="es-CL" sz="3200" dirty="0"/>
              </a:p>
            </p:txBody>
          </p:sp>
        </mc:Choice>
        <mc:Fallback>
          <p:sp>
            <p:nvSpPr>
              <p:cNvPr id="41" name="CuadroTexto 40">
                <a:extLst>
                  <a:ext uri="{FF2B5EF4-FFF2-40B4-BE49-F238E27FC236}">
                    <a16:creationId xmlns:a16="http://schemas.microsoft.com/office/drawing/2014/main" id="{459942DC-4515-934E-83E2-6CD3585DFA0B}"/>
                  </a:ext>
                </a:extLst>
              </p:cNvPr>
              <p:cNvSpPr txBox="1">
                <a:spLocks noRot="1" noChangeAspect="1" noMove="1" noResize="1" noEditPoints="1" noAdjustHandles="1" noChangeArrowheads="1" noChangeShapeType="1" noTextEdit="1"/>
              </p:cNvSpPr>
              <p:nvPr/>
            </p:nvSpPr>
            <p:spPr>
              <a:xfrm>
                <a:off x="3936588" y="5362515"/>
                <a:ext cx="1296364" cy="832344"/>
              </a:xfrm>
              <a:prstGeom prst="rect">
                <a:avLst/>
              </a:prstGeom>
              <a:blipFill>
                <a:blip r:embed="rId4"/>
                <a:stretch>
                  <a:fillRect/>
                </a:stretch>
              </a:blipFill>
            </p:spPr>
            <p:txBody>
              <a:bodyPr/>
              <a:lstStyle/>
              <a:p>
                <a:r>
                  <a:rPr lang="es-CL">
                    <a:noFill/>
                  </a:rPr>
                  <a:t> </a:t>
                </a:r>
              </a:p>
            </p:txBody>
          </p:sp>
        </mc:Fallback>
      </mc:AlternateContent>
    </p:spTree>
    <p:extLst>
      <p:ext uri="{BB962C8B-B14F-4D97-AF65-F5344CB8AC3E}">
        <p14:creationId xmlns:p14="http://schemas.microsoft.com/office/powerpoint/2010/main" val="440334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451FD5-7D95-8043-BA37-358ABF48A470}"/>
              </a:ext>
            </a:extLst>
          </p:cNvPr>
          <p:cNvSpPr>
            <a:spLocks noGrp="1"/>
          </p:cNvSpPr>
          <p:nvPr>
            <p:ph type="title"/>
          </p:nvPr>
        </p:nvSpPr>
        <p:spPr>
          <a:xfrm>
            <a:off x="0" y="0"/>
            <a:ext cx="3507129" cy="1004422"/>
          </a:xfrm>
        </p:spPr>
        <p:txBody>
          <a:bodyPr>
            <a:normAutofit/>
          </a:bodyPr>
          <a:lstStyle/>
          <a:p>
            <a:r>
              <a:rPr lang="es-CL" dirty="0"/>
              <a:t>Ejemplo 2   </a:t>
            </a:r>
            <a:endParaRPr lang="es-CL" sz="6600" dirty="0"/>
          </a:p>
        </p:txBody>
      </p:sp>
      <p:graphicFrame>
        <p:nvGraphicFramePr>
          <p:cNvPr id="27" name="Tabla 27">
            <a:extLst>
              <a:ext uri="{FF2B5EF4-FFF2-40B4-BE49-F238E27FC236}">
                <a16:creationId xmlns:a16="http://schemas.microsoft.com/office/drawing/2014/main" id="{D3A2B53D-E500-FC47-A004-57DE4AF702B6}"/>
              </a:ext>
            </a:extLst>
          </p:cNvPr>
          <p:cNvGraphicFramePr>
            <a:graphicFrameLocks noGrp="1"/>
          </p:cNvGraphicFramePr>
          <p:nvPr>
            <p:extLst>
              <p:ext uri="{D42A27DB-BD31-4B8C-83A1-F6EECF244321}">
                <p14:modId xmlns:p14="http://schemas.microsoft.com/office/powerpoint/2010/main" val="2161395449"/>
              </p:ext>
            </p:extLst>
          </p:nvPr>
        </p:nvGraphicFramePr>
        <p:xfrm>
          <a:off x="420132" y="2470242"/>
          <a:ext cx="4824069" cy="1097280"/>
        </p:xfrm>
        <a:graphic>
          <a:graphicData uri="http://schemas.openxmlformats.org/drawingml/2006/table">
            <a:tbl>
              <a:tblPr firstRow="1" bandRow="1">
                <a:tableStyleId>{5940675A-B579-460E-94D1-54222C63F5DA}</a:tableStyleId>
              </a:tblPr>
              <a:tblGrid>
                <a:gridCol w="1608023">
                  <a:extLst>
                    <a:ext uri="{9D8B030D-6E8A-4147-A177-3AD203B41FA5}">
                      <a16:colId xmlns:a16="http://schemas.microsoft.com/office/drawing/2014/main" val="1582791730"/>
                    </a:ext>
                  </a:extLst>
                </a:gridCol>
                <a:gridCol w="1608023">
                  <a:extLst>
                    <a:ext uri="{9D8B030D-6E8A-4147-A177-3AD203B41FA5}">
                      <a16:colId xmlns:a16="http://schemas.microsoft.com/office/drawing/2014/main" val="2426832871"/>
                    </a:ext>
                  </a:extLst>
                </a:gridCol>
                <a:gridCol w="1608023">
                  <a:extLst>
                    <a:ext uri="{9D8B030D-6E8A-4147-A177-3AD203B41FA5}">
                      <a16:colId xmlns:a16="http://schemas.microsoft.com/office/drawing/2014/main" val="2107504442"/>
                    </a:ext>
                  </a:extLst>
                </a:gridCol>
              </a:tblGrid>
              <a:tr h="334807">
                <a:tc>
                  <a:txBody>
                    <a:bodyPr/>
                    <a:lstStyle/>
                    <a:p>
                      <a:endParaRPr lang="es-CL"/>
                    </a:p>
                  </a:txBody>
                  <a:tcPr/>
                </a:tc>
                <a:tc>
                  <a:txBody>
                    <a:bodyPr/>
                    <a:lstStyle/>
                    <a:p>
                      <a:r>
                        <a:rPr lang="es-CL" b="1" dirty="0"/>
                        <a:t>Lorena </a:t>
                      </a:r>
                    </a:p>
                  </a:txBody>
                  <a:tcPr/>
                </a:tc>
                <a:tc>
                  <a:txBody>
                    <a:bodyPr/>
                    <a:lstStyle/>
                    <a:p>
                      <a:r>
                        <a:rPr lang="es-CL" b="1" dirty="0"/>
                        <a:t>Danilo</a:t>
                      </a:r>
                    </a:p>
                  </a:txBody>
                  <a:tcPr/>
                </a:tc>
                <a:extLst>
                  <a:ext uri="{0D108BD9-81ED-4DB2-BD59-A6C34878D82A}">
                    <a16:rowId xmlns:a16="http://schemas.microsoft.com/office/drawing/2014/main" val="1963125793"/>
                  </a:ext>
                </a:extLst>
              </a:tr>
              <a:tr h="334807">
                <a:tc>
                  <a:txBody>
                    <a:bodyPr/>
                    <a:lstStyle/>
                    <a:p>
                      <a:r>
                        <a:rPr lang="es-CL" dirty="0"/>
                        <a:t>kg</a:t>
                      </a:r>
                    </a:p>
                  </a:txBody>
                  <a:tcPr/>
                </a:tc>
                <a:tc>
                  <a:txBody>
                    <a:bodyPr/>
                    <a:lstStyle/>
                    <a:p>
                      <a:endParaRPr lang="es-CL" dirty="0"/>
                    </a:p>
                  </a:txBody>
                  <a:tcPr/>
                </a:tc>
                <a:tc>
                  <a:txBody>
                    <a:bodyPr/>
                    <a:lstStyle/>
                    <a:p>
                      <a:endParaRPr lang="es-CL" dirty="0"/>
                    </a:p>
                  </a:txBody>
                  <a:tcPr/>
                </a:tc>
                <a:extLst>
                  <a:ext uri="{0D108BD9-81ED-4DB2-BD59-A6C34878D82A}">
                    <a16:rowId xmlns:a16="http://schemas.microsoft.com/office/drawing/2014/main" val="4251846540"/>
                  </a:ext>
                </a:extLst>
              </a:tr>
              <a:tr h="334807">
                <a:tc>
                  <a:txBody>
                    <a:bodyPr/>
                    <a:lstStyle/>
                    <a:p>
                      <a:r>
                        <a:rPr lang="es-CL" dirty="0"/>
                        <a:t>$</a:t>
                      </a:r>
                    </a:p>
                  </a:txBody>
                  <a:tcPr/>
                </a:tc>
                <a:tc>
                  <a:txBody>
                    <a:bodyPr/>
                    <a:lstStyle/>
                    <a:p>
                      <a:endParaRPr lang="es-CL" dirty="0"/>
                    </a:p>
                  </a:txBody>
                  <a:tcPr/>
                </a:tc>
                <a:tc>
                  <a:txBody>
                    <a:bodyPr/>
                    <a:lstStyle/>
                    <a:p>
                      <a:endParaRPr lang="es-CL" dirty="0"/>
                    </a:p>
                  </a:txBody>
                  <a:tcPr/>
                </a:tc>
                <a:extLst>
                  <a:ext uri="{0D108BD9-81ED-4DB2-BD59-A6C34878D82A}">
                    <a16:rowId xmlns:a16="http://schemas.microsoft.com/office/drawing/2014/main" val="348264699"/>
                  </a:ext>
                </a:extLst>
              </a:tr>
            </a:tbl>
          </a:graphicData>
        </a:graphic>
      </p:graphicFrame>
      <p:sp>
        <p:nvSpPr>
          <p:cNvPr id="3" name="CuadroTexto 2">
            <a:extLst>
              <a:ext uri="{FF2B5EF4-FFF2-40B4-BE49-F238E27FC236}">
                <a16:creationId xmlns:a16="http://schemas.microsoft.com/office/drawing/2014/main" id="{3802067A-7F1F-A740-B51F-8FF1C0960FD5}"/>
              </a:ext>
            </a:extLst>
          </p:cNvPr>
          <p:cNvSpPr txBox="1"/>
          <p:nvPr/>
        </p:nvSpPr>
        <p:spPr>
          <a:xfrm>
            <a:off x="152400" y="885669"/>
            <a:ext cx="11887200" cy="830997"/>
          </a:xfrm>
          <a:prstGeom prst="rect">
            <a:avLst/>
          </a:prstGeom>
          <a:noFill/>
        </p:spPr>
        <p:txBody>
          <a:bodyPr wrap="square" rtlCol="0">
            <a:spAutoFit/>
          </a:bodyPr>
          <a:lstStyle/>
          <a:p>
            <a:r>
              <a:rPr lang="es-CL" sz="2400" dirty="0"/>
              <a:t>Lorena ha compado 2 Kg de Pollo y Danilo compró 5 kg. Si Lorena pagó $3.500 ¿Cuánto pagó Danilo? </a:t>
            </a:r>
          </a:p>
        </p:txBody>
      </p:sp>
    </p:spTree>
    <p:extLst>
      <p:ext uri="{BB962C8B-B14F-4D97-AF65-F5344CB8AC3E}">
        <p14:creationId xmlns:p14="http://schemas.microsoft.com/office/powerpoint/2010/main" val="2973757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81C01F-9F52-2D4A-B1DD-625054F9C023}"/>
              </a:ext>
            </a:extLst>
          </p:cNvPr>
          <p:cNvSpPr>
            <a:spLocks noGrp="1"/>
          </p:cNvSpPr>
          <p:nvPr>
            <p:ph type="title"/>
          </p:nvPr>
        </p:nvSpPr>
        <p:spPr>
          <a:xfrm>
            <a:off x="173619" y="421452"/>
            <a:ext cx="11829327" cy="869606"/>
          </a:xfrm>
        </p:spPr>
        <p:txBody>
          <a:bodyPr>
            <a:normAutofit fontScale="90000"/>
          </a:bodyPr>
          <a:lstStyle/>
          <a:p>
            <a:r>
              <a:rPr lang="es-CL" sz="4000" dirty="0"/>
              <a:t>Proporción directa: </a:t>
            </a:r>
            <a:r>
              <a:rPr lang="es-CL" sz="2200" b="0" dirty="0"/>
              <a:t>Dos variables (x e y) son directamente proporcionales o están en proporción directa si, al aumentar (o disminuir) una en cierto factor, la otra aumenta (o disminuye) en el mismo factor. Es decir, el cociente entre sus valores relacionados es constante. </a:t>
            </a:r>
          </a:p>
        </p:txBody>
      </p:sp>
      <p:sp>
        <p:nvSpPr>
          <p:cNvPr id="3" name="Marcador de contenido 2">
            <a:extLst>
              <a:ext uri="{FF2B5EF4-FFF2-40B4-BE49-F238E27FC236}">
                <a16:creationId xmlns:a16="http://schemas.microsoft.com/office/drawing/2014/main" id="{EED8F0A2-F034-9249-9D0B-E5FD8EECF05C}"/>
              </a:ext>
            </a:extLst>
          </p:cNvPr>
          <p:cNvSpPr>
            <a:spLocks noGrp="1"/>
          </p:cNvSpPr>
          <p:nvPr>
            <p:ph idx="1"/>
          </p:nvPr>
        </p:nvSpPr>
        <p:spPr>
          <a:xfrm>
            <a:off x="363792" y="1755676"/>
            <a:ext cx="11464416" cy="590310"/>
          </a:xfrm>
        </p:spPr>
        <p:txBody>
          <a:bodyPr>
            <a:normAutofit lnSpcReduction="10000"/>
          </a:bodyPr>
          <a:lstStyle/>
          <a:p>
            <a:r>
              <a:rPr lang="es-CL" dirty="0"/>
              <a:t>Debemos multiplicar cruzado los distintos elementos de las columnas y el producto debe ser el mismo.</a:t>
            </a:r>
          </a:p>
        </p:txBody>
      </p:sp>
      <p:graphicFrame>
        <p:nvGraphicFramePr>
          <p:cNvPr id="5" name="Tabla 5">
            <a:extLst>
              <a:ext uri="{FF2B5EF4-FFF2-40B4-BE49-F238E27FC236}">
                <a16:creationId xmlns:a16="http://schemas.microsoft.com/office/drawing/2014/main" id="{D229988E-2D11-724D-9B9A-6F36E04040AF}"/>
              </a:ext>
            </a:extLst>
          </p:cNvPr>
          <p:cNvGraphicFramePr>
            <a:graphicFrameLocks noGrp="1"/>
          </p:cNvGraphicFramePr>
          <p:nvPr>
            <p:extLst>
              <p:ext uri="{D42A27DB-BD31-4B8C-83A1-F6EECF244321}">
                <p14:modId xmlns:p14="http://schemas.microsoft.com/office/powerpoint/2010/main" val="2955189725"/>
              </p:ext>
            </p:extLst>
          </p:nvPr>
        </p:nvGraphicFramePr>
        <p:xfrm>
          <a:off x="363792" y="2472868"/>
          <a:ext cx="1556154" cy="1439375"/>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77906">
                <a:tc>
                  <a:txBody>
                    <a:bodyPr/>
                    <a:lstStyle/>
                    <a:p>
                      <a:r>
                        <a:rPr lang="es-CL" dirty="0"/>
                        <a:t>70</a:t>
                      </a:r>
                    </a:p>
                  </a:txBody>
                  <a:tcPr/>
                </a:tc>
                <a:tc>
                  <a:txBody>
                    <a:bodyPr/>
                    <a:lstStyle/>
                    <a:p>
                      <a:r>
                        <a:rPr lang="es-CL" dirty="0"/>
                        <a:t>7</a:t>
                      </a:r>
                    </a:p>
                  </a:txBody>
                  <a:tcPr/>
                </a:tc>
                <a:extLst>
                  <a:ext uri="{0D108BD9-81ED-4DB2-BD59-A6C34878D82A}">
                    <a16:rowId xmlns:a16="http://schemas.microsoft.com/office/drawing/2014/main" val="2500346570"/>
                  </a:ext>
                </a:extLst>
              </a:tr>
              <a:tr h="483563">
                <a:tc>
                  <a:txBody>
                    <a:bodyPr/>
                    <a:lstStyle/>
                    <a:p>
                      <a:pPr algn="ctr"/>
                      <a:r>
                        <a:rPr lang="es-CL" dirty="0"/>
                        <a:t>x</a:t>
                      </a:r>
                    </a:p>
                  </a:txBody>
                  <a:tcPr/>
                </a:tc>
                <a:tc>
                  <a:txBody>
                    <a:bodyPr/>
                    <a:lstStyle/>
                    <a:p>
                      <a:r>
                        <a:rPr lang="es-CL" dirty="0"/>
                        <a:t>10</a:t>
                      </a:r>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D634C8B9-0037-294C-B49A-EB67ABF6EB59}"/>
              </a:ext>
            </a:extLst>
          </p:cNvPr>
          <p:cNvGraphicFramePr>
            <a:graphicFrameLocks noGrp="1"/>
          </p:cNvGraphicFramePr>
          <p:nvPr>
            <p:extLst>
              <p:ext uri="{D42A27DB-BD31-4B8C-83A1-F6EECF244321}">
                <p14:modId xmlns:p14="http://schemas.microsoft.com/office/powerpoint/2010/main" val="3093821474"/>
              </p:ext>
            </p:extLst>
          </p:nvPr>
        </p:nvGraphicFramePr>
        <p:xfrm>
          <a:off x="6096000" y="2236743"/>
          <a:ext cx="1556154" cy="1911624"/>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77906">
                <a:tc>
                  <a:txBody>
                    <a:bodyPr/>
                    <a:lstStyle/>
                    <a:p>
                      <a:pPr algn="ctr"/>
                      <a:r>
                        <a:rPr lang="es-CL" dirty="0"/>
                        <a:t>4</a:t>
                      </a:r>
                    </a:p>
                  </a:txBody>
                  <a:tcPr/>
                </a:tc>
                <a:tc>
                  <a:txBody>
                    <a:bodyPr/>
                    <a:lstStyle/>
                    <a:p>
                      <a:pPr algn="ctr"/>
                      <a:r>
                        <a:rPr lang="es-CL" dirty="0"/>
                        <a:t>20</a:t>
                      </a:r>
                    </a:p>
                  </a:txBody>
                  <a:tcPr/>
                </a:tc>
                <a:extLst>
                  <a:ext uri="{0D108BD9-81ED-4DB2-BD59-A6C34878D82A}">
                    <a16:rowId xmlns:a16="http://schemas.microsoft.com/office/drawing/2014/main" val="2500346570"/>
                  </a:ext>
                </a:extLst>
              </a:tr>
              <a:tr h="477906">
                <a:tc>
                  <a:txBody>
                    <a:bodyPr/>
                    <a:lstStyle/>
                    <a:p>
                      <a:pPr algn="ctr"/>
                      <a:r>
                        <a:rPr lang="es-CL" dirty="0"/>
                        <a:t>6</a:t>
                      </a:r>
                    </a:p>
                  </a:txBody>
                  <a:tcPr/>
                </a:tc>
                <a:tc>
                  <a:txBody>
                    <a:bodyPr/>
                    <a:lstStyle/>
                    <a:p>
                      <a:pPr algn="ctr"/>
                      <a:r>
                        <a:rPr lang="es-CL" dirty="0"/>
                        <a:t>x</a:t>
                      </a:r>
                    </a:p>
                  </a:txBody>
                  <a:tcPr/>
                </a:tc>
                <a:extLst>
                  <a:ext uri="{0D108BD9-81ED-4DB2-BD59-A6C34878D82A}">
                    <a16:rowId xmlns:a16="http://schemas.microsoft.com/office/drawing/2014/main" val="412430921"/>
                  </a:ext>
                </a:extLst>
              </a:tr>
              <a:tr h="477906">
                <a:tc>
                  <a:txBody>
                    <a:bodyPr/>
                    <a:lstStyle/>
                    <a:p>
                      <a:pPr algn="ctr"/>
                      <a:r>
                        <a:rPr lang="es-CL" dirty="0"/>
                        <a:t>y</a:t>
                      </a:r>
                    </a:p>
                  </a:txBody>
                  <a:tcPr/>
                </a:tc>
                <a:tc>
                  <a:txBody>
                    <a:bodyPr/>
                    <a:lstStyle/>
                    <a:p>
                      <a:pPr algn="ctr"/>
                      <a:r>
                        <a:rPr lang="es-CL" dirty="0"/>
                        <a:t>80</a:t>
                      </a:r>
                    </a:p>
                  </a:txBody>
                  <a:tcPr/>
                </a:tc>
                <a:extLst>
                  <a:ext uri="{0D108BD9-81ED-4DB2-BD59-A6C34878D82A}">
                    <a16:rowId xmlns:a16="http://schemas.microsoft.com/office/drawing/2014/main" val="3987864681"/>
                  </a:ext>
                </a:extLst>
              </a:tr>
            </a:tbl>
          </a:graphicData>
        </a:graphic>
      </p:graphicFrame>
      <p:graphicFrame>
        <p:nvGraphicFramePr>
          <p:cNvPr id="7" name="Tabla 7">
            <a:extLst>
              <a:ext uri="{FF2B5EF4-FFF2-40B4-BE49-F238E27FC236}">
                <a16:creationId xmlns:a16="http://schemas.microsoft.com/office/drawing/2014/main" id="{B35CDBF2-07CA-7B4A-BC0E-C0C7FF03460A}"/>
              </a:ext>
            </a:extLst>
          </p:cNvPr>
          <p:cNvGraphicFramePr>
            <a:graphicFrameLocks noGrp="1"/>
          </p:cNvGraphicFramePr>
          <p:nvPr>
            <p:extLst>
              <p:ext uri="{D42A27DB-BD31-4B8C-83A1-F6EECF244321}">
                <p14:modId xmlns:p14="http://schemas.microsoft.com/office/powerpoint/2010/main" val="188087813"/>
              </p:ext>
            </p:extLst>
          </p:nvPr>
        </p:nvGraphicFramePr>
        <p:xfrm>
          <a:off x="363792" y="5170132"/>
          <a:ext cx="3303932" cy="914400"/>
        </p:xfrm>
        <a:graphic>
          <a:graphicData uri="http://schemas.openxmlformats.org/drawingml/2006/table">
            <a:tbl>
              <a:tblPr firstRow="1" bandRow="1">
                <a:tableStyleId>{5940675A-B579-460E-94D1-54222C63F5DA}</a:tableStyleId>
              </a:tblPr>
              <a:tblGrid>
                <a:gridCol w="825983">
                  <a:extLst>
                    <a:ext uri="{9D8B030D-6E8A-4147-A177-3AD203B41FA5}">
                      <a16:colId xmlns:a16="http://schemas.microsoft.com/office/drawing/2014/main" val="2287245530"/>
                    </a:ext>
                  </a:extLst>
                </a:gridCol>
                <a:gridCol w="825983">
                  <a:extLst>
                    <a:ext uri="{9D8B030D-6E8A-4147-A177-3AD203B41FA5}">
                      <a16:colId xmlns:a16="http://schemas.microsoft.com/office/drawing/2014/main" val="2219401573"/>
                    </a:ext>
                  </a:extLst>
                </a:gridCol>
                <a:gridCol w="825983">
                  <a:extLst>
                    <a:ext uri="{9D8B030D-6E8A-4147-A177-3AD203B41FA5}">
                      <a16:colId xmlns:a16="http://schemas.microsoft.com/office/drawing/2014/main" val="4290938404"/>
                    </a:ext>
                  </a:extLst>
                </a:gridCol>
                <a:gridCol w="825983">
                  <a:extLst>
                    <a:ext uri="{9D8B030D-6E8A-4147-A177-3AD203B41FA5}">
                      <a16:colId xmlns:a16="http://schemas.microsoft.com/office/drawing/2014/main" val="717309725"/>
                    </a:ext>
                  </a:extLst>
                </a:gridCol>
              </a:tblGrid>
              <a:tr h="404096">
                <a:tc>
                  <a:txBody>
                    <a:bodyPr/>
                    <a:lstStyle/>
                    <a:p>
                      <a:pPr algn="ctr"/>
                      <a:r>
                        <a:rPr lang="es-CL" sz="2400" b="1" dirty="0"/>
                        <a:t>a</a:t>
                      </a:r>
                    </a:p>
                  </a:txBody>
                  <a:tcPr/>
                </a:tc>
                <a:tc>
                  <a:txBody>
                    <a:bodyPr/>
                    <a:lstStyle/>
                    <a:p>
                      <a:pPr algn="ctr"/>
                      <a:r>
                        <a:rPr lang="es-CL" sz="2400" dirty="0"/>
                        <a:t>2</a:t>
                      </a:r>
                    </a:p>
                  </a:txBody>
                  <a:tcPr/>
                </a:tc>
                <a:tc>
                  <a:txBody>
                    <a:bodyPr/>
                    <a:lstStyle/>
                    <a:p>
                      <a:pPr algn="ctr"/>
                      <a:r>
                        <a:rPr lang="es-CL" sz="2400" dirty="0"/>
                        <a:t>5</a:t>
                      </a:r>
                    </a:p>
                  </a:txBody>
                  <a:tcPr/>
                </a:tc>
                <a:tc>
                  <a:txBody>
                    <a:bodyPr/>
                    <a:lstStyle/>
                    <a:p>
                      <a:pPr algn="ctr"/>
                      <a:r>
                        <a:rPr lang="es-CL" sz="2400" dirty="0"/>
                        <a:t>x</a:t>
                      </a:r>
                    </a:p>
                  </a:txBody>
                  <a:tcPr/>
                </a:tc>
                <a:extLst>
                  <a:ext uri="{0D108BD9-81ED-4DB2-BD59-A6C34878D82A}">
                    <a16:rowId xmlns:a16="http://schemas.microsoft.com/office/drawing/2014/main" val="2844571001"/>
                  </a:ext>
                </a:extLst>
              </a:tr>
              <a:tr h="404096">
                <a:tc>
                  <a:txBody>
                    <a:bodyPr/>
                    <a:lstStyle/>
                    <a:p>
                      <a:pPr algn="ctr"/>
                      <a:r>
                        <a:rPr lang="es-CL" sz="2400" b="1" dirty="0"/>
                        <a:t>b</a:t>
                      </a:r>
                    </a:p>
                  </a:txBody>
                  <a:tcPr/>
                </a:tc>
                <a:tc>
                  <a:txBody>
                    <a:bodyPr/>
                    <a:lstStyle/>
                    <a:p>
                      <a:pPr algn="ctr"/>
                      <a:r>
                        <a:rPr lang="es-CL" sz="2400" dirty="0"/>
                        <a:t>30</a:t>
                      </a:r>
                    </a:p>
                  </a:txBody>
                  <a:tcPr/>
                </a:tc>
                <a:tc>
                  <a:txBody>
                    <a:bodyPr/>
                    <a:lstStyle/>
                    <a:p>
                      <a:pPr algn="ctr"/>
                      <a:r>
                        <a:rPr lang="es-CL" sz="2400" dirty="0"/>
                        <a:t>y</a:t>
                      </a:r>
                    </a:p>
                  </a:txBody>
                  <a:tcPr/>
                </a:tc>
                <a:tc>
                  <a:txBody>
                    <a:bodyPr/>
                    <a:lstStyle/>
                    <a:p>
                      <a:pPr algn="ctr"/>
                      <a:r>
                        <a:rPr lang="es-CL" sz="2400" dirty="0"/>
                        <a:t>105</a:t>
                      </a:r>
                    </a:p>
                  </a:txBody>
                  <a:tcPr/>
                </a:tc>
                <a:extLst>
                  <a:ext uri="{0D108BD9-81ED-4DB2-BD59-A6C34878D82A}">
                    <a16:rowId xmlns:a16="http://schemas.microsoft.com/office/drawing/2014/main" val="3570156385"/>
                  </a:ext>
                </a:extLst>
              </a:tr>
            </a:tbl>
          </a:graphicData>
        </a:graphic>
      </p:graphicFrame>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4C942352-F313-7149-A5C6-CBB95723502E}"/>
                  </a:ext>
                </a:extLst>
              </p:cNvPr>
              <p:cNvSpPr txBox="1"/>
              <p:nvPr/>
            </p:nvSpPr>
            <p:spPr>
              <a:xfrm>
                <a:off x="6597569" y="5170132"/>
                <a:ext cx="2893671" cy="7937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s-CL" sz="2400" i="1" smtClean="0">
                              <a:latin typeface="Cambria Math" panose="02040503050406030204" pitchFamily="18" charset="0"/>
                            </a:rPr>
                          </m:ctrlPr>
                        </m:fPr>
                        <m:num>
                          <m:r>
                            <a:rPr lang="es-ES" sz="2400" b="0" i="1" smtClean="0">
                              <a:latin typeface="Cambria Math" panose="02040503050406030204" pitchFamily="18" charset="0"/>
                            </a:rPr>
                            <m:t>5</m:t>
                          </m:r>
                        </m:num>
                        <m:den>
                          <m:r>
                            <a:rPr lang="es-ES" sz="2400" b="0" i="1" smtClean="0">
                              <a:latin typeface="Cambria Math" panose="02040503050406030204" pitchFamily="18" charset="0"/>
                            </a:rPr>
                            <m:t>40</m:t>
                          </m:r>
                        </m:den>
                      </m:f>
                      <m:r>
                        <a:rPr lang="es-ES" sz="2400" b="0" i="1" smtClean="0">
                          <a:latin typeface="Cambria Math" panose="02040503050406030204" pitchFamily="18" charset="0"/>
                        </a:rPr>
                        <m:t>= </m:t>
                      </m:r>
                      <m:f>
                        <m:fPr>
                          <m:ctrlPr>
                            <a:rPr lang="es-ES" sz="2400" b="0" i="1" smtClean="0">
                              <a:latin typeface="Cambria Math" panose="02040503050406030204" pitchFamily="18" charset="0"/>
                            </a:rPr>
                          </m:ctrlPr>
                        </m:fPr>
                        <m:num>
                          <m:r>
                            <a:rPr lang="es-ES" sz="2400" b="0" i="1" smtClean="0">
                              <a:latin typeface="Cambria Math" panose="02040503050406030204" pitchFamily="18" charset="0"/>
                            </a:rPr>
                            <m:t>2</m:t>
                          </m:r>
                        </m:num>
                        <m:den>
                          <m:r>
                            <a:rPr lang="es-ES" sz="2400" b="0" i="1" smtClean="0">
                              <a:latin typeface="Cambria Math" panose="02040503050406030204" pitchFamily="18" charset="0"/>
                            </a:rPr>
                            <m:t>𝑥</m:t>
                          </m:r>
                        </m:den>
                      </m:f>
                    </m:oMath>
                  </m:oMathPara>
                </a14:m>
                <a:endParaRPr lang="es-CL" sz="2400" dirty="0"/>
              </a:p>
            </p:txBody>
          </p:sp>
        </mc:Choice>
        <mc:Fallback xmlns="">
          <p:sp>
            <p:nvSpPr>
              <p:cNvPr id="8" name="CuadroTexto 7">
                <a:extLst>
                  <a:ext uri="{FF2B5EF4-FFF2-40B4-BE49-F238E27FC236}">
                    <a16:creationId xmlns:a16="http://schemas.microsoft.com/office/drawing/2014/main" id="{4C942352-F313-7149-A5C6-CBB95723502E}"/>
                  </a:ext>
                </a:extLst>
              </p:cNvPr>
              <p:cNvSpPr txBox="1">
                <a:spLocks noRot="1" noChangeAspect="1" noMove="1" noResize="1" noEditPoints="1" noAdjustHandles="1" noChangeArrowheads="1" noChangeShapeType="1" noTextEdit="1"/>
              </p:cNvSpPr>
              <p:nvPr/>
            </p:nvSpPr>
            <p:spPr>
              <a:xfrm>
                <a:off x="6597569" y="5170132"/>
                <a:ext cx="2893671" cy="793743"/>
              </a:xfrm>
              <a:prstGeom prst="rect">
                <a:avLst/>
              </a:prstGeom>
              <a:blipFill>
                <a:blip r:embed="rId2"/>
                <a:stretch>
                  <a:fillRect b="-4762"/>
                </a:stretch>
              </a:blipFill>
            </p:spPr>
            <p:txBody>
              <a:bodyPr/>
              <a:lstStyle/>
              <a:p>
                <a:r>
                  <a:rPr lang="es-CL">
                    <a:noFill/>
                  </a:rPr>
                  <a:t> </a:t>
                </a:r>
              </a:p>
            </p:txBody>
          </p:sp>
        </mc:Fallback>
      </mc:AlternateContent>
    </p:spTree>
    <p:extLst>
      <p:ext uri="{BB962C8B-B14F-4D97-AF65-F5344CB8AC3E}">
        <p14:creationId xmlns:p14="http://schemas.microsoft.com/office/powerpoint/2010/main" val="2110062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8F6184-9D32-474D-8B0D-3F844CBC0F9D}"/>
              </a:ext>
            </a:extLst>
          </p:cNvPr>
          <p:cNvSpPr>
            <a:spLocks noGrp="1"/>
          </p:cNvSpPr>
          <p:nvPr>
            <p:ph idx="1"/>
          </p:nvPr>
        </p:nvSpPr>
        <p:spPr>
          <a:xfrm>
            <a:off x="276422" y="369332"/>
            <a:ext cx="11639155" cy="4040622"/>
          </a:xfrm>
        </p:spPr>
        <p:txBody>
          <a:bodyPr/>
          <a:lstStyle/>
          <a:p>
            <a:r>
              <a:rPr lang="es-CL" dirty="0"/>
              <a:t>Completa las siguientes tablas de proporciones directas.</a:t>
            </a:r>
          </a:p>
        </p:txBody>
      </p:sp>
      <p:sp>
        <p:nvSpPr>
          <p:cNvPr id="4" name="CuadroTexto 3">
            <a:extLst>
              <a:ext uri="{FF2B5EF4-FFF2-40B4-BE49-F238E27FC236}">
                <a16:creationId xmlns:a16="http://schemas.microsoft.com/office/drawing/2014/main" id="{5C5A0EE1-2C84-164A-9BB2-78B13C3ED2B0}"/>
              </a:ext>
            </a:extLst>
          </p:cNvPr>
          <p:cNvSpPr txBox="1"/>
          <p:nvPr/>
        </p:nvSpPr>
        <p:spPr>
          <a:xfrm>
            <a:off x="0" y="0"/>
            <a:ext cx="2419252" cy="369332"/>
          </a:xfrm>
          <a:prstGeom prst="rect">
            <a:avLst/>
          </a:prstGeom>
          <a:noFill/>
        </p:spPr>
        <p:txBody>
          <a:bodyPr wrap="none" rtlCol="0">
            <a:spAutoFit/>
          </a:bodyPr>
          <a:lstStyle/>
          <a:p>
            <a:r>
              <a:rPr lang="es-CL" dirty="0"/>
              <a:t>TICKET DE SALIDA</a:t>
            </a:r>
          </a:p>
        </p:txBody>
      </p:sp>
      <p:graphicFrame>
        <p:nvGraphicFramePr>
          <p:cNvPr id="5" name="Tabla 5">
            <a:extLst>
              <a:ext uri="{FF2B5EF4-FFF2-40B4-BE49-F238E27FC236}">
                <a16:creationId xmlns:a16="http://schemas.microsoft.com/office/drawing/2014/main" id="{1938314C-7119-F14D-A52D-1C94CFB6BFC8}"/>
              </a:ext>
            </a:extLst>
          </p:cNvPr>
          <p:cNvGraphicFramePr>
            <a:graphicFrameLocks noGrp="1"/>
          </p:cNvGraphicFramePr>
          <p:nvPr>
            <p:extLst>
              <p:ext uri="{D42A27DB-BD31-4B8C-83A1-F6EECF244321}">
                <p14:modId xmlns:p14="http://schemas.microsoft.com/office/powerpoint/2010/main" val="2358573024"/>
              </p:ext>
            </p:extLst>
          </p:nvPr>
        </p:nvGraphicFramePr>
        <p:xfrm>
          <a:off x="572136" y="1014458"/>
          <a:ext cx="1556154" cy="1433718"/>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77906">
                <a:tc>
                  <a:txBody>
                    <a:bodyPr/>
                    <a:lstStyle/>
                    <a:p>
                      <a:pPr algn="ctr"/>
                      <a:r>
                        <a:rPr lang="es-CL" dirty="0"/>
                        <a:t>9</a:t>
                      </a:r>
                    </a:p>
                  </a:txBody>
                  <a:tcPr/>
                </a:tc>
                <a:tc>
                  <a:txBody>
                    <a:bodyPr/>
                    <a:lstStyle/>
                    <a:p>
                      <a:pPr algn="ctr"/>
                      <a:r>
                        <a:rPr lang="es-CL" dirty="0"/>
                        <a:t>3</a:t>
                      </a:r>
                    </a:p>
                  </a:txBody>
                  <a:tcPr/>
                </a:tc>
                <a:extLst>
                  <a:ext uri="{0D108BD9-81ED-4DB2-BD59-A6C34878D82A}">
                    <a16:rowId xmlns:a16="http://schemas.microsoft.com/office/drawing/2014/main" val="2500346570"/>
                  </a:ext>
                </a:extLst>
              </a:tr>
              <a:tr h="477906">
                <a:tc>
                  <a:txBody>
                    <a:bodyPr/>
                    <a:lstStyle/>
                    <a:p>
                      <a:pPr algn="ctr"/>
                      <a:r>
                        <a:rPr lang="es-CL" dirty="0"/>
                        <a:t>6</a:t>
                      </a:r>
                    </a:p>
                  </a:txBody>
                  <a:tcPr/>
                </a:tc>
                <a:tc>
                  <a:txBody>
                    <a:bodyPr/>
                    <a:lstStyle/>
                    <a:p>
                      <a:pPr algn="ctr"/>
                      <a:endParaRPr lang="es-CL" dirty="0"/>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9EADAEE0-664A-7C4E-AEA8-42C8C20DF46A}"/>
              </a:ext>
            </a:extLst>
          </p:cNvPr>
          <p:cNvGraphicFramePr>
            <a:graphicFrameLocks noGrp="1"/>
          </p:cNvGraphicFramePr>
          <p:nvPr>
            <p:extLst>
              <p:ext uri="{D42A27DB-BD31-4B8C-83A1-F6EECF244321}">
                <p14:modId xmlns:p14="http://schemas.microsoft.com/office/powerpoint/2010/main" val="94629888"/>
              </p:ext>
            </p:extLst>
          </p:nvPr>
        </p:nvGraphicFramePr>
        <p:xfrm>
          <a:off x="9186440" y="1014458"/>
          <a:ext cx="1556154" cy="1911624"/>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77906">
                <a:tc>
                  <a:txBody>
                    <a:bodyPr/>
                    <a:lstStyle/>
                    <a:p>
                      <a:pPr algn="ctr"/>
                      <a:r>
                        <a:rPr lang="es-CL" dirty="0"/>
                        <a:t>15</a:t>
                      </a:r>
                    </a:p>
                  </a:txBody>
                  <a:tcPr/>
                </a:tc>
                <a:tc>
                  <a:txBody>
                    <a:bodyPr/>
                    <a:lstStyle/>
                    <a:p>
                      <a:pPr algn="ctr"/>
                      <a:r>
                        <a:rPr lang="es-CL" dirty="0"/>
                        <a:t>5</a:t>
                      </a:r>
                    </a:p>
                  </a:txBody>
                  <a:tcPr/>
                </a:tc>
                <a:extLst>
                  <a:ext uri="{0D108BD9-81ED-4DB2-BD59-A6C34878D82A}">
                    <a16:rowId xmlns:a16="http://schemas.microsoft.com/office/drawing/2014/main" val="2500346570"/>
                  </a:ext>
                </a:extLst>
              </a:tr>
              <a:tr h="477906">
                <a:tc>
                  <a:txBody>
                    <a:bodyPr/>
                    <a:lstStyle/>
                    <a:p>
                      <a:pPr algn="ctr"/>
                      <a:r>
                        <a:rPr lang="es-CL" dirty="0"/>
                        <a:t>9</a:t>
                      </a:r>
                    </a:p>
                  </a:txBody>
                  <a:tcPr/>
                </a:tc>
                <a:tc>
                  <a:txBody>
                    <a:bodyPr/>
                    <a:lstStyle/>
                    <a:p>
                      <a:pPr algn="ctr"/>
                      <a:endParaRPr lang="es-CL" dirty="0"/>
                    </a:p>
                  </a:txBody>
                  <a:tcPr/>
                </a:tc>
                <a:extLst>
                  <a:ext uri="{0D108BD9-81ED-4DB2-BD59-A6C34878D82A}">
                    <a16:rowId xmlns:a16="http://schemas.microsoft.com/office/drawing/2014/main" val="412430921"/>
                  </a:ext>
                </a:extLst>
              </a:tr>
              <a:tr h="477906">
                <a:tc>
                  <a:txBody>
                    <a:bodyPr/>
                    <a:lstStyle/>
                    <a:p>
                      <a:pPr algn="ctr"/>
                      <a:endParaRPr lang="es-CL" dirty="0"/>
                    </a:p>
                  </a:txBody>
                  <a:tcPr/>
                </a:tc>
                <a:tc>
                  <a:txBody>
                    <a:bodyPr/>
                    <a:lstStyle/>
                    <a:p>
                      <a:pPr algn="ctr"/>
                      <a:r>
                        <a:rPr lang="es-CL" dirty="0"/>
                        <a:t>2</a:t>
                      </a:r>
                    </a:p>
                  </a:txBody>
                  <a:tcPr/>
                </a:tc>
                <a:extLst>
                  <a:ext uri="{0D108BD9-81ED-4DB2-BD59-A6C34878D82A}">
                    <a16:rowId xmlns:a16="http://schemas.microsoft.com/office/drawing/2014/main" val="3987864681"/>
                  </a:ext>
                </a:extLst>
              </a:tr>
            </a:tbl>
          </a:graphicData>
        </a:graphic>
      </p:graphicFrame>
      <p:graphicFrame>
        <p:nvGraphicFramePr>
          <p:cNvPr id="7" name="Tabla 7">
            <a:extLst>
              <a:ext uri="{FF2B5EF4-FFF2-40B4-BE49-F238E27FC236}">
                <a16:creationId xmlns:a16="http://schemas.microsoft.com/office/drawing/2014/main" id="{31E26A0B-3CEB-1E49-9029-46F5E98D59C1}"/>
              </a:ext>
            </a:extLst>
          </p:cNvPr>
          <p:cNvGraphicFramePr>
            <a:graphicFrameLocks noGrp="1"/>
          </p:cNvGraphicFramePr>
          <p:nvPr>
            <p:extLst>
              <p:ext uri="{D42A27DB-BD31-4B8C-83A1-F6EECF244321}">
                <p14:modId xmlns:p14="http://schemas.microsoft.com/office/powerpoint/2010/main" val="1120275628"/>
              </p:ext>
            </p:extLst>
          </p:nvPr>
        </p:nvGraphicFramePr>
        <p:xfrm>
          <a:off x="4646425" y="1274117"/>
          <a:ext cx="2477949" cy="914400"/>
        </p:xfrm>
        <a:graphic>
          <a:graphicData uri="http://schemas.openxmlformats.org/drawingml/2006/table">
            <a:tbl>
              <a:tblPr firstRow="1" bandRow="1">
                <a:tableStyleId>{5940675A-B579-460E-94D1-54222C63F5DA}</a:tableStyleId>
              </a:tblPr>
              <a:tblGrid>
                <a:gridCol w="825983">
                  <a:extLst>
                    <a:ext uri="{9D8B030D-6E8A-4147-A177-3AD203B41FA5}">
                      <a16:colId xmlns:a16="http://schemas.microsoft.com/office/drawing/2014/main" val="2287245530"/>
                    </a:ext>
                  </a:extLst>
                </a:gridCol>
                <a:gridCol w="825983">
                  <a:extLst>
                    <a:ext uri="{9D8B030D-6E8A-4147-A177-3AD203B41FA5}">
                      <a16:colId xmlns:a16="http://schemas.microsoft.com/office/drawing/2014/main" val="2219401573"/>
                    </a:ext>
                  </a:extLst>
                </a:gridCol>
                <a:gridCol w="825983">
                  <a:extLst>
                    <a:ext uri="{9D8B030D-6E8A-4147-A177-3AD203B41FA5}">
                      <a16:colId xmlns:a16="http://schemas.microsoft.com/office/drawing/2014/main" val="4290938404"/>
                    </a:ext>
                  </a:extLst>
                </a:gridCol>
              </a:tblGrid>
              <a:tr h="404096">
                <a:tc>
                  <a:txBody>
                    <a:bodyPr/>
                    <a:lstStyle/>
                    <a:p>
                      <a:pPr algn="ctr"/>
                      <a:r>
                        <a:rPr lang="es-CL" sz="2400" b="1" dirty="0"/>
                        <a:t>a</a:t>
                      </a:r>
                    </a:p>
                  </a:txBody>
                  <a:tcPr/>
                </a:tc>
                <a:tc>
                  <a:txBody>
                    <a:bodyPr/>
                    <a:lstStyle/>
                    <a:p>
                      <a:pPr algn="ctr"/>
                      <a:r>
                        <a:rPr lang="es-CL" sz="2400" dirty="0"/>
                        <a:t>5</a:t>
                      </a:r>
                    </a:p>
                  </a:txBody>
                  <a:tcPr/>
                </a:tc>
                <a:tc>
                  <a:txBody>
                    <a:bodyPr/>
                    <a:lstStyle/>
                    <a:p>
                      <a:pPr algn="ctr"/>
                      <a:r>
                        <a:rPr lang="es-CL" sz="2400" dirty="0"/>
                        <a:t>8</a:t>
                      </a:r>
                    </a:p>
                  </a:txBody>
                  <a:tcPr/>
                </a:tc>
                <a:extLst>
                  <a:ext uri="{0D108BD9-81ED-4DB2-BD59-A6C34878D82A}">
                    <a16:rowId xmlns:a16="http://schemas.microsoft.com/office/drawing/2014/main" val="2844571001"/>
                  </a:ext>
                </a:extLst>
              </a:tr>
              <a:tr h="404096">
                <a:tc>
                  <a:txBody>
                    <a:bodyPr/>
                    <a:lstStyle/>
                    <a:p>
                      <a:pPr algn="ctr"/>
                      <a:r>
                        <a:rPr lang="es-CL" sz="2400" b="1" dirty="0"/>
                        <a:t>b</a:t>
                      </a:r>
                    </a:p>
                  </a:txBody>
                  <a:tcPr/>
                </a:tc>
                <a:tc>
                  <a:txBody>
                    <a:bodyPr/>
                    <a:lstStyle/>
                    <a:p>
                      <a:pPr algn="ctr"/>
                      <a:r>
                        <a:rPr lang="es-CL" sz="2400" dirty="0"/>
                        <a:t>10</a:t>
                      </a:r>
                    </a:p>
                  </a:txBody>
                  <a:tcPr/>
                </a:tc>
                <a:tc>
                  <a:txBody>
                    <a:bodyPr/>
                    <a:lstStyle/>
                    <a:p>
                      <a:pPr algn="ctr"/>
                      <a:endParaRPr lang="es-CL" sz="2400" dirty="0"/>
                    </a:p>
                  </a:txBody>
                  <a:tcPr/>
                </a:tc>
                <a:extLst>
                  <a:ext uri="{0D108BD9-81ED-4DB2-BD59-A6C34878D82A}">
                    <a16:rowId xmlns:a16="http://schemas.microsoft.com/office/drawing/2014/main" val="3570156385"/>
                  </a:ext>
                </a:extLst>
              </a:tr>
            </a:tbl>
          </a:graphicData>
        </a:graphic>
      </p:graphicFrame>
      <p:sp>
        <p:nvSpPr>
          <p:cNvPr id="8" name="CuadroTexto 7">
            <a:extLst>
              <a:ext uri="{FF2B5EF4-FFF2-40B4-BE49-F238E27FC236}">
                <a16:creationId xmlns:a16="http://schemas.microsoft.com/office/drawing/2014/main" id="{B3501B06-A1CF-174E-A657-B0CE9A338BF8}"/>
              </a:ext>
            </a:extLst>
          </p:cNvPr>
          <p:cNvSpPr txBox="1"/>
          <p:nvPr/>
        </p:nvSpPr>
        <p:spPr>
          <a:xfrm>
            <a:off x="276422" y="3429000"/>
            <a:ext cx="11518181" cy="1200329"/>
          </a:xfrm>
          <a:prstGeom prst="rect">
            <a:avLst/>
          </a:prstGeom>
          <a:noFill/>
        </p:spPr>
        <p:txBody>
          <a:bodyPr wrap="square" rtlCol="0">
            <a:spAutoFit/>
          </a:bodyPr>
          <a:lstStyle/>
          <a:p>
            <a:r>
              <a:rPr lang="es-CL" b="1" dirty="0"/>
              <a:t>Resuelve el siguiente problema:</a:t>
            </a:r>
          </a:p>
          <a:p>
            <a:endParaRPr lang="es-CL" dirty="0"/>
          </a:p>
          <a:p>
            <a:r>
              <a:rPr lang="es-CL" dirty="0"/>
              <a:t>Una motocicleta consume 2 litros de bencina por cada 45 kilómetros ¿Cuántos kilómetros puede andar con 10 litros de bencina?   </a:t>
            </a:r>
          </a:p>
        </p:txBody>
      </p:sp>
    </p:spTree>
    <p:extLst>
      <p:ext uri="{BB962C8B-B14F-4D97-AF65-F5344CB8AC3E}">
        <p14:creationId xmlns:p14="http://schemas.microsoft.com/office/powerpoint/2010/main" val="2137790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elicitaciones GIFs | Tenor">
            <a:extLst>
              <a:ext uri="{FF2B5EF4-FFF2-40B4-BE49-F238E27FC236}">
                <a16:creationId xmlns:a16="http://schemas.microsoft.com/office/drawing/2014/main" id="{DB8B91C4-87D0-AE43-AEEC-DDFE702CA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216" y="1248282"/>
            <a:ext cx="6111567" cy="4361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1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origami"/>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Letras en madera">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{97430BCE-D602-A54A-85CC-9307369ABC52}tf10001119</Template>
  <TotalTime>652</TotalTime>
  <Words>245</Words>
  <Application>Microsoft Macintosh PowerPoint</Application>
  <PresentationFormat>Panorámica</PresentationFormat>
  <Paragraphs>71</Paragraphs>
  <Slides>8</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8</vt:i4>
      </vt:variant>
    </vt:vector>
  </HeadingPairs>
  <TitlesOfParts>
    <vt:vector size="17" baseType="lpstr">
      <vt:lpstr>Arial</vt:lpstr>
      <vt:lpstr>Bookman Old Style</vt:lpstr>
      <vt:lpstr>Calibri</vt:lpstr>
      <vt:lpstr>Cambria Math</vt:lpstr>
      <vt:lpstr>Century Gothic</vt:lpstr>
      <vt:lpstr>Chalkboard SE</vt:lpstr>
      <vt:lpstr>Rockwell Extra Bold</vt:lpstr>
      <vt:lpstr>Wingdings</vt:lpstr>
      <vt:lpstr>Letras en madera</vt:lpstr>
      <vt:lpstr>Educación Matemática</vt:lpstr>
      <vt:lpstr>Proporciones.   </vt:lpstr>
      <vt:lpstr>Presentación de PowerPoint</vt:lpstr>
      <vt:lpstr>Ejemplo 1   </vt:lpstr>
      <vt:lpstr>Ejemplo 2   </vt:lpstr>
      <vt:lpstr>Proporción directa: Dos variables (x e y) son directamente proporcionales o están en proporción directa si, al aumentar (o disminuir) una en cierto factor, la otra aumenta (o disminuye) en el mismo factor. Es decir, el cociente entre sus valores relacionados es constante.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Matemática</dc:title>
  <dc:creator>mario moris serrano</dc:creator>
  <cp:lastModifiedBy>mario moris serrano</cp:lastModifiedBy>
  <cp:revision>77</cp:revision>
  <dcterms:created xsi:type="dcterms:W3CDTF">2020-07-09T01:33:21Z</dcterms:created>
  <dcterms:modified xsi:type="dcterms:W3CDTF">2020-11-04T22:03:13Z</dcterms:modified>
</cp:coreProperties>
</file>