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6" r:id="rId3"/>
    <p:sldId id="288" r:id="rId4"/>
    <p:sldId id="294" r:id="rId5"/>
    <p:sldId id="315" r:id="rId6"/>
    <p:sldId id="327" r:id="rId7"/>
    <p:sldId id="316" r:id="rId8"/>
    <p:sldId id="317" r:id="rId9"/>
    <p:sldId id="318" r:id="rId10"/>
    <p:sldId id="328" r:id="rId11"/>
    <p:sldId id="320" r:id="rId12"/>
    <p:sldId id="319" r:id="rId13"/>
    <p:sldId id="322" r:id="rId14"/>
    <p:sldId id="321" r:id="rId15"/>
    <p:sldId id="323" r:id="rId16"/>
    <p:sldId id="324" r:id="rId17"/>
    <p:sldId id="325" r:id="rId18"/>
    <p:sldId id="326" r:id="rId19"/>
    <p:sldId id="314" r:id="rId20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>
        <p:scale>
          <a:sx n="90" d="100"/>
          <a:sy n="90" d="100"/>
        </p:scale>
        <p:origin x="-73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314454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3714751"/>
            <a:ext cx="9147765" cy="1434066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11000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05981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32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083222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1083222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8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4454259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434080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6439C-FFB8-4BED-83AF-0AD7DBB1F80F}" type="datetimeFigureOut">
              <a:rPr lang="es-CL" smtClean="0"/>
              <a:pPr/>
              <a:t>24-09-2020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8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6D68EC-04A6-45A1-92AC-5D38747A987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23679"/>
            <a:ext cx="7772400" cy="763094"/>
          </a:xfrm>
        </p:spPr>
        <p:txBody>
          <a:bodyPr>
            <a:noAutofit/>
          </a:bodyPr>
          <a:lstStyle/>
          <a:p>
            <a:r>
              <a:rPr lang="es-CL" sz="3600" dirty="0" smtClean="0"/>
              <a:t>La Edad Media.</a:t>
            </a:r>
            <a:endParaRPr lang="es-CL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2708707"/>
            <a:ext cx="7772400" cy="1105183"/>
          </a:xfrm>
        </p:spPr>
        <p:txBody>
          <a:bodyPr>
            <a:normAutofit fontScale="62500" lnSpcReduction="20000"/>
          </a:bodyPr>
          <a:lstStyle/>
          <a:p>
            <a:endParaRPr lang="es-CL" dirty="0" smtClean="0">
              <a:solidFill>
                <a:schemeClr val="tx1"/>
              </a:solidFill>
            </a:endParaRPr>
          </a:p>
          <a:p>
            <a:endParaRPr lang="es-CL" dirty="0" smtClean="0">
              <a:solidFill>
                <a:schemeClr val="tx1"/>
              </a:solidFill>
            </a:endParaRPr>
          </a:p>
          <a:p>
            <a:r>
              <a:rPr lang="es-CL" sz="2900" dirty="0" smtClean="0">
                <a:solidFill>
                  <a:schemeClr val="tx1"/>
                </a:solidFill>
              </a:rPr>
              <a:t>Historia, Geografía y Ciencias Sociales</a:t>
            </a:r>
          </a:p>
          <a:p>
            <a:r>
              <a:rPr lang="es-CL" sz="2900" i="1" dirty="0" smtClean="0">
                <a:solidFill>
                  <a:schemeClr val="tx1"/>
                </a:solidFill>
              </a:rPr>
              <a:t>7mo </a:t>
            </a:r>
            <a:r>
              <a:rPr lang="es-CL" sz="2900" i="1" dirty="0" smtClean="0">
                <a:solidFill>
                  <a:schemeClr val="tx1"/>
                </a:solidFill>
              </a:rPr>
              <a:t>Básico.</a:t>
            </a:r>
            <a:endParaRPr lang="es-CL" sz="2900" i="1" dirty="0">
              <a:solidFill>
                <a:schemeClr val="tx1"/>
              </a:solidFill>
            </a:endParaRPr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86"/>
            <a:ext cx="86409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371600" y="3919364"/>
            <a:ext cx="7772400" cy="1224136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CL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C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Profesor: José Mella Rojas.</a:t>
            </a:r>
            <a:endParaRPr kumimoji="0" lang="es-CL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AutoShape 2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0" name="AutoShape 4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2" name="AutoShape 6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824" name="AutoShape 8" descr="Resultado de imagen para renacimiento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9" name="Picture 2" descr="LA MUSA ENCANTADA: EDAD 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2699792" cy="1581622"/>
          </a:xfrm>
          <a:prstGeom prst="rect">
            <a:avLst/>
          </a:prstGeom>
          <a:noFill/>
        </p:spPr>
      </p:pic>
      <p:pic>
        <p:nvPicPr>
          <p:cNvPr id="21" name="Picture 4" descr="8 movimientos &quot;indignados&quot; de la Baja Edad M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5876"/>
            <a:ext cx="2555776" cy="1437624"/>
          </a:xfrm>
          <a:prstGeom prst="rect">
            <a:avLst/>
          </a:prstGeom>
          <a:noFill/>
        </p:spPr>
      </p:pic>
      <p:pic>
        <p:nvPicPr>
          <p:cNvPr id="22" name="Picture 2" descr="Coronación del emperador Carlomagno en Roma por el Papa. Imperio  Carolingio. | Imperio carolingio, Arte medieval, Emperador carlomag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0"/>
            <a:ext cx="2664296" cy="1559187"/>
          </a:xfrm>
          <a:prstGeom prst="rect">
            <a:avLst/>
          </a:prstGeom>
          <a:noFill/>
        </p:spPr>
      </p:pic>
      <p:pic>
        <p:nvPicPr>
          <p:cNvPr id="23" name="Picture 2" descr="Reinos german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75606"/>
            <a:ext cx="1979712" cy="24253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1786508"/>
            <a:ext cx="2627784" cy="85725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Invasiones bárbaras.</a:t>
            </a:r>
            <a:endParaRPr lang="es-CL" dirty="0"/>
          </a:p>
        </p:txBody>
      </p:sp>
      <p:pic>
        <p:nvPicPr>
          <p:cNvPr id="8" name="7 Marcador de contenido" descr="Invasiones germánic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8463" y="144016"/>
            <a:ext cx="6535538" cy="47319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1923678"/>
            <a:ext cx="2314600" cy="857250"/>
          </a:xfrm>
        </p:spPr>
        <p:txBody>
          <a:bodyPr>
            <a:noAutofit/>
          </a:bodyPr>
          <a:lstStyle/>
          <a:p>
            <a:r>
              <a:rPr lang="es-CL" sz="2800" dirty="0" smtClean="0"/>
              <a:t>Reinos germánicos hacia el año 600.</a:t>
            </a:r>
            <a:endParaRPr lang="es-CL" sz="28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976" y="0"/>
            <a:ext cx="677802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10996"/>
            <a:ext cx="8229600" cy="376500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dirty="0" smtClean="0"/>
              <a:t>Paulatinamente se comenzó a consolidar un proceso de mezcla cultural entre elementos romanos y germanos, lo que a la larga originó una nueva estructura política y social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Las tribus germanas, ubicadas en distintas partes del antiguo imperio, nombraron a sus jefes como </a:t>
            </a:r>
            <a:r>
              <a:rPr lang="es-CL" b="1" dirty="0" smtClean="0"/>
              <a:t>monarcas</a:t>
            </a:r>
            <a:r>
              <a:rPr lang="es-CL" dirty="0" smtClean="0"/>
              <a:t>, formándose así diversos </a:t>
            </a:r>
            <a:r>
              <a:rPr lang="es-CL" b="1" dirty="0" smtClean="0"/>
              <a:t>reinos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De </a:t>
            </a:r>
            <a:r>
              <a:rPr lang="es-CL" dirty="0" smtClean="0"/>
              <a:t>esta manera, comenzaba a configurarse una transformación trascendental del mapa europeo, caracterizada por una </a:t>
            </a:r>
            <a:r>
              <a:rPr lang="es-CL" b="1" dirty="0" smtClean="0"/>
              <a:t>fragmentación territorial</a:t>
            </a:r>
            <a:r>
              <a:rPr lang="es-CL" dirty="0" smtClean="0"/>
              <a:t>.</a:t>
            </a:r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Fragmentación territorial y política en Europa.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Coronación de Carlomagno en el año 800.</a:t>
            </a:r>
            <a:endParaRPr lang="es-CL" dirty="0"/>
          </a:p>
        </p:txBody>
      </p:sp>
      <p:pic>
        <p:nvPicPr>
          <p:cNvPr id="47106" name="Picture 2" descr="Coronación del emperador Carlomagno en Roma por el Papa. Imperio  Carolingio. | Imperio carolingio, Arte medieval, Emperador carlomag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31590"/>
            <a:ext cx="6644266" cy="3888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067694"/>
            <a:ext cx="2843808" cy="857250"/>
          </a:xfrm>
        </p:spPr>
        <p:txBody>
          <a:bodyPr>
            <a:noAutofit/>
          </a:bodyPr>
          <a:lstStyle/>
          <a:p>
            <a:r>
              <a:rPr lang="es-CL" sz="3200" dirty="0" smtClean="0"/>
              <a:t>Europa y su entorno hacia el año 814.</a:t>
            </a:r>
            <a:endParaRPr lang="es-CL" sz="32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245" y="0"/>
            <a:ext cx="619975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Durante los primeros siglos de la Edad Media, en los </a:t>
            </a:r>
            <a:r>
              <a:rPr lang="es-CL" dirty="0" smtClean="0"/>
              <a:t>territorios que </a:t>
            </a:r>
            <a:r>
              <a:rPr lang="es-CL" dirty="0" smtClean="0"/>
              <a:t>fueron parte del Imperio romano de Occidente, se </a:t>
            </a:r>
            <a:r>
              <a:rPr lang="es-CL" dirty="0" smtClean="0"/>
              <a:t>inició una </a:t>
            </a:r>
            <a:r>
              <a:rPr lang="es-CL" dirty="0" smtClean="0"/>
              <a:t>profunda interacción entre distintas tradiciones </a:t>
            </a:r>
            <a:r>
              <a:rPr lang="es-CL" dirty="0" smtClean="0"/>
              <a:t>culturales, destacando </a:t>
            </a:r>
            <a:r>
              <a:rPr lang="es-CL" dirty="0" smtClean="0"/>
              <a:t>la </a:t>
            </a:r>
            <a:r>
              <a:rPr lang="es-CL" b="1" u="sng" dirty="0" smtClean="0"/>
              <a:t>grecorromana</a:t>
            </a:r>
            <a:r>
              <a:rPr lang="es-CL" dirty="0" smtClean="0"/>
              <a:t>, la </a:t>
            </a:r>
            <a:r>
              <a:rPr lang="es-CL" b="1" u="sng" dirty="0" smtClean="0"/>
              <a:t>germana</a:t>
            </a:r>
            <a:r>
              <a:rPr lang="es-CL" dirty="0" smtClean="0"/>
              <a:t> y la </a:t>
            </a:r>
            <a:r>
              <a:rPr lang="es-CL" b="1" u="sng" dirty="0" smtClean="0"/>
              <a:t>judeocristiana</a:t>
            </a:r>
            <a:r>
              <a:rPr lang="es-CL" dirty="0" smtClean="0"/>
              <a:t>, a </a:t>
            </a:r>
            <a:r>
              <a:rPr lang="es-CL" dirty="0" smtClean="0"/>
              <a:t>partir de </a:t>
            </a:r>
            <a:r>
              <a:rPr lang="es-CL" dirty="0" smtClean="0"/>
              <a:t>las cuales se fue conformando la </a:t>
            </a:r>
            <a:r>
              <a:rPr lang="es-CL" b="1" u="sng" dirty="0" smtClean="0"/>
              <a:t>civilización europea occidental.</a:t>
            </a:r>
            <a:endParaRPr lang="es-CL" b="1" u="sng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Tradiciones que dieron origen a la Europa Occidental.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Tradición grecorromana.</a:t>
            </a:r>
            <a:endParaRPr lang="es-CL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0507" y="1082675"/>
            <a:ext cx="4097477" cy="35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istoria universal: La Civilización Grecorroman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15591"/>
            <a:ext cx="3472382" cy="34723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Tradición judeocristiana.</a:t>
            </a:r>
            <a:endParaRPr lang="es-CL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059582"/>
            <a:ext cx="3835907" cy="357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Orígenes del cristianismo - Wikipedia, la enciclopedia lib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9582"/>
            <a:ext cx="3240360" cy="3596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Tradición germana.</a:t>
            </a:r>
            <a:endParaRPr lang="es-CL" dirty="0"/>
          </a:p>
        </p:txBody>
      </p:sp>
      <p:pic>
        <p:nvPicPr>
          <p:cNvPr id="55298" name="Picture 2" descr="Reinos germano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064" y="1123790"/>
            <a:ext cx="2835344" cy="3473603"/>
          </a:xfrm>
          <a:prstGeom prst="rect">
            <a:avLst/>
          </a:prstGeom>
          <a:noFill/>
        </p:spPr>
      </p:pic>
      <p:pic>
        <p:nvPicPr>
          <p:cNvPr id="552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270117"/>
            <a:ext cx="4365543" cy="310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¿Cuáles fueron los principales procesos ocurridos para la conformación del territorio chileno durante el siglo XIX?</a:t>
            </a:r>
          </a:p>
          <a:p>
            <a:endParaRPr lang="es-CL" dirty="0" smtClean="0"/>
          </a:p>
          <a:p>
            <a:r>
              <a:rPr lang="es-CL" dirty="0" smtClean="0"/>
              <a:t>¿Cuáles fueron las ?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¿Cómo pude identificar las respuestas?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de cierre.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Identificar las principales características de la Edad Media, </a:t>
            </a:r>
            <a:r>
              <a:rPr lang="es-CL" dirty="0" smtClean="0"/>
              <a:t>a través del desarrollo de una Guía de Estudio, utilizando diversos medios tecnológicos.</a:t>
            </a:r>
            <a:endParaRPr lang="es-CL" i="1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clase.</a:t>
            </a:r>
            <a:endParaRPr lang="es-C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¿Qué entiendes </a:t>
            </a:r>
            <a:r>
              <a:rPr lang="es-CL" dirty="0" smtClean="0"/>
              <a:t>Edad Media?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¿Qué entiendes por </a:t>
            </a:r>
            <a:r>
              <a:rPr lang="es-CL" dirty="0" smtClean="0"/>
              <a:t>I</a:t>
            </a:r>
            <a:r>
              <a:rPr lang="es-CL" dirty="0" smtClean="0"/>
              <a:t>dentificar?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de inicio.</a:t>
            </a:r>
            <a:endParaRPr lang="es-CL" dirty="0"/>
          </a:p>
        </p:txBody>
      </p:sp>
      <p:pic>
        <p:nvPicPr>
          <p:cNvPr id="28674" name="Picture 2" descr="LA MUSA ENCANTADA: EDAD 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31790"/>
            <a:ext cx="3312368" cy="1940488"/>
          </a:xfrm>
          <a:prstGeom prst="rect">
            <a:avLst/>
          </a:prstGeom>
          <a:noFill/>
        </p:spPr>
      </p:pic>
      <p:pic>
        <p:nvPicPr>
          <p:cNvPr id="28676" name="Picture 4" descr="8 movimientos &quot;indignados&quot; de la Baja Edad 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474" y="2859782"/>
            <a:ext cx="3456384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L" i="1" dirty="0" smtClean="0"/>
              <a:t>La </a:t>
            </a:r>
            <a:r>
              <a:rPr lang="es-CL" b="1" i="1" dirty="0" smtClean="0"/>
              <a:t>Edad Media</a:t>
            </a:r>
            <a:r>
              <a:rPr lang="es-CL" i="1" dirty="0" smtClean="0"/>
              <a:t> o Medievo es el período histórico de la civilización occidental comprendido entre el siglo V y el XV. Su inicio se sitúa en el año 476, el año de la caída del Imperio romano de Occidente, y su final en 1492, año en el que Colón llegó a América</a:t>
            </a:r>
            <a:r>
              <a:rPr lang="es-CL" i="1" dirty="0" smtClean="0"/>
              <a:t>.</a:t>
            </a:r>
          </a:p>
          <a:p>
            <a:pPr algn="just">
              <a:buNone/>
            </a:pPr>
            <a:endParaRPr lang="es-CL" dirty="0" smtClean="0"/>
          </a:p>
          <a:p>
            <a:r>
              <a:rPr lang="es-CL" b="1" u="sng" dirty="0" smtClean="0"/>
              <a:t>Identificar:</a:t>
            </a:r>
            <a:r>
              <a:rPr lang="es-CL" dirty="0" smtClean="0"/>
              <a:t> </a:t>
            </a:r>
            <a:r>
              <a:rPr lang="es-CL" i="1" dirty="0" smtClean="0"/>
              <a:t>reconocer las </a:t>
            </a:r>
            <a:r>
              <a:rPr lang="es-CL" i="1" dirty="0" smtClean="0"/>
              <a:t>principales características </a:t>
            </a:r>
            <a:r>
              <a:rPr lang="es-CL" i="1" dirty="0" smtClean="0"/>
              <a:t>de algo o alguien.</a:t>
            </a:r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Conceptos clave.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CL" dirty="0" smtClean="0"/>
              <a:t>Con la </a:t>
            </a:r>
            <a:r>
              <a:rPr lang="es-CL" b="1" dirty="0" smtClean="0"/>
              <a:t>caída del Imperio romano de Occidente</a:t>
            </a:r>
            <a:r>
              <a:rPr lang="es-CL" dirty="0" smtClean="0"/>
              <a:t> se inicia una </a:t>
            </a:r>
            <a:r>
              <a:rPr lang="es-CL" dirty="0" smtClean="0"/>
              <a:t>nueva etapa </a:t>
            </a:r>
            <a:r>
              <a:rPr lang="es-CL" dirty="0" smtClean="0"/>
              <a:t>en la historia de Europa y de las regiones cercanas. Esta </a:t>
            </a:r>
            <a:r>
              <a:rPr lang="es-CL" dirty="0" smtClean="0"/>
              <a:t>etapa se </a:t>
            </a:r>
            <a:r>
              <a:rPr lang="es-CL" dirty="0" smtClean="0"/>
              <a:t>caracterizó por la fragmentación territorial y política de la </a:t>
            </a:r>
            <a:r>
              <a:rPr lang="es-CL" dirty="0" smtClean="0"/>
              <a:t>antigua unidad </a:t>
            </a:r>
            <a:r>
              <a:rPr lang="es-CL" dirty="0" smtClean="0"/>
              <a:t>en torno al mar Mediterráneo, por el protagonismo de </a:t>
            </a:r>
            <a:r>
              <a:rPr lang="es-CL" dirty="0" smtClean="0"/>
              <a:t>los </a:t>
            </a:r>
            <a:r>
              <a:rPr lang="es-CL" b="1" dirty="0" smtClean="0"/>
              <a:t>pueblos </a:t>
            </a:r>
            <a:r>
              <a:rPr lang="es-CL" b="1" dirty="0" smtClean="0"/>
              <a:t>germanos </a:t>
            </a:r>
            <a:r>
              <a:rPr lang="es-CL" dirty="0" smtClean="0"/>
              <a:t>y por el enorme poder e influencia que adquirió </a:t>
            </a:r>
            <a:r>
              <a:rPr lang="es-CL" dirty="0" smtClean="0"/>
              <a:t>la </a:t>
            </a:r>
            <a:r>
              <a:rPr lang="es-CL" b="1" dirty="0" smtClean="0"/>
              <a:t>Iglesia </a:t>
            </a:r>
            <a:r>
              <a:rPr lang="es-CL" b="1" dirty="0" smtClean="0"/>
              <a:t>católica</a:t>
            </a:r>
            <a:r>
              <a:rPr lang="es-CL" dirty="0" smtClean="0"/>
              <a:t>.</a:t>
            </a:r>
          </a:p>
          <a:p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Edad Media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Caída del Imperio Romano de Occidente (476 </a:t>
            </a:r>
            <a:r>
              <a:rPr lang="es-CL" dirty="0" err="1" smtClean="0"/>
              <a:t>d.c</a:t>
            </a:r>
            <a:r>
              <a:rPr lang="es-CL" dirty="0" smtClean="0"/>
              <a:t>) </a:t>
            </a:r>
            <a:endParaRPr lang="es-CL" dirty="0"/>
          </a:p>
        </p:txBody>
      </p:sp>
      <p:pic>
        <p:nvPicPr>
          <p:cNvPr id="56322" name="Picture 2" descr="La caída o decadencia del Imperio romano (II) | Afán por sab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111250"/>
            <a:ext cx="5467459" cy="4032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L" dirty="0" smtClean="0"/>
              <a:t>Como parte de este proceso, se produjo una profunda interacción entre tres tradiciones culturales, lo que dio origen a una nueva civilización: </a:t>
            </a:r>
            <a:r>
              <a:rPr lang="es-CL" b="1" dirty="0" smtClean="0"/>
              <a:t>la europea occidental.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El desarrollo y consolidación de esta civilización se enmarca en el periodo que tradicionalmente es conocido como </a:t>
            </a:r>
            <a:r>
              <a:rPr lang="es-CL" b="1" dirty="0" smtClean="0"/>
              <a:t>Edad Media </a:t>
            </a:r>
            <a:r>
              <a:rPr lang="es-CL" dirty="0" smtClean="0"/>
              <a:t>o </a:t>
            </a:r>
            <a:r>
              <a:rPr lang="es-CL" b="1" dirty="0" smtClean="0"/>
              <a:t>época medieval</a:t>
            </a:r>
            <a:r>
              <a:rPr lang="es-CL" dirty="0" smtClean="0"/>
              <a:t>, el cual duró más de mil años y en el que se originaron nuevas formas de organización política y social, entre ellas, el </a:t>
            </a:r>
            <a:r>
              <a:rPr lang="es-CL" b="1" dirty="0" smtClean="0"/>
              <a:t>feudalismo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Edad Media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Contexto temporal.</a:t>
            </a:r>
            <a:endParaRPr lang="es-CL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09" y="1251870"/>
            <a:ext cx="8819879" cy="3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L" dirty="0" smtClean="0"/>
              <a:t>Mientras Roma fue un imperio poderoso, los germanos y otros </a:t>
            </a:r>
            <a:r>
              <a:rPr lang="es-CL" dirty="0" smtClean="0"/>
              <a:t>pueblos considerados </a:t>
            </a:r>
            <a:r>
              <a:rPr lang="es-CL" dirty="0" smtClean="0"/>
              <a:t>por los romanos como bárbaros, fueron mantenidos </a:t>
            </a:r>
            <a:r>
              <a:rPr lang="es-CL" dirty="0" smtClean="0"/>
              <a:t>al margen </a:t>
            </a:r>
            <a:r>
              <a:rPr lang="es-CL" dirty="0" smtClean="0"/>
              <a:t>de sus territorios. Pero a partir del siglo III esto cambió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Por diversas razones, algunas </a:t>
            </a:r>
            <a:r>
              <a:rPr lang="es-CL" b="1" dirty="0" smtClean="0"/>
              <a:t>tribus germanas </a:t>
            </a:r>
            <a:r>
              <a:rPr lang="es-CL" dirty="0" smtClean="0"/>
              <a:t>se comenzaron a </a:t>
            </a:r>
            <a:r>
              <a:rPr lang="es-CL" dirty="0" smtClean="0"/>
              <a:t>instalar al </a:t>
            </a:r>
            <a:r>
              <a:rPr lang="es-CL" dirty="0" smtClean="0"/>
              <a:t>interior del Imperio, conviviendo con las poblaciones </a:t>
            </a:r>
            <a:r>
              <a:rPr lang="es-CL" dirty="0" smtClean="0"/>
              <a:t>romanizadas. Esta </a:t>
            </a:r>
            <a:r>
              <a:rPr lang="es-CL" dirty="0" smtClean="0"/>
              <a:t>irrupción se fue acentuando en el tiempo y hacia fines del siglo V, </a:t>
            </a:r>
            <a:r>
              <a:rPr lang="es-CL" dirty="0" smtClean="0"/>
              <a:t>los germanos </a:t>
            </a:r>
            <a:r>
              <a:rPr lang="es-CL" dirty="0" smtClean="0"/>
              <a:t>traspasan masivamente las fronteras del Imperio de </a:t>
            </a:r>
            <a:r>
              <a:rPr lang="es-CL" dirty="0" smtClean="0"/>
              <a:t>Occidente, lo </a:t>
            </a:r>
            <a:r>
              <a:rPr lang="es-CL" dirty="0" smtClean="0"/>
              <a:t>que terminó por desmoronar el Imperio romano occidental</a:t>
            </a:r>
            <a:r>
              <a:rPr lang="es-CL" dirty="0" smtClean="0"/>
              <a:t>.</a:t>
            </a:r>
            <a:endParaRPr lang="es-CL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Fragmentación territorial y política en Europa.</a:t>
            </a:r>
            <a:endParaRPr lang="es-CL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1182</TotalTime>
  <Words>544</Words>
  <Application>Microsoft Office PowerPoint</Application>
  <PresentationFormat>Presentación en pantalla (16:9)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Concurrencia</vt:lpstr>
      <vt:lpstr>La Edad Media.</vt:lpstr>
      <vt:lpstr>Objetivo de la clase.</vt:lpstr>
      <vt:lpstr>Preguntas de inicio.</vt:lpstr>
      <vt:lpstr>Conceptos clave.</vt:lpstr>
      <vt:lpstr>La Edad Media</vt:lpstr>
      <vt:lpstr>Caída del Imperio Romano de Occidente (476 d.c) </vt:lpstr>
      <vt:lpstr>La Edad Media</vt:lpstr>
      <vt:lpstr>Contexto temporal.</vt:lpstr>
      <vt:lpstr>Fragmentación territorial y política en Europa.</vt:lpstr>
      <vt:lpstr>Invasiones bárbaras.</vt:lpstr>
      <vt:lpstr>Reinos germánicos hacia el año 600.</vt:lpstr>
      <vt:lpstr>Fragmentación territorial y política en Europa.</vt:lpstr>
      <vt:lpstr>Coronación de Carlomagno en el año 800.</vt:lpstr>
      <vt:lpstr>Europa y su entorno hacia el año 814.</vt:lpstr>
      <vt:lpstr>Tradiciones que dieron origen a la Europa Occidental.</vt:lpstr>
      <vt:lpstr>Tradición grecorromana.</vt:lpstr>
      <vt:lpstr>Tradición judeocristiana.</vt:lpstr>
      <vt:lpstr>Tradición germana.</vt:lpstr>
      <vt:lpstr>Preguntas de cierre.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Compañía de Danza Sol de América</dc:creator>
  <cp:lastModifiedBy>Compañía de Danza Sol de América</cp:lastModifiedBy>
  <cp:revision>60</cp:revision>
  <dcterms:created xsi:type="dcterms:W3CDTF">2019-04-04T03:07:44Z</dcterms:created>
  <dcterms:modified xsi:type="dcterms:W3CDTF">2020-09-24T22:31:48Z</dcterms:modified>
</cp:coreProperties>
</file>