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7"/>
  </p:notesMasterIdLst>
  <p:sldIdLst>
    <p:sldId id="256" r:id="rId2"/>
    <p:sldId id="257" r:id="rId3"/>
    <p:sldId id="271" r:id="rId4"/>
    <p:sldId id="269" r:id="rId5"/>
    <p:sldId id="263" r:id="rId6"/>
    <p:sldId id="258" r:id="rId7"/>
    <p:sldId id="259" r:id="rId8"/>
    <p:sldId id="261" r:id="rId9"/>
    <p:sldId id="262" r:id="rId10"/>
    <p:sldId id="264" r:id="rId11"/>
    <p:sldId id="265" r:id="rId12"/>
    <p:sldId id="268" r:id="rId13"/>
    <p:sldId id="270" r:id="rId14"/>
    <p:sldId id="266" r:id="rId15"/>
    <p:sldId id="267"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9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71"/>
    <p:restoredTop sz="94624"/>
  </p:normalViewPr>
  <p:slideViewPr>
    <p:cSldViewPr snapToGrid="0" snapToObjects="1">
      <p:cViewPr varScale="1">
        <p:scale>
          <a:sx n="103" d="100"/>
          <a:sy n="103" d="100"/>
        </p:scale>
        <p:origin x="3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3FEFA-FDDE-45EB-94E4-095884020EF7}" type="datetimeFigureOut">
              <a:rPr lang="es-CL" smtClean="0"/>
              <a:t>23-11-2020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F84F1-4042-4B69-A55B-3243AE992D41}" type="slidenum">
              <a:rPr lang="es-CL" smtClean="0"/>
              <a:t>‹Nº›</a:t>
            </a:fld>
            <a:endParaRPr lang="es-CL"/>
          </a:p>
        </p:txBody>
      </p:sp>
    </p:spTree>
    <p:extLst>
      <p:ext uri="{BB962C8B-B14F-4D97-AF65-F5344CB8AC3E}">
        <p14:creationId xmlns:p14="http://schemas.microsoft.com/office/powerpoint/2010/main" val="342719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D0F84F1-4042-4B69-A55B-3243AE992D41}" type="slidenum">
              <a:rPr lang="es-CL" smtClean="0"/>
              <a:t>15</a:t>
            </a:fld>
            <a:endParaRPr lang="es-CL"/>
          </a:p>
        </p:txBody>
      </p:sp>
    </p:spTree>
    <p:extLst>
      <p:ext uri="{BB962C8B-B14F-4D97-AF65-F5344CB8AC3E}">
        <p14:creationId xmlns:p14="http://schemas.microsoft.com/office/powerpoint/2010/main" val="213892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November 23,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21661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November 23,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400048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November 23,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369267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November 23,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343276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November 23,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346006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November 23,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408090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November 23, 2020</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404391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November 23, 2020</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226720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November 23, 2020</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0536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November 23,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382106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November 23,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4105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November 23,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‹Nº›</a:t>
            </a:fld>
            <a:endParaRPr lang="en-US" dirty="0"/>
          </a:p>
        </p:txBody>
      </p:sp>
    </p:spTree>
    <p:extLst>
      <p:ext uri="{BB962C8B-B14F-4D97-AF65-F5344CB8AC3E}">
        <p14:creationId xmlns:p14="http://schemas.microsoft.com/office/powerpoint/2010/main" val="350790757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335243F2-87BD-4C47-8358-ACFE608D3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5B33439-EC96-4835-9DF2-CFA3336E0E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E6381AE-35F7-C04F-B4D5-20720BD942B3}"/>
              </a:ext>
            </a:extLst>
          </p:cNvPr>
          <p:cNvSpPr>
            <a:spLocks noGrp="1"/>
          </p:cNvSpPr>
          <p:nvPr>
            <p:ph type="ctrTitle"/>
          </p:nvPr>
        </p:nvSpPr>
        <p:spPr>
          <a:xfrm>
            <a:off x="720000" y="1554630"/>
            <a:ext cx="5015638" cy="1969770"/>
          </a:xfrm>
        </p:spPr>
        <p:txBody>
          <a:bodyPr>
            <a:normAutofit/>
          </a:bodyPr>
          <a:lstStyle/>
          <a:p>
            <a:r>
              <a:rPr lang="es-CL"/>
              <a:t>Separación de mezclas </a:t>
            </a:r>
          </a:p>
        </p:txBody>
      </p:sp>
      <p:sp>
        <p:nvSpPr>
          <p:cNvPr id="3" name="Subtítulo 2">
            <a:extLst>
              <a:ext uri="{FF2B5EF4-FFF2-40B4-BE49-F238E27FC236}">
                <a16:creationId xmlns:a16="http://schemas.microsoft.com/office/drawing/2014/main" xmlns="" id="{12ECB033-B913-E840-BCD2-6194E08CB750}"/>
              </a:ext>
            </a:extLst>
          </p:cNvPr>
          <p:cNvSpPr>
            <a:spLocks noGrp="1"/>
          </p:cNvSpPr>
          <p:nvPr>
            <p:ph type="subTitle" idx="1"/>
          </p:nvPr>
        </p:nvSpPr>
        <p:spPr>
          <a:xfrm>
            <a:off x="720000" y="3830398"/>
            <a:ext cx="5015638" cy="1472971"/>
          </a:xfrm>
        </p:spPr>
        <p:txBody>
          <a:bodyPr>
            <a:normAutofit/>
          </a:bodyPr>
          <a:lstStyle/>
          <a:p>
            <a:pPr>
              <a:lnSpc>
                <a:spcPct val="110000"/>
              </a:lnSpc>
            </a:pPr>
            <a:r>
              <a:rPr lang="es-CL" sz="1500" dirty="0">
                <a:solidFill>
                  <a:schemeClr val="tx2">
                    <a:lumMod val="90000"/>
                  </a:schemeClr>
                </a:solidFill>
              </a:rPr>
              <a:t>Colegio Hermanos Carrera</a:t>
            </a:r>
          </a:p>
          <a:p>
            <a:pPr>
              <a:lnSpc>
                <a:spcPct val="110000"/>
              </a:lnSpc>
            </a:pPr>
            <a:r>
              <a:rPr lang="es-CL" sz="1500" dirty="0">
                <a:solidFill>
                  <a:schemeClr val="tx2">
                    <a:lumMod val="90000"/>
                  </a:schemeClr>
                </a:solidFill>
              </a:rPr>
              <a:t>Profesora: Bani Hidalgo Moya</a:t>
            </a:r>
          </a:p>
          <a:p>
            <a:pPr>
              <a:lnSpc>
                <a:spcPct val="110000"/>
              </a:lnSpc>
            </a:pPr>
            <a:r>
              <a:rPr lang="es-CL" sz="1500" dirty="0">
                <a:solidFill>
                  <a:schemeClr val="tx2">
                    <a:lumMod val="90000"/>
                  </a:schemeClr>
                </a:solidFill>
              </a:rPr>
              <a:t>Curso: 7º Básico</a:t>
            </a:r>
          </a:p>
        </p:txBody>
      </p:sp>
      <p:grpSp>
        <p:nvGrpSpPr>
          <p:cNvPr id="81" name="Group 22">
            <a:extLst>
              <a:ext uri="{FF2B5EF4-FFF2-40B4-BE49-F238E27FC236}">
                <a16:creationId xmlns:a16="http://schemas.microsoft.com/office/drawing/2014/main" xmlns="" id="{F2FD01A0-E6FF-41CD-AEBD-279232B90D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965602" y="317452"/>
            <a:ext cx="2088038" cy="719230"/>
            <a:chOff x="4532666" y="505937"/>
            <a:chExt cx="2981730" cy="1027064"/>
          </a:xfrm>
        </p:grpSpPr>
        <p:sp>
          <p:nvSpPr>
            <p:cNvPr id="24" name="Freeform 78">
              <a:extLst>
                <a:ext uri="{FF2B5EF4-FFF2-40B4-BE49-F238E27FC236}">
                  <a16:creationId xmlns:a16="http://schemas.microsoft.com/office/drawing/2014/main" xmlns="" id="{811C6308-5554-4129-8881-A95AF512C5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79">
              <a:extLst>
                <a:ext uri="{FF2B5EF4-FFF2-40B4-BE49-F238E27FC236}">
                  <a16:creationId xmlns:a16="http://schemas.microsoft.com/office/drawing/2014/main" xmlns="" id="{C28F3A03-B53B-433E-8DF7-6B13336D0A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5">
              <a:extLst>
                <a:ext uri="{FF2B5EF4-FFF2-40B4-BE49-F238E27FC236}">
                  <a16:creationId xmlns:a16="http://schemas.microsoft.com/office/drawing/2014/main" xmlns="" id="{E990BBBC-E616-4D0E-9917-A6CA72AAEA4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8" name="Group 27">
            <a:extLst>
              <a:ext uri="{FF2B5EF4-FFF2-40B4-BE49-F238E27FC236}">
                <a16:creationId xmlns:a16="http://schemas.microsoft.com/office/drawing/2014/main" xmlns="" id="{3C9AA14C-80A4-427C-A911-28CD20C56E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17356" y="5503147"/>
            <a:ext cx="2117174" cy="588806"/>
            <a:chOff x="4549904" y="5078157"/>
            <a:chExt cx="3023338" cy="840818"/>
          </a:xfrm>
        </p:grpSpPr>
        <p:sp>
          <p:nvSpPr>
            <p:cNvPr id="29" name="Freeform 80">
              <a:extLst>
                <a:ext uri="{FF2B5EF4-FFF2-40B4-BE49-F238E27FC236}">
                  <a16:creationId xmlns:a16="http://schemas.microsoft.com/office/drawing/2014/main" xmlns="" id="{EF32CDAF-4619-4949-9516-1E042181E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 name="Freeform 84">
              <a:extLst>
                <a:ext uri="{FF2B5EF4-FFF2-40B4-BE49-F238E27FC236}">
                  <a16:creationId xmlns:a16="http://schemas.microsoft.com/office/drawing/2014/main" xmlns="" id="{270C485D-6BA8-4BF7-B72C-2B14A43A66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87">
              <a:extLst>
                <a:ext uri="{FF2B5EF4-FFF2-40B4-BE49-F238E27FC236}">
                  <a16:creationId xmlns:a16="http://schemas.microsoft.com/office/drawing/2014/main" xmlns="" id="{79239B91-4327-43B3-AED5-CB9EC1653B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 name="Imagen 4" descr="Imagen que contiene Interfaz de usuario gráfica&#10;&#10;Descripción generada automáticamente">
            <a:extLst>
              <a:ext uri="{FF2B5EF4-FFF2-40B4-BE49-F238E27FC236}">
                <a16:creationId xmlns:a16="http://schemas.microsoft.com/office/drawing/2014/main" xmlns="" id="{3E55A2D3-95DD-8E42-946E-9EA0462ED1E0}"/>
              </a:ext>
            </a:extLst>
          </p:cNvPr>
          <p:cNvPicPr>
            <a:picLocks noChangeAspect="1"/>
          </p:cNvPicPr>
          <p:nvPr/>
        </p:nvPicPr>
        <p:blipFill rotWithShape="1">
          <a:blip r:embed="rId2"/>
          <a:srcRect l="4868" r="1560" b="1"/>
          <a:stretch/>
        </p:blipFill>
        <p:spPr>
          <a:xfrm>
            <a:off x="8680359" y="1172578"/>
            <a:ext cx="1776700" cy="2470736"/>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542402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4">
            <a:extLst>
              <a:ext uri="{FF2B5EF4-FFF2-40B4-BE49-F238E27FC236}">
                <a16:creationId xmlns:a16="http://schemas.microsoft.com/office/drawing/2014/main" xmlns="" id="{5ED9E2D9-EE69-4775-8CE5-9EAC35AD2F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3D75B673-1FA7-415E-8B2E-7A0550C8B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C84D3E6-F48E-D742-BDFA-50651688E7D0}"/>
              </a:ext>
            </a:extLst>
          </p:cNvPr>
          <p:cNvSpPr>
            <a:spLocks noGrp="1"/>
          </p:cNvSpPr>
          <p:nvPr>
            <p:ph type="title"/>
          </p:nvPr>
        </p:nvSpPr>
        <p:spPr>
          <a:xfrm>
            <a:off x="6480000" y="619200"/>
            <a:ext cx="4991961" cy="1477328"/>
          </a:xfrm>
        </p:spPr>
        <p:txBody>
          <a:bodyPr vert="horz" wrap="square" lIns="0" tIns="0" rIns="0" bIns="0" rtlCol="0" anchor="ctr" anchorCtr="0">
            <a:normAutofit/>
          </a:bodyPr>
          <a:lstStyle/>
          <a:p>
            <a:r>
              <a:rPr lang="en-US" b="1" dirty="0"/>
              <a:t>INDUSTRIA DEL PETRÓLEO</a:t>
            </a:r>
            <a:br>
              <a:rPr lang="en-US" b="1" dirty="0"/>
            </a:br>
            <a:endParaRPr lang="en-US" dirty="0"/>
          </a:p>
        </p:txBody>
      </p:sp>
      <p:pic>
        <p:nvPicPr>
          <p:cNvPr id="10" name="image6.png">
            <a:extLst>
              <a:ext uri="{FF2B5EF4-FFF2-40B4-BE49-F238E27FC236}">
                <a16:creationId xmlns:a16="http://schemas.microsoft.com/office/drawing/2014/main" xmlns="" id="{448910C6-3A68-4F47-885F-9EA790DCA077}"/>
              </a:ext>
            </a:extLst>
          </p:cNvPr>
          <p:cNvPicPr/>
          <p:nvPr/>
        </p:nvPicPr>
        <p:blipFill rotWithShape="1">
          <a:blip r:embed="rId2" cstate="print"/>
          <a:srcRect t="14144" r="2" b="11222"/>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7" name="Rectangle 6">
            <a:extLst>
              <a:ext uri="{FF2B5EF4-FFF2-40B4-BE49-F238E27FC236}">
                <a16:creationId xmlns:a16="http://schemas.microsoft.com/office/drawing/2014/main" xmlns="" id="{BCD890C8-F24C-3F48-A6E0-3E63856E1485}"/>
              </a:ext>
            </a:extLst>
          </p:cNvPr>
          <p:cNvSpPr>
            <a:spLocks noChangeArrowheads="1"/>
          </p:cNvSpPr>
          <p:nvPr/>
        </p:nvSpPr>
        <p:spPr bwMode="auto">
          <a:xfrm>
            <a:off x="6024128" y="1717079"/>
            <a:ext cx="5903704" cy="38964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Ctr="0" compatLnSpc="1">
            <a:prstTxWarp prst="textNoShape">
              <a:avLst/>
            </a:prstTxWarp>
            <a:normAutofit/>
          </a:bodyPr>
          <a:lstStyle/>
          <a:p>
            <a:pPr marL="0" marR="0" lvl="0" indent="-228600" algn="just" fontAlgn="base">
              <a:lnSpc>
                <a:spcPct val="110000"/>
              </a:lnSpc>
              <a:spcBef>
                <a:spcPct val="0"/>
              </a:spcBef>
              <a:spcAft>
                <a:spcPts val="600"/>
              </a:spcAft>
              <a:buClr>
                <a:schemeClr val="accent4"/>
              </a:buClr>
              <a:buSzTx/>
              <a:buFont typeface="The Hand Extrablack" panose="03070A02030502020204" pitchFamily="66" charset="0"/>
              <a:buChar char="•"/>
              <a:tabLst/>
            </a:pPr>
            <a:r>
              <a:rPr kumimoji="0" lang="en-US" altLang="es-CL" sz="1600" b="1" i="0" u="none" strike="noStrike" cap="none" spc="20" normalizeH="0" dirty="0">
                <a:ln>
                  <a:noFill/>
                </a:ln>
                <a:solidFill>
                  <a:schemeClr val="tx1">
                    <a:alpha val="58000"/>
                  </a:schemeClr>
                </a:solidFill>
                <a:effectLst/>
              </a:rPr>
              <a:t>El </a:t>
            </a:r>
            <a:r>
              <a:rPr kumimoji="0" lang="en-US" altLang="es-CL" sz="1600" b="1" i="0" u="none" strike="noStrike" cap="none" spc="20" normalizeH="0" dirty="0" err="1">
                <a:ln>
                  <a:noFill/>
                </a:ln>
                <a:solidFill>
                  <a:schemeClr val="tx1">
                    <a:alpha val="58000"/>
                  </a:schemeClr>
                </a:solidFill>
                <a:effectLst/>
              </a:rPr>
              <a:t>petróleo</a:t>
            </a:r>
            <a:r>
              <a:rPr kumimoji="0" lang="en-US" altLang="es-CL" sz="1600" b="1" i="0" u="none" strike="noStrike" cap="none" spc="20" normalizeH="0" dirty="0">
                <a:ln>
                  <a:noFill/>
                </a:ln>
                <a:solidFill>
                  <a:schemeClr val="tx1">
                    <a:alpha val="58000"/>
                  </a:schemeClr>
                </a:solidFill>
                <a:effectLst/>
              </a:rPr>
              <a:t> es una </a:t>
            </a:r>
            <a:r>
              <a:rPr kumimoji="0" lang="en-US" altLang="es-CL" sz="1600" b="1" i="0" u="none" strike="noStrike" cap="none" spc="20" normalizeH="0" dirty="0" err="1">
                <a:ln>
                  <a:noFill/>
                </a:ln>
                <a:solidFill>
                  <a:schemeClr val="tx1">
                    <a:alpha val="58000"/>
                  </a:schemeClr>
                </a:solidFill>
                <a:effectLst/>
              </a:rPr>
              <a:t>sustancia</a:t>
            </a:r>
            <a:r>
              <a:rPr kumimoji="0" lang="en-US" altLang="es-CL" sz="1600" b="1" i="0" u="none" strike="noStrike" cap="none" spc="20" normalizeH="0" dirty="0">
                <a:ln>
                  <a:noFill/>
                </a:ln>
                <a:solidFill>
                  <a:schemeClr val="tx1">
                    <a:alpha val="58000"/>
                  </a:schemeClr>
                </a:solidFill>
                <a:effectLst/>
              </a:rPr>
              <a:t> que </a:t>
            </a:r>
            <a:r>
              <a:rPr kumimoji="0" lang="en-US" altLang="es-CL" sz="1600" b="1" i="0" u="none" strike="noStrike" cap="none" spc="20" normalizeH="0" dirty="0" err="1">
                <a:ln>
                  <a:noFill/>
                </a:ln>
                <a:solidFill>
                  <a:schemeClr val="tx1">
                    <a:alpha val="58000"/>
                  </a:schemeClr>
                </a:solidFill>
                <a:effectLst/>
              </a:rPr>
              <a:t>tiene</a:t>
            </a:r>
            <a:r>
              <a:rPr kumimoji="0" lang="en-US" altLang="es-CL" sz="1600" b="1" i="0" u="none" strike="noStrike" cap="none" spc="20" normalizeH="0" dirty="0">
                <a:ln>
                  <a:noFill/>
                </a:ln>
                <a:solidFill>
                  <a:schemeClr val="tx1">
                    <a:alpha val="58000"/>
                  </a:schemeClr>
                </a:solidFill>
                <a:effectLst/>
              </a:rPr>
              <a:t> gran </a:t>
            </a:r>
            <a:r>
              <a:rPr kumimoji="0" lang="en-US" altLang="es-CL" sz="1600" b="1" i="0" u="none" strike="noStrike" cap="none" spc="20" normalizeH="0" dirty="0" err="1">
                <a:ln>
                  <a:noFill/>
                </a:ln>
                <a:solidFill>
                  <a:schemeClr val="tx1">
                    <a:alpha val="58000"/>
                  </a:schemeClr>
                </a:solidFill>
                <a:effectLst/>
              </a:rPr>
              <a:t>relevancia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en</a:t>
            </a:r>
            <a:r>
              <a:rPr kumimoji="0" lang="en-US" altLang="es-CL" sz="1600" b="1" i="0" u="none" strike="noStrike" cap="none" spc="20" normalizeH="0" dirty="0">
                <a:ln>
                  <a:noFill/>
                </a:ln>
                <a:solidFill>
                  <a:schemeClr val="tx1">
                    <a:alpha val="58000"/>
                  </a:schemeClr>
                </a:solidFill>
                <a:effectLst/>
              </a:rPr>
              <a:t> el </a:t>
            </a:r>
            <a:r>
              <a:rPr kumimoji="0" lang="en-US" altLang="es-CL" sz="1600" b="1" i="0" u="none" strike="noStrike" cap="none" spc="20" normalizeH="0" dirty="0" err="1">
                <a:ln>
                  <a:noFill/>
                </a:ln>
                <a:solidFill>
                  <a:schemeClr val="tx1">
                    <a:alpha val="58000"/>
                  </a:schemeClr>
                </a:solidFill>
                <a:effectLst/>
              </a:rPr>
              <a:t>mundo</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pues</a:t>
            </a:r>
            <a:r>
              <a:rPr kumimoji="0" lang="en-US" altLang="es-CL" sz="1600" b="1" i="0" u="none" strike="noStrike" cap="none" spc="20" normalizeH="0" dirty="0">
                <a:ln>
                  <a:noFill/>
                </a:ln>
                <a:solidFill>
                  <a:schemeClr val="tx1">
                    <a:alpha val="58000"/>
                  </a:schemeClr>
                </a:solidFill>
                <a:effectLst/>
              </a:rPr>
              <a:t>, es una gran </a:t>
            </a:r>
            <a:r>
              <a:rPr kumimoji="0" lang="en-US" altLang="es-CL" sz="1600" b="1" i="0" u="none" strike="noStrike" cap="none" spc="20" normalizeH="0" dirty="0" err="1">
                <a:ln>
                  <a:noFill/>
                </a:ln>
                <a:solidFill>
                  <a:schemeClr val="tx1">
                    <a:alpha val="58000"/>
                  </a:schemeClr>
                </a:solidFill>
                <a:effectLst/>
              </a:rPr>
              <a:t>fuente</a:t>
            </a:r>
            <a:r>
              <a:rPr kumimoji="0" lang="en-US" altLang="es-CL" sz="1600" b="1" i="0" u="none" strike="noStrike" cap="none" spc="20" normalizeH="0" dirty="0">
                <a:ln>
                  <a:noFill/>
                </a:ln>
                <a:solidFill>
                  <a:schemeClr val="tx1">
                    <a:alpha val="58000"/>
                  </a:schemeClr>
                </a:solidFill>
                <a:effectLst/>
              </a:rPr>
              <a:t> de </a:t>
            </a:r>
            <a:r>
              <a:rPr kumimoji="0" lang="en-US" altLang="es-CL" sz="1600" b="1" i="0" u="none" strike="noStrike" cap="none" spc="20" normalizeH="0" dirty="0" err="1">
                <a:ln>
                  <a:noFill/>
                </a:ln>
                <a:solidFill>
                  <a:schemeClr val="tx1">
                    <a:alpha val="58000"/>
                  </a:schemeClr>
                </a:solidFill>
                <a:effectLst/>
              </a:rPr>
              <a:t>energía</a:t>
            </a:r>
            <a:r>
              <a:rPr kumimoji="0" lang="en-US" altLang="es-CL" sz="1600" b="1" i="0" u="none" strike="noStrike" cap="none" spc="20" normalizeH="0" dirty="0">
                <a:ln>
                  <a:noFill/>
                </a:ln>
                <a:solidFill>
                  <a:schemeClr val="tx1">
                    <a:alpha val="58000"/>
                  </a:schemeClr>
                </a:solidFill>
                <a:effectLst/>
              </a:rPr>
              <a:t> y una </a:t>
            </a:r>
            <a:r>
              <a:rPr kumimoji="0" lang="en-US" altLang="es-CL" sz="1600" b="1" i="0" u="none" strike="noStrike" cap="none" spc="20" normalizeH="0" dirty="0" err="1">
                <a:ln>
                  <a:noFill/>
                </a:ln>
                <a:solidFill>
                  <a:schemeClr val="tx1">
                    <a:alpha val="58000"/>
                  </a:schemeClr>
                </a:solidFill>
                <a:effectLst/>
              </a:rPr>
              <a:t>materia</a:t>
            </a:r>
            <a:r>
              <a:rPr kumimoji="0" lang="en-US" altLang="es-CL" sz="1600" b="1" i="0" u="none" strike="noStrike" cap="none" spc="20" normalizeH="0" dirty="0">
                <a:ln>
                  <a:noFill/>
                </a:ln>
                <a:solidFill>
                  <a:schemeClr val="tx1">
                    <a:alpha val="58000"/>
                  </a:schemeClr>
                </a:solidFill>
                <a:effectLst/>
              </a:rPr>
              <a:t> prima </a:t>
            </a:r>
            <a:r>
              <a:rPr kumimoji="0" lang="en-US" altLang="es-CL" sz="1600" b="1" i="0" u="none" strike="noStrike" cap="none" spc="20" normalizeH="0" dirty="0" err="1">
                <a:ln>
                  <a:noFill/>
                </a:ln>
                <a:solidFill>
                  <a:schemeClr val="tx1">
                    <a:alpha val="58000"/>
                  </a:schemeClr>
                </a:solidFill>
                <a:effectLst/>
              </a:rPr>
              <a:t>necesaria</a:t>
            </a:r>
            <a:r>
              <a:rPr kumimoji="0" lang="en-US" altLang="es-CL" sz="1600" b="1" i="0" u="none" strike="noStrike" cap="none" spc="20" normalizeH="0" dirty="0">
                <a:ln>
                  <a:noFill/>
                </a:ln>
                <a:solidFill>
                  <a:schemeClr val="tx1">
                    <a:alpha val="58000"/>
                  </a:schemeClr>
                </a:solidFill>
                <a:effectLst/>
              </a:rPr>
              <a:t> para </a:t>
            </a:r>
            <a:r>
              <a:rPr kumimoji="0" lang="en-US" altLang="es-CL" sz="1600" b="1" i="0" u="none" strike="noStrike" cap="none" spc="20" normalizeH="0" dirty="0" err="1">
                <a:ln>
                  <a:noFill/>
                </a:ln>
                <a:solidFill>
                  <a:schemeClr val="tx1">
                    <a:alpha val="58000"/>
                  </a:schemeClr>
                </a:solidFill>
                <a:effectLst/>
              </a:rPr>
              <a:t>múltiples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procesos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en</a:t>
            </a:r>
            <a:r>
              <a:rPr kumimoji="0" lang="en-US" altLang="es-CL" sz="1600" b="1" i="0" u="none" strike="noStrike" cap="none" spc="20" normalizeH="0" dirty="0">
                <a:ln>
                  <a:noFill/>
                </a:ln>
                <a:solidFill>
                  <a:schemeClr val="tx1">
                    <a:alpha val="58000"/>
                  </a:schemeClr>
                </a:solidFill>
                <a:effectLst/>
              </a:rPr>
              <a:t> la </a:t>
            </a:r>
            <a:r>
              <a:rPr kumimoji="0" lang="en-US" altLang="es-CL" sz="1600" b="1" i="0" u="none" strike="noStrike" cap="none" spc="20" normalizeH="0" dirty="0" err="1">
                <a:ln>
                  <a:noFill/>
                </a:ln>
                <a:solidFill>
                  <a:schemeClr val="tx1">
                    <a:alpha val="58000"/>
                  </a:schemeClr>
                </a:solidFill>
                <a:effectLst/>
              </a:rPr>
              <a:t>industria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química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Además</a:t>
            </a:r>
            <a:r>
              <a:rPr kumimoji="0" lang="en-US" altLang="es-CL" sz="1600" b="1" i="0" u="none" strike="noStrike" cap="none" spc="20" normalizeH="0" dirty="0">
                <a:ln>
                  <a:noFill/>
                </a:ln>
                <a:solidFill>
                  <a:schemeClr val="tx1">
                    <a:alpha val="58000"/>
                  </a:schemeClr>
                </a:solidFill>
                <a:effectLst/>
              </a:rPr>
              <a:t>, a </a:t>
            </a:r>
            <a:r>
              <a:rPr kumimoji="0" lang="en-US" altLang="es-CL" sz="1600" b="1" i="0" u="none" strike="noStrike" cap="none" spc="20" normalizeH="0" dirty="0" err="1">
                <a:ln>
                  <a:noFill/>
                </a:ln>
                <a:solidFill>
                  <a:schemeClr val="tx1">
                    <a:alpha val="58000"/>
                  </a:schemeClr>
                </a:solidFill>
                <a:effectLst/>
              </a:rPr>
              <a:t>partir</a:t>
            </a:r>
            <a:r>
              <a:rPr kumimoji="0" lang="en-US" altLang="es-CL" sz="1600" b="1" i="0" u="none" strike="noStrike" cap="none" spc="20" normalizeH="0" dirty="0">
                <a:ln>
                  <a:noFill/>
                </a:ln>
                <a:solidFill>
                  <a:schemeClr val="tx1">
                    <a:alpha val="58000"/>
                  </a:schemeClr>
                </a:solidFill>
                <a:effectLst/>
              </a:rPr>
              <a:t> de </a:t>
            </a:r>
            <a:r>
              <a:rPr kumimoji="0" lang="en-US" altLang="es-CL" sz="1600" b="1" i="0" u="none" strike="noStrike" cap="none" spc="20" normalizeH="0" dirty="0" err="1">
                <a:ln>
                  <a:noFill/>
                </a:ln>
                <a:solidFill>
                  <a:schemeClr val="tx1">
                    <a:alpha val="58000"/>
                  </a:schemeClr>
                </a:solidFill>
                <a:effectLst/>
              </a:rPr>
              <a:t>dicha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sustancia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podemos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obtener</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diversos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productos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como</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gasolinas</a:t>
            </a:r>
            <a:r>
              <a:rPr kumimoji="0" lang="en-US" altLang="es-CL" sz="1600" b="1" i="0" u="none" strike="noStrike" cap="none" spc="20" normalizeH="0" dirty="0">
                <a:ln>
                  <a:noFill/>
                </a:ln>
                <a:solidFill>
                  <a:schemeClr val="tx1">
                    <a:alpha val="58000"/>
                  </a:schemeClr>
                </a:solidFill>
                <a:effectLst/>
              </a:rPr>
              <a:t>, gas </a:t>
            </a:r>
            <a:r>
              <a:rPr kumimoji="0" lang="en-US" altLang="es-CL" sz="1600" b="1" i="0" u="none" strike="noStrike" cap="none" spc="20" normalizeH="0" dirty="0" err="1">
                <a:ln>
                  <a:noFill/>
                </a:ln>
                <a:solidFill>
                  <a:schemeClr val="tx1">
                    <a:alpha val="58000"/>
                  </a:schemeClr>
                </a:solidFill>
                <a:effectLst/>
              </a:rPr>
              <a:t>licuado</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cosméticos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parafina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bencina</a:t>
            </a:r>
            <a:r>
              <a:rPr kumimoji="0" lang="en-US" altLang="es-CL" sz="1600" b="1" i="0" u="none" strike="noStrike" cap="none" spc="20" normalizeH="0" dirty="0">
                <a:ln>
                  <a:noFill/>
                </a:ln>
                <a:solidFill>
                  <a:schemeClr val="tx1">
                    <a:alpha val="58000"/>
                  </a:schemeClr>
                </a:solidFill>
                <a:effectLst/>
              </a:rPr>
              <a:t>, etc.</a:t>
            </a:r>
          </a:p>
          <a:p>
            <a:pPr marL="0" marR="0" lvl="0" indent="-228600" algn="just" fontAlgn="base">
              <a:lnSpc>
                <a:spcPct val="110000"/>
              </a:lnSpc>
              <a:spcBef>
                <a:spcPct val="0"/>
              </a:spcBef>
              <a:spcAft>
                <a:spcPts val="600"/>
              </a:spcAft>
              <a:buClr>
                <a:schemeClr val="accent4"/>
              </a:buClr>
              <a:buSzTx/>
              <a:buFont typeface="The Hand Extrablack" panose="03070A02030502020204" pitchFamily="66" charset="0"/>
              <a:buChar char="•"/>
              <a:tabLst/>
            </a:pPr>
            <a:r>
              <a:rPr kumimoji="0" lang="en-US" altLang="es-CL" sz="1600" b="1" i="0" u="none" strike="noStrike" cap="none" spc="20" normalizeH="0" dirty="0" err="1">
                <a:ln>
                  <a:noFill/>
                </a:ln>
                <a:solidFill>
                  <a:schemeClr val="tx1">
                    <a:alpha val="58000"/>
                  </a:schemeClr>
                </a:solidFill>
                <a:effectLst/>
              </a:rPr>
              <a:t>Debido</a:t>
            </a:r>
            <a:r>
              <a:rPr kumimoji="0" lang="en-US" altLang="es-CL" sz="1600" b="1" i="0" u="none" strike="noStrike" cap="none" spc="20" normalizeH="0" dirty="0">
                <a:ln>
                  <a:noFill/>
                </a:ln>
                <a:solidFill>
                  <a:schemeClr val="tx1">
                    <a:alpha val="58000"/>
                  </a:schemeClr>
                </a:solidFill>
                <a:effectLst/>
              </a:rPr>
              <a:t> a </a:t>
            </a:r>
            <a:r>
              <a:rPr kumimoji="0" lang="en-US" altLang="es-CL" sz="1600" b="1" i="0" u="none" strike="noStrike" cap="none" spc="20" normalizeH="0" dirty="0" err="1">
                <a:ln>
                  <a:noFill/>
                </a:ln>
                <a:solidFill>
                  <a:schemeClr val="tx1">
                    <a:alpha val="58000"/>
                  </a:schemeClr>
                </a:solidFill>
                <a:effectLst/>
              </a:rPr>
              <a:t>esta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importancia</a:t>
            </a:r>
            <a:r>
              <a:rPr kumimoji="0" lang="en-US" altLang="es-CL" sz="1600" b="1" i="0" u="none" strike="noStrike" cap="none" spc="20" normalizeH="0" dirty="0">
                <a:ln>
                  <a:noFill/>
                </a:ln>
                <a:solidFill>
                  <a:schemeClr val="tx1">
                    <a:alpha val="58000"/>
                  </a:schemeClr>
                </a:solidFill>
                <a:effectLst/>
              </a:rPr>
              <a:t>, la </a:t>
            </a:r>
            <a:r>
              <a:rPr kumimoji="0" lang="en-US" altLang="es-CL" sz="1600" b="1" i="0" u="none" strike="noStrike" cap="none" spc="20" normalizeH="0" dirty="0" err="1">
                <a:ln>
                  <a:noFill/>
                </a:ln>
                <a:solidFill>
                  <a:schemeClr val="tx1">
                    <a:alpha val="58000"/>
                  </a:schemeClr>
                </a:solidFill>
                <a:effectLst/>
              </a:rPr>
              <a:t>extracción</a:t>
            </a:r>
            <a:r>
              <a:rPr kumimoji="0" lang="en-US" altLang="es-CL" sz="1600" b="1" i="0" u="none" strike="noStrike" cap="none" spc="20" normalizeH="0" dirty="0">
                <a:ln>
                  <a:noFill/>
                </a:ln>
                <a:solidFill>
                  <a:schemeClr val="tx1">
                    <a:alpha val="58000"/>
                  </a:schemeClr>
                </a:solidFill>
                <a:effectLst/>
              </a:rPr>
              <a:t> de </a:t>
            </a:r>
            <a:r>
              <a:rPr kumimoji="0" lang="en-US" altLang="es-CL" sz="1600" b="1" i="0" u="none" strike="noStrike" cap="none" spc="20" normalizeH="0" dirty="0" err="1">
                <a:ln>
                  <a:noFill/>
                </a:ln>
                <a:solidFill>
                  <a:schemeClr val="tx1">
                    <a:alpha val="58000"/>
                  </a:schemeClr>
                </a:solidFill>
                <a:effectLst/>
              </a:rPr>
              <a:t>petróleo</a:t>
            </a:r>
            <a:r>
              <a:rPr kumimoji="0" lang="en-US" altLang="es-CL" sz="1600" b="1" i="0" u="none" strike="noStrike" cap="none" spc="20" normalizeH="0" dirty="0">
                <a:ln>
                  <a:noFill/>
                </a:ln>
                <a:solidFill>
                  <a:schemeClr val="tx1">
                    <a:alpha val="58000"/>
                  </a:schemeClr>
                </a:solidFill>
                <a:effectLst/>
              </a:rPr>
              <a:t> ha </a:t>
            </a:r>
            <a:r>
              <a:rPr kumimoji="0" lang="en-US" altLang="es-CL" sz="1600" b="1" i="0" u="none" strike="noStrike" cap="none" spc="20" normalizeH="0" dirty="0" err="1">
                <a:ln>
                  <a:noFill/>
                </a:ln>
                <a:solidFill>
                  <a:schemeClr val="tx1">
                    <a:alpha val="58000"/>
                  </a:schemeClr>
                </a:solidFill>
                <a:effectLst/>
              </a:rPr>
              <a:t>mejorado</a:t>
            </a:r>
            <a:r>
              <a:rPr kumimoji="0" lang="en-US" altLang="es-CL" sz="1600" b="1" i="0" u="none" strike="noStrike" cap="none" spc="20" normalizeH="0" dirty="0">
                <a:ln>
                  <a:noFill/>
                </a:ln>
                <a:solidFill>
                  <a:schemeClr val="tx1">
                    <a:alpha val="58000"/>
                  </a:schemeClr>
                </a:solidFill>
                <a:effectLst/>
              </a:rPr>
              <a:t> sus </a:t>
            </a:r>
            <a:r>
              <a:rPr kumimoji="0" lang="en-US" altLang="es-CL" sz="1600" b="1" i="0" u="none" strike="noStrike" cap="none" spc="20" normalizeH="0" dirty="0" err="1">
                <a:ln>
                  <a:noFill/>
                </a:ln>
                <a:solidFill>
                  <a:schemeClr val="tx1">
                    <a:alpha val="58000"/>
                  </a:schemeClr>
                </a:solidFill>
                <a:effectLst/>
              </a:rPr>
              <a:t>técnicas</a:t>
            </a:r>
            <a:r>
              <a:rPr kumimoji="0" lang="en-US" altLang="es-CL" sz="1600" b="1" i="0" u="none" strike="noStrike" cap="none" spc="20" normalizeH="0" dirty="0">
                <a:ln>
                  <a:noFill/>
                </a:ln>
                <a:solidFill>
                  <a:schemeClr val="tx1">
                    <a:alpha val="58000"/>
                  </a:schemeClr>
                </a:solidFill>
                <a:effectLst/>
              </a:rPr>
              <a:t> con el fin de </a:t>
            </a:r>
            <a:r>
              <a:rPr kumimoji="0" lang="en-US" altLang="es-CL" sz="1600" b="1" i="0" u="none" strike="noStrike" cap="none" spc="20" normalizeH="0" dirty="0" err="1">
                <a:ln>
                  <a:noFill/>
                </a:ln>
                <a:solidFill>
                  <a:schemeClr val="tx1">
                    <a:alpha val="58000"/>
                  </a:schemeClr>
                </a:solidFill>
                <a:effectLst/>
              </a:rPr>
              <a:t>aumentar</a:t>
            </a:r>
            <a:r>
              <a:rPr kumimoji="0" lang="en-US" altLang="es-CL" sz="1600" b="1" i="0" u="none" strike="noStrike" cap="none" spc="20" normalizeH="0" dirty="0">
                <a:ln>
                  <a:noFill/>
                </a:ln>
                <a:solidFill>
                  <a:schemeClr val="tx1">
                    <a:alpha val="58000"/>
                  </a:schemeClr>
                </a:solidFill>
                <a:effectLst/>
              </a:rPr>
              <a:t> la </a:t>
            </a:r>
            <a:r>
              <a:rPr kumimoji="0" lang="en-US" altLang="es-CL" sz="1600" b="1" i="0" u="none" strike="noStrike" cap="none" spc="20" normalizeH="0" dirty="0" err="1">
                <a:ln>
                  <a:noFill/>
                </a:ln>
                <a:solidFill>
                  <a:schemeClr val="tx1">
                    <a:alpha val="58000"/>
                  </a:schemeClr>
                </a:solidFill>
                <a:effectLst/>
              </a:rPr>
              <a:t>velocidad</a:t>
            </a:r>
            <a:r>
              <a:rPr kumimoji="0" lang="en-US" altLang="es-CL" sz="1600" b="1" i="0" u="none" strike="noStrike" cap="none" spc="20" normalizeH="0" dirty="0">
                <a:ln>
                  <a:noFill/>
                </a:ln>
                <a:solidFill>
                  <a:schemeClr val="tx1">
                    <a:alpha val="58000"/>
                  </a:schemeClr>
                </a:solidFill>
                <a:effectLst/>
              </a:rPr>
              <a:t> de </a:t>
            </a:r>
            <a:r>
              <a:rPr kumimoji="0" lang="en-US" altLang="es-CL" sz="1600" b="1" i="0" u="none" strike="noStrike" cap="none" spc="20" normalizeH="0" dirty="0" err="1">
                <a:ln>
                  <a:noFill/>
                </a:ln>
                <a:solidFill>
                  <a:schemeClr val="tx1">
                    <a:alpha val="58000"/>
                  </a:schemeClr>
                </a:solidFill>
                <a:effectLst/>
              </a:rPr>
              <a:t>obtención</a:t>
            </a:r>
            <a:r>
              <a:rPr kumimoji="0" lang="en-US" altLang="es-CL" sz="1600" b="1" i="0" u="none" strike="noStrike" cap="none" spc="20" normalizeH="0" dirty="0">
                <a:ln>
                  <a:noFill/>
                </a:ln>
                <a:solidFill>
                  <a:schemeClr val="tx1">
                    <a:alpha val="58000"/>
                  </a:schemeClr>
                </a:solidFill>
                <a:effectLst/>
              </a:rPr>
              <a:t>. La </a:t>
            </a:r>
            <a:r>
              <a:rPr kumimoji="0" lang="en-US" altLang="es-CL" sz="1600" b="1" i="0" u="none" strike="noStrike" cap="none" spc="20" normalizeH="0" dirty="0" err="1">
                <a:ln>
                  <a:noFill/>
                </a:ln>
                <a:solidFill>
                  <a:schemeClr val="tx1">
                    <a:alpha val="58000"/>
                  </a:schemeClr>
                </a:solidFill>
                <a:effectLst/>
              </a:rPr>
              <a:t>técnica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usada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en</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este</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proceso</a:t>
            </a:r>
            <a:r>
              <a:rPr kumimoji="0" lang="en-US" altLang="es-CL" sz="1600" b="1" i="0" u="none" strike="noStrike" cap="none" spc="20" normalizeH="0" dirty="0">
                <a:ln>
                  <a:noFill/>
                </a:ln>
                <a:solidFill>
                  <a:schemeClr val="tx1">
                    <a:alpha val="58000"/>
                  </a:schemeClr>
                </a:solidFill>
                <a:effectLst/>
              </a:rPr>
              <a:t> es la </a:t>
            </a:r>
            <a:r>
              <a:rPr kumimoji="0" lang="en-US" altLang="es-CL" sz="1600" b="1" i="0" u="none" strike="noStrike" cap="none" spc="20" normalizeH="0" dirty="0" err="1">
                <a:ln>
                  <a:noFill/>
                </a:ln>
                <a:solidFill>
                  <a:schemeClr val="tx1">
                    <a:alpha val="58000"/>
                  </a:schemeClr>
                </a:solidFill>
                <a:effectLst/>
              </a:rPr>
              <a:t>destilación</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fraccionada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método</a:t>
            </a:r>
            <a:r>
              <a:rPr kumimoji="0" lang="en-US" altLang="es-CL" sz="1600" b="1" i="0" u="none" strike="noStrike" cap="none" spc="20" normalizeH="0" dirty="0">
                <a:ln>
                  <a:noFill/>
                </a:ln>
                <a:solidFill>
                  <a:schemeClr val="tx1">
                    <a:alpha val="58000"/>
                  </a:schemeClr>
                </a:solidFill>
                <a:effectLst/>
              </a:rPr>
              <a:t> que, al </a:t>
            </a:r>
            <a:r>
              <a:rPr kumimoji="0" lang="en-US" altLang="es-CL" sz="1600" b="1" i="0" u="none" strike="noStrike" cap="none" spc="20" normalizeH="0" dirty="0" err="1">
                <a:ln>
                  <a:noFill/>
                </a:ln>
                <a:solidFill>
                  <a:schemeClr val="tx1">
                    <a:alpha val="58000"/>
                  </a:schemeClr>
                </a:solidFill>
                <a:effectLst/>
              </a:rPr>
              <a:t>igual</a:t>
            </a:r>
            <a:r>
              <a:rPr kumimoji="0" lang="en-US" altLang="es-CL" sz="1600" b="1" i="0" u="none" strike="noStrike" cap="none" spc="20" normalizeH="0" dirty="0">
                <a:ln>
                  <a:noFill/>
                </a:ln>
                <a:solidFill>
                  <a:schemeClr val="tx1">
                    <a:alpha val="58000"/>
                  </a:schemeClr>
                </a:solidFill>
                <a:effectLst/>
              </a:rPr>
              <a:t> que la </a:t>
            </a:r>
            <a:r>
              <a:rPr kumimoji="0" lang="en-US" altLang="es-CL" sz="1600" b="1" i="0" u="none" strike="noStrike" cap="none" spc="20" normalizeH="0" dirty="0" err="1">
                <a:ln>
                  <a:noFill/>
                </a:ln>
                <a:solidFill>
                  <a:schemeClr val="tx1">
                    <a:alpha val="58000"/>
                  </a:schemeClr>
                </a:solidFill>
                <a:effectLst/>
              </a:rPr>
              <a:t>destilación</a:t>
            </a:r>
            <a:r>
              <a:rPr kumimoji="0" lang="en-US" altLang="es-CL" sz="1600" b="1" i="0" u="none" strike="noStrike" cap="none" spc="20" normalizeH="0" dirty="0">
                <a:ln>
                  <a:noFill/>
                </a:ln>
                <a:solidFill>
                  <a:schemeClr val="tx1">
                    <a:alpha val="58000"/>
                  </a:schemeClr>
                </a:solidFill>
                <a:effectLst/>
              </a:rPr>
              <a:t> simple, </a:t>
            </a:r>
            <a:r>
              <a:rPr kumimoji="0" lang="en-US" altLang="es-CL" sz="1600" b="1" i="0" u="none" strike="noStrike" cap="none" spc="20" normalizeH="0" dirty="0" err="1">
                <a:ln>
                  <a:noFill/>
                </a:ln>
                <a:solidFill>
                  <a:schemeClr val="tx1">
                    <a:alpha val="58000"/>
                  </a:schemeClr>
                </a:solidFill>
                <a:effectLst/>
              </a:rPr>
              <a:t>considera</a:t>
            </a:r>
            <a:r>
              <a:rPr kumimoji="0" lang="en-US" altLang="es-CL" sz="1600" b="1" i="0" u="none" strike="noStrike" cap="none" spc="20" normalizeH="0" dirty="0">
                <a:ln>
                  <a:noFill/>
                </a:ln>
                <a:solidFill>
                  <a:schemeClr val="tx1">
                    <a:alpha val="58000"/>
                  </a:schemeClr>
                </a:solidFill>
                <a:effectLst/>
              </a:rPr>
              <a:t> los puntos de </a:t>
            </a:r>
            <a:r>
              <a:rPr kumimoji="0" lang="en-US" altLang="es-CL" sz="1600" b="1" i="0" u="none" strike="noStrike" cap="none" spc="20" normalizeH="0" dirty="0" err="1">
                <a:ln>
                  <a:noFill/>
                </a:ln>
                <a:solidFill>
                  <a:schemeClr val="tx1">
                    <a:alpha val="58000"/>
                  </a:schemeClr>
                </a:solidFill>
                <a:effectLst/>
              </a:rPr>
              <a:t>ebullición</a:t>
            </a:r>
            <a:r>
              <a:rPr kumimoji="0" lang="en-US" altLang="es-CL" sz="1600" b="1" i="0" u="none" strike="noStrike" cap="none" spc="20" normalizeH="0" dirty="0">
                <a:ln>
                  <a:noFill/>
                </a:ln>
                <a:solidFill>
                  <a:schemeClr val="tx1">
                    <a:alpha val="58000"/>
                  </a:schemeClr>
                </a:solidFill>
                <a:effectLst/>
              </a:rPr>
              <a:t> de los </a:t>
            </a:r>
            <a:r>
              <a:rPr kumimoji="0" lang="en-US" altLang="es-CL" sz="1600" b="1" i="0" u="none" strike="noStrike" cap="none" spc="20" normalizeH="0" dirty="0" err="1">
                <a:ln>
                  <a:noFill/>
                </a:ln>
                <a:solidFill>
                  <a:schemeClr val="tx1">
                    <a:alpha val="58000"/>
                  </a:schemeClr>
                </a:solidFill>
                <a:effectLst/>
              </a:rPr>
              <a:t>diversos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componentes</a:t>
            </a:r>
            <a:r>
              <a:rPr kumimoji="0" lang="en-US" altLang="es-CL" sz="1600" b="1" i="0" u="none" strike="noStrike" cap="none" spc="20" normalizeH="0" dirty="0">
                <a:ln>
                  <a:noFill/>
                </a:ln>
                <a:solidFill>
                  <a:schemeClr val="tx1">
                    <a:alpha val="58000"/>
                  </a:schemeClr>
                </a:solidFill>
                <a:effectLst/>
              </a:rPr>
              <a:t> del </a:t>
            </a:r>
            <a:r>
              <a:rPr kumimoji="0" lang="en-US" altLang="es-CL" sz="1600" b="1" i="0" u="none" strike="noStrike" cap="none" spc="20" normalizeH="0" dirty="0" err="1">
                <a:ln>
                  <a:noFill/>
                </a:ln>
                <a:solidFill>
                  <a:schemeClr val="tx1">
                    <a:alpha val="58000"/>
                  </a:schemeClr>
                </a:solidFill>
                <a:effectLst/>
              </a:rPr>
              <a:t>petróleo</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Esta</a:t>
            </a:r>
            <a:r>
              <a:rPr kumimoji="0" lang="en-US" altLang="es-CL" sz="1600" b="1" i="0" u="none" strike="noStrike" cap="none" spc="20" normalizeH="0" dirty="0">
                <a:ln>
                  <a:noFill/>
                </a:ln>
                <a:solidFill>
                  <a:schemeClr val="tx1">
                    <a:alpha val="58000"/>
                  </a:schemeClr>
                </a:solidFill>
                <a:effectLst/>
              </a:rPr>
              <a:t> se </a:t>
            </a:r>
            <a:r>
              <a:rPr kumimoji="0" lang="en-US" altLang="es-CL" sz="1600" b="1" i="0" u="none" strike="noStrike" cap="none" spc="20" normalizeH="0" dirty="0" err="1">
                <a:ln>
                  <a:noFill/>
                </a:ln>
                <a:solidFill>
                  <a:schemeClr val="tx1">
                    <a:alpha val="58000"/>
                  </a:schemeClr>
                </a:solidFill>
                <a:effectLst/>
              </a:rPr>
              <a:t>realiza</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en</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torres</a:t>
            </a:r>
            <a:r>
              <a:rPr kumimoji="0" lang="en-US" altLang="es-CL" sz="1600" b="1" i="0" u="none" strike="noStrike" cap="none" spc="20" normalizeH="0" dirty="0">
                <a:ln>
                  <a:noFill/>
                </a:ln>
                <a:solidFill>
                  <a:schemeClr val="tx1">
                    <a:alpha val="58000"/>
                  </a:schemeClr>
                </a:solidFill>
                <a:effectLst/>
              </a:rPr>
              <a:t> de </a:t>
            </a:r>
            <a:r>
              <a:rPr kumimoji="0" lang="en-US" altLang="es-CL" sz="1600" b="1" i="0" u="none" strike="noStrike" cap="none" spc="20" normalizeH="0" dirty="0" err="1">
                <a:ln>
                  <a:noFill/>
                </a:ln>
                <a:solidFill>
                  <a:schemeClr val="tx1">
                    <a:alpha val="58000"/>
                  </a:schemeClr>
                </a:solidFill>
                <a:effectLst/>
              </a:rPr>
              <a:t>fraccionamientos</a:t>
            </a:r>
            <a:r>
              <a:rPr kumimoji="0" lang="en-US" altLang="es-CL" sz="1600" b="1" i="0" u="none" strike="noStrike" cap="none" spc="20" normalizeH="0" dirty="0">
                <a:ln>
                  <a:noFill/>
                </a:ln>
                <a:solidFill>
                  <a:schemeClr val="tx1">
                    <a:alpha val="58000"/>
                  </a:schemeClr>
                </a:solidFill>
                <a:effectLst/>
              </a:rPr>
              <a:t> que </a:t>
            </a:r>
            <a:r>
              <a:rPr kumimoji="0" lang="en-US" altLang="es-CL" sz="1600" b="1" i="0" u="none" strike="noStrike" cap="none" spc="20" normalizeH="0" dirty="0" err="1">
                <a:ln>
                  <a:noFill/>
                </a:ln>
                <a:solidFill>
                  <a:schemeClr val="tx1">
                    <a:alpha val="58000"/>
                  </a:schemeClr>
                </a:solidFill>
                <a:effectLst/>
              </a:rPr>
              <a:t>cuentan</a:t>
            </a:r>
            <a:r>
              <a:rPr kumimoji="0" lang="en-US" altLang="es-CL" sz="1600" b="1" i="0" u="none" strike="noStrike" cap="none" spc="20" normalizeH="0" dirty="0">
                <a:ln>
                  <a:noFill/>
                </a:ln>
                <a:solidFill>
                  <a:schemeClr val="tx1">
                    <a:alpha val="58000"/>
                  </a:schemeClr>
                </a:solidFill>
                <a:effectLst/>
              </a:rPr>
              <a:t> con </a:t>
            </a:r>
            <a:r>
              <a:rPr kumimoji="0" lang="en-US" altLang="es-CL" sz="1600" b="1" i="0" u="none" strike="noStrike" cap="none" spc="20" normalizeH="0" dirty="0" err="1">
                <a:ln>
                  <a:noFill/>
                </a:ln>
                <a:solidFill>
                  <a:schemeClr val="tx1">
                    <a:alpha val="58000"/>
                  </a:schemeClr>
                </a:solidFill>
                <a:effectLst/>
              </a:rPr>
              <a:t>salidas</a:t>
            </a:r>
            <a:r>
              <a:rPr kumimoji="0" lang="en-US" altLang="es-CL" sz="1600" b="1" i="0" u="none" strike="noStrike" cap="none" spc="20" normalizeH="0" dirty="0">
                <a:ln>
                  <a:noFill/>
                </a:ln>
                <a:solidFill>
                  <a:schemeClr val="tx1">
                    <a:alpha val="58000"/>
                  </a:schemeClr>
                </a:solidFill>
                <a:effectLst/>
              </a:rPr>
              <a:t> a </a:t>
            </a:r>
            <a:r>
              <a:rPr kumimoji="0" lang="en-US" altLang="es-CL" sz="1600" b="1" i="0" u="none" strike="noStrike" cap="none" spc="20" normalizeH="0" dirty="0" err="1">
                <a:ln>
                  <a:noFill/>
                </a:ln>
                <a:solidFill>
                  <a:schemeClr val="tx1">
                    <a:alpha val="58000"/>
                  </a:schemeClr>
                </a:solidFill>
                <a:effectLst/>
              </a:rPr>
              <a:t>diferentes</a:t>
            </a:r>
            <a:r>
              <a:rPr kumimoji="0" lang="en-US" altLang="es-CL" sz="1600" b="1" i="0" u="none" strike="noStrike" cap="none" spc="20" normalizeH="0" dirty="0">
                <a:ln>
                  <a:noFill/>
                </a:ln>
                <a:solidFill>
                  <a:schemeClr val="tx1">
                    <a:alpha val="58000"/>
                  </a:schemeClr>
                </a:solidFill>
                <a:effectLst/>
              </a:rPr>
              <a:t> </a:t>
            </a:r>
            <a:r>
              <a:rPr kumimoji="0" lang="en-US" altLang="es-CL" sz="1600" b="1" i="0" u="none" strike="noStrike" cap="none" spc="20" normalizeH="0" dirty="0" err="1">
                <a:ln>
                  <a:noFill/>
                </a:ln>
                <a:solidFill>
                  <a:schemeClr val="tx1">
                    <a:alpha val="58000"/>
                  </a:schemeClr>
                </a:solidFill>
                <a:effectLst/>
              </a:rPr>
              <a:t>alturas</a:t>
            </a:r>
            <a:r>
              <a:rPr kumimoji="0" lang="en-US" altLang="es-CL" sz="1600" b="1" i="0" u="none" strike="noStrike" cap="none" spc="20" normalizeH="0" dirty="0">
                <a:ln>
                  <a:noFill/>
                </a:ln>
                <a:solidFill>
                  <a:schemeClr val="tx1">
                    <a:alpha val="58000"/>
                  </a:schemeClr>
                </a:solidFill>
                <a:effectLst/>
              </a:rPr>
              <a:t>.</a:t>
            </a:r>
          </a:p>
        </p:txBody>
      </p:sp>
      <p:sp>
        <p:nvSpPr>
          <p:cNvPr id="6" name="Rectangle 5">
            <a:extLst>
              <a:ext uri="{FF2B5EF4-FFF2-40B4-BE49-F238E27FC236}">
                <a16:creationId xmlns:a16="http://schemas.microsoft.com/office/drawing/2014/main" xmlns="" id="{36499EE9-C31C-B842-B3FC-6CD366362D06}"/>
              </a:ext>
            </a:extLst>
          </p:cNvPr>
          <p:cNvSpPr>
            <a:spLocks noChangeArrowheads="1"/>
          </p:cNvSpPr>
          <p:nvPr/>
        </p:nvSpPr>
        <p:spPr bwMode="auto">
          <a:xfrm>
            <a:off x="0" y="20250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1173230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1">
            <a:extLst>
              <a:ext uri="{FF2B5EF4-FFF2-40B4-BE49-F238E27FC236}">
                <a16:creationId xmlns:a16="http://schemas.microsoft.com/office/drawing/2014/main" xmlns="" id="{1CD1E029-2524-7545-9063-C8DE97C0BDE8}"/>
              </a:ext>
            </a:extLst>
          </p:cNvPr>
          <p:cNvGrpSpPr>
            <a:grpSpLocks noChangeAspect="1"/>
          </p:cNvGrpSpPr>
          <p:nvPr/>
        </p:nvGrpSpPr>
        <p:grpSpPr bwMode="auto">
          <a:xfrm>
            <a:off x="385763" y="600084"/>
            <a:ext cx="10629037" cy="5771765"/>
            <a:chOff x="1125" y="265"/>
            <a:chExt cx="9704" cy="6949"/>
          </a:xfrm>
        </p:grpSpPr>
        <p:pic>
          <p:nvPicPr>
            <p:cNvPr id="11" name="Picture 25">
              <a:extLst>
                <a:ext uri="{FF2B5EF4-FFF2-40B4-BE49-F238E27FC236}">
                  <a16:creationId xmlns:a16="http://schemas.microsoft.com/office/drawing/2014/main" xmlns="" id="{E75C8F3B-3687-EA42-AAF8-8BD32006A86C}"/>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2" y="372"/>
              <a:ext cx="8017" cy="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4">
              <a:extLst>
                <a:ext uri="{FF2B5EF4-FFF2-40B4-BE49-F238E27FC236}">
                  <a16:creationId xmlns:a16="http://schemas.microsoft.com/office/drawing/2014/main" xmlns="" id="{931E9EB0-2CC8-D448-AB8E-04BE4C3A32B3}"/>
                </a:ext>
              </a:extLst>
            </p:cNvPr>
            <p:cNvSpPr>
              <a:spLocks noChangeAspect="1" noEditPoints="1" noChangeArrowheads="1" noChangeShapeType="1" noTextEdit="1"/>
            </p:cNvSpPr>
            <p:nvPr/>
          </p:nvSpPr>
          <p:spPr bwMode="auto">
            <a:xfrm>
              <a:off x="1125" y="265"/>
              <a:ext cx="5452" cy="2954"/>
            </a:xfrm>
            <a:custGeom>
              <a:avLst/>
              <a:gdLst>
                <a:gd name="T0" fmla="+- 0 3870 1126"/>
                <a:gd name="T1" fmla="*/ T0 w 5452"/>
                <a:gd name="T2" fmla="+- 0 287 266"/>
                <a:gd name="T3" fmla="*/ 287 h 2954"/>
                <a:gd name="T4" fmla="+- 0 3457 1126"/>
                <a:gd name="T5" fmla="*/ T4 w 5452"/>
                <a:gd name="T6" fmla="+- 0 349 266"/>
                <a:gd name="T7" fmla="*/ 349 h 2954"/>
                <a:gd name="T8" fmla="+- 0 3152 1126"/>
                <a:gd name="T9" fmla="*/ T8 w 5452"/>
                <a:gd name="T10" fmla="+- 0 327 266"/>
                <a:gd name="T11" fmla="*/ 327 h 2954"/>
                <a:gd name="T12" fmla="+- 0 2884 1126"/>
                <a:gd name="T13" fmla="*/ T12 w 5452"/>
                <a:gd name="T14" fmla="+- 0 300 266"/>
                <a:gd name="T15" fmla="*/ 300 h 2954"/>
                <a:gd name="T16" fmla="+- 0 2582 1126"/>
                <a:gd name="T17" fmla="*/ T16 w 5452"/>
                <a:gd name="T18" fmla="+- 0 329 266"/>
                <a:gd name="T19" fmla="*/ 329 h 2954"/>
                <a:gd name="T20" fmla="+- 0 2348 1126"/>
                <a:gd name="T21" fmla="*/ T20 w 5452"/>
                <a:gd name="T22" fmla="+- 0 315 266"/>
                <a:gd name="T23" fmla="*/ 315 h 2954"/>
                <a:gd name="T24" fmla="+- 0 2006 1126"/>
                <a:gd name="T25" fmla="*/ T24 w 5452"/>
                <a:gd name="T26" fmla="+- 0 311 266"/>
                <a:gd name="T27" fmla="*/ 311 h 2954"/>
                <a:gd name="T28" fmla="+- 0 1639 1126"/>
                <a:gd name="T29" fmla="*/ T28 w 5452"/>
                <a:gd name="T30" fmla="+- 0 317 266"/>
                <a:gd name="T31" fmla="*/ 317 h 2954"/>
                <a:gd name="T32" fmla="+- 0 1296 1126"/>
                <a:gd name="T33" fmla="*/ T32 w 5452"/>
                <a:gd name="T34" fmla="+- 0 305 266"/>
                <a:gd name="T35" fmla="*/ 305 h 2954"/>
                <a:gd name="T36" fmla="+- 0 1166 1126"/>
                <a:gd name="T37" fmla="*/ T36 w 5452"/>
                <a:gd name="T38" fmla="+- 0 498 266"/>
                <a:gd name="T39" fmla="*/ 498 h 2954"/>
                <a:gd name="T40" fmla="+- 0 1152 1126"/>
                <a:gd name="T41" fmla="*/ T40 w 5452"/>
                <a:gd name="T42" fmla="+- 0 794 266"/>
                <a:gd name="T43" fmla="*/ 794 h 2954"/>
                <a:gd name="T44" fmla="+- 0 1162 1126"/>
                <a:gd name="T45" fmla="*/ T44 w 5452"/>
                <a:gd name="T46" fmla="+- 0 1114 266"/>
                <a:gd name="T47" fmla="*/ 1114 h 2954"/>
                <a:gd name="T48" fmla="+- 0 1156 1126"/>
                <a:gd name="T49" fmla="*/ T48 w 5452"/>
                <a:gd name="T50" fmla="+- 0 1477 266"/>
                <a:gd name="T51" fmla="*/ 1477 h 2954"/>
                <a:gd name="T52" fmla="+- 0 1146 1126"/>
                <a:gd name="T53" fmla="*/ T52 w 5452"/>
                <a:gd name="T54" fmla="+- 0 1727 266"/>
                <a:gd name="T55" fmla="*/ 1727 h 2954"/>
                <a:gd name="T56" fmla="+- 0 1187 1126"/>
                <a:gd name="T57" fmla="*/ T56 w 5452"/>
                <a:gd name="T58" fmla="+- 0 1984 266"/>
                <a:gd name="T59" fmla="*/ 1984 h 2954"/>
                <a:gd name="T60" fmla="+- 0 1162 1126"/>
                <a:gd name="T61" fmla="*/ T60 w 5452"/>
                <a:gd name="T62" fmla="+- 0 2460 266"/>
                <a:gd name="T63" fmla="*/ 2460 h 2954"/>
                <a:gd name="T64" fmla="+- 0 1133 1126"/>
                <a:gd name="T65" fmla="*/ T64 w 5452"/>
                <a:gd name="T66" fmla="+- 0 2767 266"/>
                <a:gd name="T67" fmla="*/ 2767 h 2954"/>
                <a:gd name="T68" fmla="+- 0 1141 1126"/>
                <a:gd name="T69" fmla="*/ T68 w 5452"/>
                <a:gd name="T70" fmla="+- 0 3104 266"/>
                <a:gd name="T71" fmla="*/ 3104 h 2954"/>
                <a:gd name="T72" fmla="+- 0 1425 1126"/>
                <a:gd name="T73" fmla="*/ T72 w 5452"/>
                <a:gd name="T74" fmla="+- 0 3174 266"/>
                <a:gd name="T75" fmla="*/ 3174 h 2954"/>
                <a:gd name="T76" fmla="+- 0 1864 1126"/>
                <a:gd name="T77" fmla="*/ T76 w 5452"/>
                <a:gd name="T78" fmla="+- 0 3183 266"/>
                <a:gd name="T79" fmla="*/ 3183 h 2954"/>
                <a:gd name="T80" fmla="+- 0 2199 1126"/>
                <a:gd name="T81" fmla="*/ T80 w 5452"/>
                <a:gd name="T82" fmla="+- 0 3173 266"/>
                <a:gd name="T83" fmla="*/ 3173 h 2954"/>
                <a:gd name="T84" fmla="+- 0 2455 1126"/>
                <a:gd name="T85" fmla="*/ T84 w 5452"/>
                <a:gd name="T86" fmla="+- 0 3184 266"/>
                <a:gd name="T87" fmla="*/ 3184 h 2954"/>
                <a:gd name="T88" fmla="+- 0 3005 1126"/>
                <a:gd name="T89" fmla="*/ T88 w 5452"/>
                <a:gd name="T90" fmla="+- 0 3172 266"/>
                <a:gd name="T91" fmla="*/ 3172 h 2954"/>
                <a:gd name="T92" fmla="+- 0 3382 1126"/>
                <a:gd name="T93" fmla="*/ T92 w 5452"/>
                <a:gd name="T94" fmla="+- 0 3188 266"/>
                <a:gd name="T95" fmla="*/ 3188 h 2954"/>
                <a:gd name="T96" fmla="+- 0 3647 1126"/>
                <a:gd name="T97" fmla="*/ T96 w 5452"/>
                <a:gd name="T98" fmla="+- 0 3192 266"/>
                <a:gd name="T99" fmla="*/ 3192 h 2954"/>
                <a:gd name="T100" fmla="+- 0 4059 1126"/>
                <a:gd name="T101" fmla="*/ T100 w 5452"/>
                <a:gd name="T102" fmla="+- 0 3160 266"/>
                <a:gd name="T103" fmla="*/ 3160 h 2954"/>
                <a:gd name="T104" fmla="+- 0 4388 1126"/>
                <a:gd name="T105" fmla="*/ T104 w 5452"/>
                <a:gd name="T106" fmla="+- 0 3167 266"/>
                <a:gd name="T107" fmla="*/ 3167 h 2954"/>
                <a:gd name="T108" fmla="+- 0 4748 1126"/>
                <a:gd name="T109" fmla="*/ T108 w 5452"/>
                <a:gd name="T110" fmla="+- 0 3180 266"/>
                <a:gd name="T111" fmla="*/ 3180 h 2954"/>
                <a:gd name="T112" fmla="+- 0 5035 1126"/>
                <a:gd name="T113" fmla="*/ T112 w 5452"/>
                <a:gd name="T114" fmla="+- 0 3187 266"/>
                <a:gd name="T115" fmla="*/ 3187 h 2954"/>
                <a:gd name="T116" fmla="+- 0 5435 1126"/>
                <a:gd name="T117" fmla="*/ T116 w 5452"/>
                <a:gd name="T118" fmla="+- 0 3219 266"/>
                <a:gd name="T119" fmla="*/ 3219 h 2954"/>
                <a:gd name="T120" fmla="+- 0 5793 1126"/>
                <a:gd name="T121" fmla="*/ T120 w 5452"/>
                <a:gd name="T122" fmla="+- 0 3142 266"/>
                <a:gd name="T123" fmla="*/ 3142 h 2954"/>
                <a:gd name="T124" fmla="+- 0 6128 1126"/>
                <a:gd name="T125" fmla="*/ T124 w 5452"/>
                <a:gd name="T126" fmla="+- 0 3140 266"/>
                <a:gd name="T127" fmla="*/ 3140 h 2954"/>
                <a:gd name="T128" fmla="+- 0 6501 1126"/>
                <a:gd name="T129" fmla="*/ T128 w 5452"/>
                <a:gd name="T130" fmla="+- 0 3176 266"/>
                <a:gd name="T131" fmla="*/ 3176 h 2954"/>
                <a:gd name="T132" fmla="+- 0 6544 1126"/>
                <a:gd name="T133" fmla="*/ T132 w 5452"/>
                <a:gd name="T134" fmla="+- 0 2980 266"/>
                <a:gd name="T135" fmla="*/ 2980 h 2954"/>
                <a:gd name="T136" fmla="+- 0 6564 1126"/>
                <a:gd name="T137" fmla="*/ T136 w 5452"/>
                <a:gd name="T138" fmla="+- 0 2560 266"/>
                <a:gd name="T139" fmla="*/ 2560 h 2954"/>
                <a:gd name="T140" fmla="+- 0 6544 1126"/>
                <a:gd name="T141" fmla="*/ T140 w 5452"/>
                <a:gd name="T142" fmla="+- 0 2279 266"/>
                <a:gd name="T143" fmla="*/ 2279 h 2954"/>
                <a:gd name="T144" fmla="+- 0 6575 1126"/>
                <a:gd name="T145" fmla="*/ T144 w 5452"/>
                <a:gd name="T146" fmla="+- 0 1966 266"/>
                <a:gd name="T147" fmla="*/ 1966 h 2954"/>
                <a:gd name="T148" fmla="+- 0 6536 1126"/>
                <a:gd name="T149" fmla="*/ T148 w 5452"/>
                <a:gd name="T150" fmla="+- 0 1586 266"/>
                <a:gd name="T151" fmla="*/ 1586 h 2954"/>
                <a:gd name="T152" fmla="+- 0 6551 1126"/>
                <a:gd name="T153" fmla="*/ T152 w 5452"/>
                <a:gd name="T154" fmla="+- 0 1253 266"/>
                <a:gd name="T155" fmla="*/ 1253 h 2954"/>
                <a:gd name="T156" fmla="+- 0 6567 1126"/>
                <a:gd name="T157" fmla="*/ T156 w 5452"/>
                <a:gd name="T158" fmla="+- 0 1017 266"/>
                <a:gd name="T159" fmla="*/ 1017 h 2954"/>
                <a:gd name="T160" fmla="+- 0 6535 1126"/>
                <a:gd name="T161" fmla="*/ T160 w 5452"/>
                <a:gd name="T162" fmla="+- 0 774 266"/>
                <a:gd name="T163" fmla="*/ 774 h 2954"/>
                <a:gd name="T164" fmla="+- 0 6569 1126"/>
                <a:gd name="T165" fmla="*/ T164 w 5452"/>
                <a:gd name="T166" fmla="+- 0 450 266"/>
                <a:gd name="T167" fmla="*/ 450 h 2954"/>
                <a:gd name="T168" fmla="+- 0 6418 1126"/>
                <a:gd name="T169" fmla="*/ T168 w 5452"/>
                <a:gd name="T170" fmla="+- 0 318 266"/>
                <a:gd name="T171" fmla="*/ 318 h 2954"/>
                <a:gd name="T172" fmla="+- 0 5945 1126"/>
                <a:gd name="T173" fmla="*/ T172 w 5452"/>
                <a:gd name="T174" fmla="+- 0 303 266"/>
                <a:gd name="T175" fmla="*/ 303 h 2954"/>
                <a:gd name="T176" fmla="+- 0 5605 1126"/>
                <a:gd name="T177" fmla="*/ T176 w 5452"/>
                <a:gd name="T178" fmla="+- 0 300 266"/>
                <a:gd name="T179" fmla="*/ 300 h 2954"/>
                <a:gd name="T180" fmla="+- 0 5163 1126"/>
                <a:gd name="T181" fmla="*/ T180 w 5452"/>
                <a:gd name="T182" fmla="+- 0 327 266"/>
                <a:gd name="T183" fmla="*/ 327 h 2954"/>
                <a:gd name="T184" fmla="+- 0 4736 1126"/>
                <a:gd name="T185" fmla="*/ T184 w 5452"/>
                <a:gd name="T186" fmla="+- 0 310 266"/>
                <a:gd name="T187" fmla="*/ 310 h 2954"/>
                <a:gd name="T188" fmla="+- 0 4459 1126"/>
                <a:gd name="T189" fmla="*/ T188 w 5452"/>
                <a:gd name="T190" fmla="+- 0 307 266"/>
                <a:gd name="T191" fmla="*/ 307 h 2954"/>
                <a:gd name="T192" fmla="+- 0 4145 1126"/>
                <a:gd name="T193" fmla="*/ T192 w 5452"/>
                <a:gd name="T194" fmla="+- 0 266 266"/>
                <a:gd name="T195" fmla="*/ 266 h 2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452" h="2954">
                  <a:moveTo>
                    <a:pt x="3019" y="0"/>
                  </a:moveTo>
                  <a:lnTo>
                    <a:pt x="2940" y="0"/>
                  </a:lnTo>
                  <a:lnTo>
                    <a:pt x="2849" y="6"/>
                  </a:lnTo>
                  <a:lnTo>
                    <a:pt x="2744" y="21"/>
                  </a:lnTo>
                  <a:lnTo>
                    <a:pt x="2623" y="45"/>
                  </a:lnTo>
                  <a:lnTo>
                    <a:pt x="2518" y="66"/>
                  </a:lnTo>
                  <a:lnTo>
                    <a:pt x="2421" y="78"/>
                  </a:lnTo>
                  <a:lnTo>
                    <a:pt x="2331" y="83"/>
                  </a:lnTo>
                  <a:lnTo>
                    <a:pt x="2248" y="83"/>
                  </a:lnTo>
                  <a:lnTo>
                    <a:pt x="2170" y="78"/>
                  </a:lnTo>
                  <a:lnTo>
                    <a:pt x="2096" y="70"/>
                  </a:lnTo>
                  <a:lnTo>
                    <a:pt x="2026" y="61"/>
                  </a:lnTo>
                  <a:lnTo>
                    <a:pt x="1958" y="51"/>
                  </a:lnTo>
                  <a:lnTo>
                    <a:pt x="1892" y="43"/>
                  </a:lnTo>
                  <a:lnTo>
                    <a:pt x="1825" y="36"/>
                  </a:lnTo>
                  <a:lnTo>
                    <a:pt x="1758" y="34"/>
                  </a:lnTo>
                  <a:lnTo>
                    <a:pt x="1689" y="36"/>
                  </a:lnTo>
                  <a:lnTo>
                    <a:pt x="1617" y="45"/>
                  </a:lnTo>
                  <a:lnTo>
                    <a:pt x="1530" y="58"/>
                  </a:lnTo>
                  <a:lnTo>
                    <a:pt x="1456" y="63"/>
                  </a:lnTo>
                  <a:lnTo>
                    <a:pt x="1393" y="64"/>
                  </a:lnTo>
                  <a:lnTo>
                    <a:pt x="1336" y="61"/>
                  </a:lnTo>
                  <a:lnTo>
                    <a:pt x="1280" y="56"/>
                  </a:lnTo>
                  <a:lnTo>
                    <a:pt x="1222" y="49"/>
                  </a:lnTo>
                  <a:lnTo>
                    <a:pt x="1157" y="44"/>
                  </a:lnTo>
                  <a:lnTo>
                    <a:pt x="1081" y="40"/>
                  </a:lnTo>
                  <a:lnTo>
                    <a:pt x="990" y="40"/>
                  </a:lnTo>
                  <a:lnTo>
                    <a:pt x="880" y="45"/>
                  </a:lnTo>
                  <a:lnTo>
                    <a:pt x="776" y="51"/>
                  </a:lnTo>
                  <a:lnTo>
                    <a:pt x="680" y="53"/>
                  </a:lnTo>
                  <a:lnTo>
                    <a:pt x="593" y="53"/>
                  </a:lnTo>
                  <a:lnTo>
                    <a:pt x="513" y="51"/>
                  </a:lnTo>
                  <a:lnTo>
                    <a:pt x="438" y="48"/>
                  </a:lnTo>
                  <a:lnTo>
                    <a:pt x="301" y="41"/>
                  </a:lnTo>
                  <a:lnTo>
                    <a:pt x="235" y="39"/>
                  </a:lnTo>
                  <a:lnTo>
                    <a:pt x="170" y="39"/>
                  </a:lnTo>
                  <a:lnTo>
                    <a:pt x="104" y="40"/>
                  </a:lnTo>
                  <a:lnTo>
                    <a:pt x="36" y="45"/>
                  </a:lnTo>
                  <a:lnTo>
                    <a:pt x="40" y="144"/>
                  </a:lnTo>
                  <a:lnTo>
                    <a:pt x="40" y="232"/>
                  </a:lnTo>
                  <a:lnTo>
                    <a:pt x="38" y="312"/>
                  </a:lnTo>
                  <a:lnTo>
                    <a:pt x="34" y="387"/>
                  </a:lnTo>
                  <a:lnTo>
                    <a:pt x="30" y="458"/>
                  </a:lnTo>
                  <a:lnTo>
                    <a:pt x="26" y="528"/>
                  </a:lnTo>
                  <a:lnTo>
                    <a:pt x="24" y="600"/>
                  </a:lnTo>
                  <a:lnTo>
                    <a:pt x="24" y="675"/>
                  </a:lnTo>
                  <a:lnTo>
                    <a:pt x="28" y="757"/>
                  </a:lnTo>
                  <a:lnTo>
                    <a:pt x="36" y="848"/>
                  </a:lnTo>
                  <a:lnTo>
                    <a:pt x="44" y="950"/>
                  </a:lnTo>
                  <a:lnTo>
                    <a:pt x="43" y="1044"/>
                  </a:lnTo>
                  <a:lnTo>
                    <a:pt x="38" y="1131"/>
                  </a:lnTo>
                  <a:lnTo>
                    <a:pt x="30" y="1211"/>
                  </a:lnTo>
                  <a:lnTo>
                    <a:pt x="22" y="1284"/>
                  </a:lnTo>
                  <a:lnTo>
                    <a:pt x="16" y="1349"/>
                  </a:lnTo>
                  <a:lnTo>
                    <a:pt x="15" y="1408"/>
                  </a:lnTo>
                  <a:lnTo>
                    <a:pt x="20" y="1461"/>
                  </a:lnTo>
                  <a:lnTo>
                    <a:pt x="36" y="1507"/>
                  </a:lnTo>
                  <a:lnTo>
                    <a:pt x="54" y="1564"/>
                  </a:lnTo>
                  <a:lnTo>
                    <a:pt x="61" y="1636"/>
                  </a:lnTo>
                  <a:lnTo>
                    <a:pt x="61" y="1718"/>
                  </a:lnTo>
                  <a:lnTo>
                    <a:pt x="56" y="1807"/>
                  </a:lnTo>
                  <a:lnTo>
                    <a:pt x="41" y="1985"/>
                  </a:lnTo>
                  <a:lnTo>
                    <a:pt x="36" y="2067"/>
                  </a:lnTo>
                  <a:lnTo>
                    <a:pt x="36" y="2194"/>
                  </a:lnTo>
                  <a:lnTo>
                    <a:pt x="31" y="2261"/>
                  </a:lnTo>
                  <a:lnTo>
                    <a:pt x="24" y="2336"/>
                  </a:lnTo>
                  <a:lnTo>
                    <a:pt x="15" y="2416"/>
                  </a:lnTo>
                  <a:lnTo>
                    <a:pt x="7" y="2501"/>
                  </a:lnTo>
                  <a:lnTo>
                    <a:pt x="1" y="2587"/>
                  </a:lnTo>
                  <a:lnTo>
                    <a:pt x="0" y="2674"/>
                  </a:lnTo>
                  <a:lnTo>
                    <a:pt x="4" y="2758"/>
                  </a:lnTo>
                  <a:lnTo>
                    <a:pt x="15" y="2838"/>
                  </a:lnTo>
                  <a:lnTo>
                    <a:pt x="36" y="2911"/>
                  </a:lnTo>
                  <a:lnTo>
                    <a:pt x="129" y="2908"/>
                  </a:lnTo>
                  <a:lnTo>
                    <a:pt x="217" y="2907"/>
                  </a:lnTo>
                  <a:lnTo>
                    <a:pt x="299" y="2908"/>
                  </a:lnTo>
                  <a:lnTo>
                    <a:pt x="378" y="2910"/>
                  </a:lnTo>
                  <a:lnTo>
                    <a:pt x="598" y="2917"/>
                  </a:lnTo>
                  <a:lnTo>
                    <a:pt x="669" y="2918"/>
                  </a:lnTo>
                  <a:lnTo>
                    <a:pt x="738" y="2917"/>
                  </a:lnTo>
                  <a:lnTo>
                    <a:pt x="809" y="2915"/>
                  </a:lnTo>
                  <a:lnTo>
                    <a:pt x="954" y="2907"/>
                  </a:lnTo>
                  <a:lnTo>
                    <a:pt x="1016" y="2906"/>
                  </a:lnTo>
                  <a:lnTo>
                    <a:pt x="1073" y="2907"/>
                  </a:lnTo>
                  <a:lnTo>
                    <a:pt x="1129" y="2909"/>
                  </a:lnTo>
                  <a:lnTo>
                    <a:pt x="1187" y="2912"/>
                  </a:lnTo>
                  <a:lnTo>
                    <a:pt x="1252" y="2916"/>
                  </a:lnTo>
                  <a:lnTo>
                    <a:pt x="1329" y="2918"/>
                  </a:lnTo>
                  <a:lnTo>
                    <a:pt x="1422" y="2918"/>
                  </a:lnTo>
                  <a:lnTo>
                    <a:pt x="1534" y="2916"/>
                  </a:lnTo>
                  <a:lnTo>
                    <a:pt x="1780" y="2907"/>
                  </a:lnTo>
                  <a:lnTo>
                    <a:pt x="1879" y="2906"/>
                  </a:lnTo>
                  <a:lnTo>
                    <a:pt x="1967" y="2907"/>
                  </a:lnTo>
                  <a:lnTo>
                    <a:pt x="2047" y="2910"/>
                  </a:lnTo>
                  <a:lnTo>
                    <a:pt x="2121" y="2914"/>
                  </a:lnTo>
                  <a:lnTo>
                    <a:pt x="2256" y="2922"/>
                  </a:lnTo>
                  <a:lnTo>
                    <a:pt x="2321" y="2926"/>
                  </a:lnTo>
                  <a:lnTo>
                    <a:pt x="2385" y="2928"/>
                  </a:lnTo>
                  <a:lnTo>
                    <a:pt x="2451" y="2928"/>
                  </a:lnTo>
                  <a:lnTo>
                    <a:pt x="2521" y="2926"/>
                  </a:lnTo>
                  <a:lnTo>
                    <a:pt x="2596" y="2920"/>
                  </a:lnTo>
                  <a:lnTo>
                    <a:pt x="2763" y="2902"/>
                  </a:lnTo>
                  <a:lnTo>
                    <a:pt x="2848" y="2896"/>
                  </a:lnTo>
                  <a:lnTo>
                    <a:pt x="2933" y="2894"/>
                  </a:lnTo>
                  <a:lnTo>
                    <a:pt x="3017" y="2893"/>
                  </a:lnTo>
                  <a:lnTo>
                    <a:pt x="3100" y="2895"/>
                  </a:lnTo>
                  <a:lnTo>
                    <a:pt x="3182" y="2897"/>
                  </a:lnTo>
                  <a:lnTo>
                    <a:pt x="3262" y="2901"/>
                  </a:lnTo>
                  <a:lnTo>
                    <a:pt x="3415" y="2909"/>
                  </a:lnTo>
                  <a:lnTo>
                    <a:pt x="3487" y="2912"/>
                  </a:lnTo>
                  <a:lnTo>
                    <a:pt x="3556" y="2914"/>
                  </a:lnTo>
                  <a:lnTo>
                    <a:pt x="3622" y="2914"/>
                  </a:lnTo>
                  <a:lnTo>
                    <a:pt x="3683" y="2911"/>
                  </a:lnTo>
                  <a:lnTo>
                    <a:pt x="3755" y="2910"/>
                  </a:lnTo>
                  <a:lnTo>
                    <a:pt x="3831" y="2914"/>
                  </a:lnTo>
                  <a:lnTo>
                    <a:pt x="3909" y="2921"/>
                  </a:lnTo>
                  <a:lnTo>
                    <a:pt x="4069" y="2940"/>
                  </a:lnTo>
                  <a:lnTo>
                    <a:pt x="4150" y="2948"/>
                  </a:lnTo>
                  <a:lnTo>
                    <a:pt x="4230" y="2953"/>
                  </a:lnTo>
                  <a:lnTo>
                    <a:pt x="4309" y="2953"/>
                  </a:lnTo>
                  <a:lnTo>
                    <a:pt x="4385" y="2948"/>
                  </a:lnTo>
                  <a:lnTo>
                    <a:pt x="4458" y="2934"/>
                  </a:lnTo>
                  <a:lnTo>
                    <a:pt x="4594" y="2890"/>
                  </a:lnTo>
                  <a:lnTo>
                    <a:pt x="4667" y="2876"/>
                  </a:lnTo>
                  <a:lnTo>
                    <a:pt x="4746" y="2868"/>
                  </a:lnTo>
                  <a:lnTo>
                    <a:pt x="4830" y="2866"/>
                  </a:lnTo>
                  <a:lnTo>
                    <a:pt x="4916" y="2869"/>
                  </a:lnTo>
                  <a:lnTo>
                    <a:pt x="5002" y="2874"/>
                  </a:lnTo>
                  <a:lnTo>
                    <a:pt x="5086" y="2882"/>
                  </a:lnTo>
                  <a:lnTo>
                    <a:pt x="5244" y="2899"/>
                  </a:lnTo>
                  <a:lnTo>
                    <a:pt x="5314" y="2906"/>
                  </a:lnTo>
                  <a:lnTo>
                    <a:pt x="5375" y="2910"/>
                  </a:lnTo>
                  <a:lnTo>
                    <a:pt x="5426" y="2911"/>
                  </a:lnTo>
                  <a:lnTo>
                    <a:pt x="5420" y="2855"/>
                  </a:lnTo>
                  <a:lnTo>
                    <a:pt x="5417" y="2789"/>
                  </a:lnTo>
                  <a:lnTo>
                    <a:pt x="5418" y="2714"/>
                  </a:lnTo>
                  <a:lnTo>
                    <a:pt x="5422" y="2634"/>
                  </a:lnTo>
                  <a:lnTo>
                    <a:pt x="5431" y="2463"/>
                  </a:lnTo>
                  <a:lnTo>
                    <a:pt x="5435" y="2377"/>
                  </a:lnTo>
                  <a:lnTo>
                    <a:pt x="5438" y="2294"/>
                  </a:lnTo>
                  <a:lnTo>
                    <a:pt x="5438" y="2215"/>
                  </a:lnTo>
                  <a:lnTo>
                    <a:pt x="5434" y="2143"/>
                  </a:lnTo>
                  <a:lnTo>
                    <a:pt x="5426" y="2080"/>
                  </a:lnTo>
                  <a:lnTo>
                    <a:pt x="5418" y="2013"/>
                  </a:lnTo>
                  <a:lnTo>
                    <a:pt x="5418" y="1951"/>
                  </a:lnTo>
                  <a:lnTo>
                    <a:pt x="5425" y="1892"/>
                  </a:lnTo>
                  <a:lnTo>
                    <a:pt x="5443" y="1770"/>
                  </a:lnTo>
                  <a:lnTo>
                    <a:pt x="5449" y="1700"/>
                  </a:lnTo>
                  <a:lnTo>
                    <a:pt x="5451" y="1621"/>
                  </a:lnTo>
                  <a:lnTo>
                    <a:pt x="5444" y="1529"/>
                  </a:lnTo>
                  <a:lnTo>
                    <a:pt x="5426" y="1421"/>
                  </a:lnTo>
                  <a:lnTo>
                    <a:pt x="5410" y="1320"/>
                  </a:lnTo>
                  <a:lnTo>
                    <a:pt x="5405" y="1226"/>
                  </a:lnTo>
                  <a:lnTo>
                    <a:pt x="5407" y="1140"/>
                  </a:lnTo>
                  <a:lnTo>
                    <a:pt x="5415" y="1060"/>
                  </a:lnTo>
                  <a:lnTo>
                    <a:pt x="5425" y="987"/>
                  </a:lnTo>
                  <a:lnTo>
                    <a:pt x="5436" y="920"/>
                  </a:lnTo>
                  <a:lnTo>
                    <a:pt x="5444" y="858"/>
                  </a:lnTo>
                  <a:lnTo>
                    <a:pt x="5446" y="802"/>
                  </a:lnTo>
                  <a:lnTo>
                    <a:pt x="5441" y="751"/>
                  </a:lnTo>
                  <a:lnTo>
                    <a:pt x="5426" y="704"/>
                  </a:lnTo>
                  <a:lnTo>
                    <a:pt x="5409" y="649"/>
                  </a:lnTo>
                  <a:lnTo>
                    <a:pt x="5405" y="582"/>
                  </a:lnTo>
                  <a:lnTo>
                    <a:pt x="5409" y="508"/>
                  </a:lnTo>
                  <a:lnTo>
                    <a:pt x="5418" y="428"/>
                  </a:lnTo>
                  <a:lnTo>
                    <a:pt x="5429" y="346"/>
                  </a:lnTo>
                  <a:lnTo>
                    <a:pt x="5438" y="263"/>
                  </a:lnTo>
                  <a:lnTo>
                    <a:pt x="5443" y="184"/>
                  </a:lnTo>
                  <a:lnTo>
                    <a:pt x="5440" y="110"/>
                  </a:lnTo>
                  <a:lnTo>
                    <a:pt x="5426" y="45"/>
                  </a:lnTo>
                  <a:lnTo>
                    <a:pt x="5361" y="50"/>
                  </a:lnTo>
                  <a:lnTo>
                    <a:pt x="5292" y="52"/>
                  </a:lnTo>
                  <a:lnTo>
                    <a:pt x="5219" y="52"/>
                  </a:lnTo>
                  <a:lnTo>
                    <a:pt x="5144" y="51"/>
                  </a:lnTo>
                  <a:lnTo>
                    <a:pt x="5065" y="48"/>
                  </a:lnTo>
                  <a:lnTo>
                    <a:pt x="4819" y="37"/>
                  </a:lnTo>
                  <a:lnTo>
                    <a:pt x="4734" y="34"/>
                  </a:lnTo>
                  <a:lnTo>
                    <a:pt x="4649" y="32"/>
                  </a:lnTo>
                  <a:lnTo>
                    <a:pt x="4564" y="32"/>
                  </a:lnTo>
                  <a:lnTo>
                    <a:pt x="4479" y="34"/>
                  </a:lnTo>
                  <a:lnTo>
                    <a:pt x="4395" y="38"/>
                  </a:lnTo>
                  <a:lnTo>
                    <a:pt x="4212" y="54"/>
                  </a:lnTo>
                  <a:lnTo>
                    <a:pt x="4121" y="59"/>
                  </a:lnTo>
                  <a:lnTo>
                    <a:pt x="4037" y="61"/>
                  </a:lnTo>
                  <a:lnTo>
                    <a:pt x="3958" y="60"/>
                  </a:lnTo>
                  <a:lnTo>
                    <a:pt x="3884" y="58"/>
                  </a:lnTo>
                  <a:lnTo>
                    <a:pt x="3678" y="46"/>
                  </a:lnTo>
                  <a:lnTo>
                    <a:pt x="3610" y="44"/>
                  </a:lnTo>
                  <a:lnTo>
                    <a:pt x="3540" y="43"/>
                  </a:lnTo>
                  <a:lnTo>
                    <a:pt x="3468" y="45"/>
                  </a:lnTo>
                  <a:lnTo>
                    <a:pt x="3397" y="46"/>
                  </a:lnTo>
                  <a:lnTo>
                    <a:pt x="3333" y="41"/>
                  </a:lnTo>
                  <a:lnTo>
                    <a:pt x="3273" y="33"/>
                  </a:lnTo>
                  <a:lnTo>
                    <a:pt x="3154" y="13"/>
                  </a:lnTo>
                  <a:lnTo>
                    <a:pt x="3090" y="5"/>
                  </a:lnTo>
                  <a:lnTo>
                    <a:pt x="30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
          <p:nvSpPr>
            <p:cNvPr id="13" name="Freeform 23">
              <a:extLst>
                <a:ext uri="{FF2B5EF4-FFF2-40B4-BE49-F238E27FC236}">
                  <a16:creationId xmlns:a16="http://schemas.microsoft.com/office/drawing/2014/main" xmlns="" id="{534AF151-34EE-3546-9F03-58500335E0B1}"/>
                </a:ext>
              </a:extLst>
            </p:cNvPr>
            <p:cNvSpPr>
              <a:spLocks noChangeAspect="1" noEditPoints="1" noChangeArrowheads="1" noChangeShapeType="1" noTextEdit="1"/>
            </p:cNvSpPr>
            <p:nvPr/>
          </p:nvSpPr>
          <p:spPr bwMode="auto">
            <a:xfrm>
              <a:off x="1152" y="270"/>
              <a:ext cx="5437" cy="2944"/>
            </a:xfrm>
            <a:custGeom>
              <a:avLst/>
              <a:gdLst>
                <a:gd name="T0" fmla="+- 0 1371 1153"/>
                <a:gd name="T1" fmla="*/ T0 w 5437"/>
                <a:gd name="T2" fmla="+- 0 271 271"/>
                <a:gd name="T3" fmla="*/ 271 h 2944"/>
                <a:gd name="T4" fmla="+- 0 1649 1153"/>
                <a:gd name="T5" fmla="*/ T4 w 5437"/>
                <a:gd name="T6" fmla="+- 0 289 271"/>
                <a:gd name="T7" fmla="*/ 289 h 2944"/>
                <a:gd name="T8" fmla="+- 0 2006 1153"/>
                <a:gd name="T9" fmla="*/ T8 w 5437"/>
                <a:gd name="T10" fmla="+- 0 311 271"/>
                <a:gd name="T11" fmla="*/ 311 h 2944"/>
                <a:gd name="T12" fmla="+- 0 2357 1153"/>
                <a:gd name="T13" fmla="*/ T12 w 5437"/>
                <a:gd name="T14" fmla="+- 0 312 271"/>
                <a:gd name="T15" fmla="*/ 312 h 2944"/>
                <a:gd name="T16" fmla="+- 0 2624 1153"/>
                <a:gd name="T17" fmla="*/ T16 w 5437"/>
                <a:gd name="T18" fmla="+- 0 314 271"/>
                <a:gd name="T19" fmla="*/ 314 h 2944"/>
                <a:gd name="T20" fmla="+- 0 2955 1153"/>
                <a:gd name="T21" fmla="*/ T20 w 5437"/>
                <a:gd name="T22" fmla="+- 0 310 271"/>
                <a:gd name="T23" fmla="*/ 310 h 2944"/>
                <a:gd name="T24" fmla="+- 0 3246 1153"/>
                <a:gd name="T25" fmla="*/ T24 w 5437"/>
                <a:gd name="T26" fmla="+- 0 317 271"/>
                <a:gd name="T27" fmla="*/ 317 h 2944"/>
                <a:gd name="T28" fmla="+- 0 3561 1153"/>
                <a:gd name="T29" fmla="*/ T28 w 5437"/>
                <a:gd name="T30" fmla="+- 0 319 271"/>
                <a:gd name="T31" fmla="*/ 319 h 2944"/>
                <a:gd name="T32" fmla="+- 0 3946 1153"/>
                <a:gd name="T33" fmla="*/ T32 w 5437"/>
                <a:gd name="T34" fmla="+- 0 304 271"/>
                <a:gd name="T35" fmla="*/ 304 h 2944"/>
                <a:gd name="T36" fmla="+- 0 4245 1153"/>
                <a:gd name="T37" fmla="*/ T36 w 5437"/>
                <a:gd name="T38" fmla="+- 0 313 271"/>
                <a:gd name="T39" fmla="*/ 313 h 2944"/>
                <a:gd name="T40" fmla="+- 0 4551 1153"/>
                <a:gd name="T41" fmla="*/ T40 w 5437"/>
                <a:gd name="T42" fmla="+- 0 316 271"/>
                <a:gd name="T43" fmla="*/ 316 h 2944"/>
                <a:gd name="T44" fmla="+- 0 4919 1153"/>
                <a:gd name="T45" fmla="*/ T44 w 5437"/>
                <a:gd name="T46" fmla="+- 0 309 271"/>
                <a:gd name="T47" fmla="*/ 309 h 2944"/>
                <a:gd name="T48" fmla="+- 0 5239 1153"/>
                <a:gd name="T49" fmla="*/ T48 w 5437"/>
                <a:gd name="T50" fmla="+- 0 330 271"/>
                <a:gd name="T51" fmla="*/ 330 h 2944"/>
                <a:gd name="T52" fmla="+- 0 5495 1153"/>
                <a:gd name="T53" fmla="*/ T52 w 5437"/>
                <a:gd name="T54" fmla="+- 0 324 271"/>
                <a:gd name="T55" fmla="*/ 324 h 2944"/>
                <a:gd name="T56" fmla="+- 0 5701 1153"/>
                <a:gd name="T57" fmla="*/ T56 w 5437"/>
                <a:gd name="T58" fmla="+- 0 289 271"/>
                <a:gd name="T59" fmla="*/ 289 h 2944"/>
                <a:gd name="T60" fmla="+- 0 5976 1153"/>
                <a:gd name="T61" fmla="*/ T60 w 5437"/>
                <a:gd name="T62" fmla="+- 0 301 271"/>
                <a:gd name="T63" fmla="*/ 301 h 2944"/>
                <a:gd name="T64" fmla="+- 0 6337 1153"/>
                <a:gd name="T65" fmla="*/ T64 w 5437"/>
                <a:gd name="T66" fmla="+- 0 317 271"/>
                <a:gd name="T67" fmla="*/ 317 h 2944"/>
                <a:gd name="T68" fmla="+- 0 6585 1153"/>
                <a:gd name="T69" fmla="*/ T68 w 5437"/>
                <a:gd name="T70" fmla="+- 0 441 271"/>
                <a:gd name="T71" fmla="*/ 441 h 2944"/>
                <a:gd name="T72" fmla="+- 0 6574 1153"/>
                <a:gd name="T73" fmla="*/ T72 w 5437"/>
                <a:gd name="T74" fmla="+- 0 702 271"/>
                <a:gd name="T75" fmla="*/ 702 h 2944"/>
                <a:gd name="T76" fmla="+- 0 6552 1153"/>
                <a:gd name="T77" fmla="*/ T76 w 5437"/>
                <a:gd name="T78" fmla="+- 0 1056 271"/>
                <a:gd name="T79" fmla="*/ 1056 h 2944"/>
                <a:gd name="T80" fmla="+- 0 6532 1153"/>
                <a:gd name="T81" fmla="*/ T80 w 5437"/>
                <a:gd name="T82" fmla="+- 0 1393 271"/>
                <a:gd name="T83" fmla="*/ 1393 h 2944"/>
                <a:gd name="T84" fmla="+- 0 6533 1153"/>
                <a:gd name="T85" fmla="*/ T84 w 5437"/>
                <a:gd name="T86" fmla="+- 0 1634 271"/>
                <a:gd name="T87" fmla="*/ 1634 h 2944"/>
                <a:gd name="T88" fmla="+- 0 6567 1153"/>
                <a:gd name="T89" fmla="*/ T88 w 5437"/>
                <a:gd name="T90" fmla="+- 0 1938 271"/>
                <a:gd name="T91" fmla="*/ 1938 h 2944"/>
                <a:gd name="T92" fmla="+- 0 6526 1153"/>
                <a:gd name="T93" fmla="*/ T92 w 5437"/>
                <a:gd name="T94" fmla="+- 0 2218 271"/>
                <a:gd name="T95" fmla="*/ 2218 h 2944"/>
                <a:gd name="T96" fmla="+- 0 6572 1153"/>
                <a:gd name="T97" fmla="*/ T96 w 5437"/>
                <a:gd name="T98" fmla="+- 0 2547 271"/>
                <a:gd name="T99" fmla="*/ 2547 h 2944"/>
                <a:gd name="T100" fmla="+- 0 6556 1153"/>
                <a:gd name="T101" fmla="*/ T100 w 5437"/>
                <a:gd name="T102" fmla="+- 0 2840 271"/>
                <a:gd name="T103" fmla="*/ 2840 h 2944"/>
                <a:gd name="T104" fmla="+- 0 6535 1153"/>
                <a:gd name="T105" fmla="*/ T104 w 5437"/>
                <a:gd name="T106" fmla="+- 0 3105 271"/>
                <a:gd name="T107" fmla="*/ 3105 h 2944"/>
                <a:gd name="T108" fmla="+- 0 6302 1153"/>
                <a:gd name="T109" fmla="*/ T108 w 5437"/>
                <a:gd name="T110" fmla="+- 0 3215 271"/>
                <a:gd name="T111" fmla="*/ 3215 h 2944"/>
                <a:gd name="T112" fmla="+- 0 5983 1153"/>
                <a:gd name="T113" fmla="*/ T112 w 5437"/>
                <a:gd name="T114" fmla="+- 0 3192 271"/>
                <a:gd name="T115" fmla="*/ 3192 h 2944"/>
                <a:gd name="T116" fmla="+- 0 5709 1153"/>
                <a:gd name="T117" fmla="*/ T116 w 5437"/>
                <a:gd name="T118" fmla="+- 0 3165 271"/>
                <a:gd name="T119" fmla="*/ 3165 h 2944"/>
                <a:gd name="T120" fmla="+- 0 5480 1153"/>
                <a:gd name="T121" fmla="*/ T120 w 5437"/>
                <a:gd name="T122" fmla="+- 0 3193 271"/>
                <a:gd name="T123" fmla="*/ 3193 h 2944"/>
                <a:gd name="T124" fmla="+- 0 5176 1153"/>
                <a:gd name="T125" fmla="*/ T124 w 5437"/>
                <a:gd name="T126" fmla="+- 0 3179 271"/>
                <a:gd name="T127" fmla="*/ 3179 h 2944"/>
                <a:gd name="T128" fmla="+- 0 4826 1153"/>
                <a:gd name="T129" fmla="*/ T128 w 5437"/>
                <a:gd name="T130" fmla="+- 0 3163 271"/>
                <a:gd name="T131" fmla="*/ 3163 h 2944"/>
                <a:gd name="T132" fmla="+- 0 4479 1153"/>
                <a:gd name="T133" fmla="*/ T132 w 5437"/>
                <a:gd name="T134" fmla="+- 0 3190 271"/>
                <a:gd name="T135" fmla="*/ 3190 h 2944"/>
                <a:gd name="T136" fmla="+- 0 4133 1153"/>
                <a:gd name="T137" fmla="*/ T136 w 5437"/>
                <a:gd name="T138" fmla="+- 0 3172 271"/>
                <a:gd name="T139" fmla="*/ 3172 h 2944"/>
                <a:gd name="T140" fmla="+- 0 3820 1153"/>
                <a:gd name="T141" fmla="*/ T140 w 5437"/>
                <a:gd name="T142" fmla="+- 0 3153 271"/>
                <a:gd name="T143" fmla="*/ 3153 h 2944"/>
                <a:gd name="T144" fmla="+- 0 3583 1153"/>
                <a:gd name="T145" fmla="*/ T144 w 5437"/>
                <a:gd name="T146" fmla="+- 0 3193 271"/>
                <a:gd name="T147" fmla="*/ 3193 h 2944"/>
                <a:gd name="T148" fmla="+- 0 3317 1153"/>
                <a:gd name="T149" fmla="*/ T148 w 5437"/>
                <a:gd name="T150" fmla="+- 0 3187 271"/>
                <a:gd name="T151" fmla="*/ 3187 h 2944"/>
                <a:gd name="T152" fmla="+- 0 2990 1153"/>
                <a:gd name="T153" fmla="*/ T152 w 5437"/>
                <a:gd name="T154" fmla="+- 0 3161 271"/>
                <a:gd name="T155" fmla="*/ 3161 h 2944"/>
                <a:gd name="T156" fmla="+- 0 2686 1153"/>
                <a:gd name="T157" fmla="*/ T156 w 5437"/>
                <a:gd name="T158" fmla="+- 0 3188 271"/>
                <a:gd name="T159" fmla="*/ 3188 h 2944"/>
                <a:gd name="T160" fmla="+- 0 2435 1153"/>
                <a:gd name="T161" fmla="*/ T160 w 5437"/>
                <a:gd name="T162" fmla="+- 0 3182 271"/>
                <a:gd name="T163" fmla="*/ 3182 h 2944"/>
                <a:gd name="T164" fmla="+- 0 2148 1153"/>
                <a:gd name="T165" fmla="*/ T164 w 5437"/>
                <a:gd name="T166" fmla="+- 0 3157 271"/>
                <a:gd name="T167" fmla="*/ 3157 h 2944"/>
                <a:gd name="T168" fmla="+- 0 1823 1153"/>
                <a:gd name="T169" fmla="*/ T168 w 5437"/>
                <a:gd name="T170" fmla="+- 0 3136 271"/>
                <a:gd name="T171" fmla="*/ 3136 h 2944"/>
                <a:gd name="T172" fmla="+- 0 1459 1153"/>
                <a:gd name="T173" fmla="*/ T172 w 5437"/>
                <a:gd name="T174" fmla="+- 0 3142 271"/>
                <a:gd name="T175" fmla="*/ 3142 h 2944"/>
                <a:gd name="T176" fmla="+- 0 1155 1153"/>
                <a:gd name="T177" fmla="*/ T176 w 5437"/>
                <a:gd name="T178" fmla="+- 0 3121 271"/>
                <a:gd name="T179" fmla="*/ 3121 h 2944"/>
                <a:gd name="T180" fmla="+- 0 1163 1153"/>
                <a:gd name="T181" fmla="*/ T180 w 5437"/>
                <a:gd name="T182" fmla="+- 0 2808 271"/>
                <a:gd name="T183" fmla="*/ 2808 h 2944"/>
                <a:gd name="T184" fmla="+- 0 1157 1153"/>
                <a:gd name="T185" fmla="*/ T184 w 5437"/>
                <a:gd name="T186" fmla="+- 0 2432 271"/>
                <a:gd name="T187" fmla="*/ 2432 h 2944"/>
                <a:gd name="T188" fmla="+- 0 1162 1153"/>
                <a:gd name="T189" fmla="*/ T188 w 5437"/>
                <a:gd name="T190" fmla="+- 0 2111 271"/>
                <a:gd name="T191" fmla="*/ 2111 h 2944"/>
                <a:gd name="T192" fmla="+- 0 1162 1153"/>
                <a:gd name="T193" fmla="*/ T192 w 5437"/>
                <a:gd name="T194" fmla="+- 0 1801 271"/>
                <a:gd name="T195" fmla="*/ 1801 h 2944"/>
                <a:gd name="T196" fmla="+- 0 1169 1153"/>
                <a:gd name="T197" fmla="*/ T196 w 5437"/>
                <a:gd name="T198" fmla="+- 0 1503 271"/>
                <a:gd name="T199" fmla="*/ 1503 h 2944"/>
                <a:gd name="T200" fmla="+- 0 1172 1153"/>
                <a:gd name="T201" fmla="*/ T200 w 5437"/>
                <a:gd name="T202" fmla="+- 0 1162 271"/>
                <a:gd name="T203" fmla="*/ 1162 h 2944"/>
                <a:gd name="T204" fmla="+- 0 1160 1153"/>
                <a:gd name="T205" fmla="*/ T204 w 5437"/>
                <a:gd name="T206" fmla="+- 0 811 271"/>
                <a:gd name="T207" fmla="*/ 811 h 2944"/>
                <a:gd name="T208" fmla="+- 0 1193 1153"/>
                <a:gd name="T209" fmla="*/ T208 w 5437"/>
                <a:gd name="T210" fmla="+- 0 556 271"/>
                <a:gd name="T211" fmla="*/ 556 h 29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5437" h="2944">
                  <a:moveTo>
                    <a:pt x="9" y="40"/>
                  </a:moveTo>
                  <a:lnTo>
                    <a:pt x="81" y="19"/>
                  </a:lnTo>
                  <a:lnTo>
                    <a:pt x="150" y="6"/>
                  </a:lnTo>
                  <a:lnTo>
                    <a:pt x="218" y="0"/>
                  </a:lnTo>
                  <a:lnTo>
                    <a:pt x="285" y="0"/>
                  </a:lnTo>
                  <a:lnTo>
                    <a:pt x="353" y="3"/>
                  </a:lnTo>
                  <a:lnTo>
                    <a:pt x="423" y="10"/>
                  </a:lnTo>
                  <a:lnTo>
                    <a:pt x="496" y="18"/>
                  </a:lnTo>
                  <a:lnTo>
                    <a:pt x="575" y="26"/>
                  </a:lnTo>
                  <a:lnTo>
                    <a:pt x="660" y="34"/>
                  </a:lnTo>
                  <a:lnTo>
                    <a:pt x="752" y="39"/>
                  </a:lnTo>
                  <a:lnTo>
                    <a:pt x="853" y="40"/>
                  </a:lnTo>
                  <a:lnTo>
                    <a:pt x="961" y="40"/>
                  </a:lnTo>
                  <a:lnTo>
                    <a:pt x="1053" y="40"/>
                  </a:lnTo>
                  <a:lnTo>
                    <a:pt x="1133" y="40"/>
                  </a:lnTo>
                  <a:lnTo>
                    <a:pt x="1204" y="41"/>
                  </a:lnTo>
                  <a:lnTo>
                    <a:pt x="1270" y="42"/>
                  </a:lnTo>
                  <a:lnTo>
                    <a:pt x="1334" y="43"/>
                  </a:lnTo>
                  <a:lnTo>
                    <a:pt x="1400" y="43"/>
                  </a:lnTo>
                  <a:lnTo>
                    <a:pt x="1471" y="43"/>
                  </a:lnTo>
                  <a:lnTo>
                    <a:pt x="1551" y="42"/>
                  </a:lnTo>
                  <a:lnTo>
                    <a:pt x="1644" y="40"/>
                  </a:lnTo>
                  <a:lnTo>
                    <a:pt x="1725" y="39"/>
                  </a:lnTo>
                  <a:lnTo>
                    <a:pt x="1802" y="39"/>
                  </a:lnTo>
                  <a:lnTo>
                    <a:pt x="1876" y="40"/>
                  </a:lnTo>
                  <a:lnTo>
                    <a:pt x="1949" y="42"/>
                  </a:lnTo>
                  <a:lnTo>
                    <a:pt x="2020" y="44"/>
                  </a:lnTo>
                  <a:lnTo>
                    <a:pt x="2093" y="46"/>
                  </a:lnTo>
                  <a:lnTo>
                    <a:pt x="2166" y="48"/>
                  </a:lnTo>
                  <a:lnTo>
                    <a:pt x="2243" y="49"/>
                  </a:lnTo>
                  <a:lnTo>
                    <a:pt x="2323" y="49"/>
                  </a:lnTo>
                  <a:lnTo>
                    <a:pt x="2408" y="48"/>
                  </a:lnTo>
                  <a:lnTo>
                    <a:pt x="2498" y="45"/>
                  </a:lnTo>
                  <a:lnTo>
                    <a:pt x="2596" y="40"/>
                  </a:lnTo>
                  <a:lnTo>
                    <a:pt x="2700" y="35"/>
                  </a:lnTo>
                  <a:lnTo>
                    <a:pt x="2793" y="33"/>
                  </a:lnTo>
                  <a:lnTo>
                    <a:pt x="2875" y="34"/>
                  </a:lnTo>
                  <a:lnTo>
                    <a:pt x="2951" y="36"/>
                  </a:lnTo>
                  <a:lnTo>
                    <a:pt x="3023" y="39"/>
                  </a:lnTo>
                  <a:lnTo>
                    <a:pt x="3092" y="42"/>
                  </a:lnTo>
                  <a:lnTo>
                    <a:pt x="3162" y="45"/>
                  </a:lnTo>
                  <a:lnTo>
                    <a:pt x="3235" y="47"/>
                  </a:lnTo>
                  <a:lnTo>
                    <a:pt x="3313" y="47"/>
                  </a:lnTo>
                  <a:lnTo>
                    <a:pt x="3398" y="45"/>
                  </a:lnTo>
                  <a:lnTo>
                    <a:pt x="3495" y="40"/>
                  </a:lnTo>
                  <a:lnTo>
                    <a:pt x="3587" y="36"/>
                  </a:lnTo>
                  <a:lnTo>
                    <a:pt x="3678" y="36"/>
                  </a:lnTo>
                  <a:lnTo>
                    <a:pt x="3766" y="38"/>
                  </a:lnTo>
                  <a:lnTo>
                    <a:pt x="3851" y="43"/>
                  </a:lnTo>
                  <a:lnTo>
                    <a:pt x="3933" y="48"/>
                  </a:lnTo>
                  <a:lnTo>
                    <a:pt x="4012" y="54"/>
                  </a:lnTo>
                  <a:lnTo>
                    <a:pt x="4086" y="59"/>
                  </a:lnTo>
                  <a:lnTo>
                    <a:pt x="4157" y="62"/>
                  </a:lnTo>
                  <a:lnTo>
                    <a:pt x="4224" y="63"/>
                  </a:lnTo>
                  <a:lnTo>
                    <a:pt x="4285" y="60"/>
                  </a:lnTo>
                  <a:lnTo>
                    <a:pt x="4342" y="53"/>
                  </a:lnTo>
                  <a:lnTo>
                    <a:pt x="4393" y="40"/>
                  </a:lnTo>
                  <a:lnTo>
                    <a:pt x="4440" y="28"/>
                  </a:lnTo>
                  <a:lnTo>
                    <a:pt x="4491" y="21"/>
                  </a:lnTo>
                  <a:lnTo>
                    <a:pt x="4548" y="18"/>
                  </a:lnTo>
                  <a:lnTo>
                    <a:pt x="4609" y="18"/>
                  </a:lnTo>
                  <a:lnTo>
                    <a:pt x="4675" y="21"/>
                  </a:lnTo>
                  <a:lnTo>
                    <a:pt x="4746" y="25"/>
                  </a:lnTo>
                  <a:lnTo>
                    <a:pt x="4823" y="30"/>
                  </a:lnTo>
                  <a:lnTo>
                    <a:pt x="4905" y="36"/>
                  </a:lnTo>
                  <a:lnTo>
                    <a:pt x="4992" y="41"/>
                  </a:lnTo>
                  <a:lnTo>
                    <a:pt x="5085" y="44"/>
                  </a:lnTo>
                  <a:lnTo>
                    <a:pt x="5184" y="46"/>
                  </a:lnTo>
                  <a:lnTo>
                    <a:pt x="5289" y="45"/>
                  </a:lnTo>
                  <a:lnTo>
                    <a:pt x="5399" y="40"/>
                  </a:lnTo>
                  <a:lnTo>
                    <a:pt x="5420" y="106"/>
                  </a:lnTo>
                  <a:lnTo>
                    <a:pt x="5432" y="170"/>
                  </a:lnTo>
                  <a:lnTo>
                    <a:pt x="5436" y="232"/>
                  </a:lnTo>
                  <a:lnTo>
                    <a:pt x="5435" y="296"/>
                  </a:lnTo>
                  <a:lnTo>
                    <a:pt x="5429" y="361"/>
                  </a:lnTo>
                  <a:lnTo>
                    <a:pt x="5421" y="431"/>
                  </a:lnTo>
                  <a:lnTo>
                    <a:pt x="5412" y="507"/>
                  </a:lnTo>
                  <a:lnTo>
                    <a:pt x="5404" y="590"/>
                  </a:lnTo>
                  <a:lnTo>
                    <a:pt x="5399" y="682"/>
                  </a:lnTo>
                  <a:lnTo>
                    <a:pt x="5399" y="785"/>
                  </a:lnTo>
                  <a:lnTo>
                    <a:pt x="5399" y="895"/>
                  </a:lnTo>
                  <a:lnTo>
                    <a:pt x="5394" y="984"/>
                  </a:lnTo>
                  <a:lnTo>
                    <a:pt x="5387" y="1058"/>
                  </a:lnTo>
                  <a:lnTo>
                    <a:pt x="5379" y="1122"/>
                  </a:lnTo>
                  <a:lnTo>
                    <a:pt x="5372" y="1179"/>
                  </a:lnTo>
                  <a:lnTo>
                    <a:pt x="5369" y="1235"/>
                  </a:lnTo>
                  <a:lnTo>
                    <a:pt x="5371" y="1295"/>
                  </a:lnTo>
                  <a:lnTo>
                    <a:pt x="5380" y="1363"/>
                  </a:lnTo>
                  <a:lnTo>
                    <a:pt x="5399" y="1445"/>
                  </a:lnTo>
                  <a:lnTo>
                    <a:pt x="5414" y="1523"/>
                  </a:lnTo>
                  <a:lnTo>
                    <a:pt x="5418" y="1596"/>
                  </a:lnTo>
                  <a:lnTo>
                    <a:pt x="5414" y="1667"/>
                  </a:lnTo>
                  <a:lnTo>
                    <a:pt x="5404" y="1736"/>
                  </a:lnTo>
                  <a:lnTo>
                    <a:pt x="5392" y="1805"/>
                  </a:lnTo>
                  <a:lnTo>
                    <a:pt x="5381" y="1875"/>
                  </a:lnTo>
                  <a:lnTo>
                    <a:pt x="5373" y="1947"/>
                  </a:lnTo>
                  <a:lnTo>
                    <a:pt x="5372" y="2022"/>
                  </a:lnTo>
                  <a:lnTo>
                    <a:pt x="5379" y="2103"/>
                  </a:lnTo>
                  <a:lnTo>
                    <a:pt x="5399" y="2190"/>
                  </a:lnTo>
                  <a:lnTo>
                    <a:pt x="5419" y="2276"/>
                  </a:lnTo>
                  <a:lnTo>
                    <a:pt x="5426" y="2356"/>
                  </a:lnTo>
                  <a:lnTo>
                    <a:pt x="5423" y="2431"/>
                  </a:lnTo>
                  <a:lnTo>
                    <a:pt x="5415" y="2501"/>
                  </a:lnTo>
                  <a:lnTo>
                    <a:pt x="5403" y="2569"/>
                  </a:lnTo>
                  <a:lnTo>
                    <a:pt x="5390" y="2634"/>
                  </a:lnTo>
                  <a:lnTo>
                    <a:pt x="5381" y="2700"/>
                  </a:lnTo>
                  <a:lnTo>
                    <a:pt x="5377" y="2766"/>
                  </a:lnTo>
                  <a:lnTo>
                    <a:pt x="5382" y="2834"/>
                  </a:lnTo>
                  <a:lnTo>
                    <a:pt x="5399" y="2906"/>
                  </a:lnTo>
                  <a:lnTo>
                    <a:pt x="5316" y="2926"/>
                  </a:lnTo>
                  <a:lnTo>
                    <a:pt x="5232" y="2938"/>
                  </a:lnTo>
                  <a:lnTo>
                    <a:pt x="5149" y="2944"/>
                  </a:lnTo>
                  <a:lnTo>
                    <a:pt x="5066" y="2943"/>
                  </a:lnTo>
                  <a:lnTo>
                    <a:pt x="4985" y="2938"/>
                  </a:lnTo>
                  <a:lnTo>
                    <a:pt x="4906" y="2930"/>
                  </a:lnTo>
                  <a:lnTo>
                    <a:pt x="4830" y="2921"/>
                  </a:lnTo>
                  <a:lnTo>
                    <a:pt x="4756" y="2912"/>
                  </a:lnTo>
                  <a:lnTo>
                    <a:pt x="4685" y="2903"/>
                  </a:lnTo>
                  <a:lnTo>
                    <a:pt x="4619" y="2897"/>
                  </a:lnTo>
                  <a:lnTo>
                    <a:pt x="4556" y="2894"/>
                  </a:lnTo>
                  <a:lnTo>
                    <a:pt x="4499" y="2897"/>
                  </a:lnTo>
                  <a:lnTo>
                    <a:pt x="4447" y="2906"/>
                  </a:lnTo>
                  <a:lnTo>
                    <a:pt x="4390" y="2917"/>
                  </a:lnTo>
                  <a:lnTo>
                    <a:pt x="4327" y="2922"/>
                  </a:lnTo>
                  <a:lnTo>
                    <a:pt x="4258" y="2922"/>
                  </a:lnTo>
                  <a:lnTo>
                    <a:pt x="4184" y="2919"/>
                  </a:lnTo>
                  <a:lnTo>
                    <a:pt x="4105" y="2914"/>
                  </a:lnTo>
                  <a:lnTo>
                    <a:pt x="4023" y="2908"/>
                  </a:lnTo>
                  <a:lnTo>
                    <a:pt x="3938" y="2901"/>
                  </a:lnTo>
                  <a:lnTo>
                    <a:pt x="3851" y="2896"/>
                  </a:lnTo>
                  <a:lnTo>
                    <a:pt x="3762" y="2892"/>
                  </a:lnTo>
                  <a:lnTo>
                    <a:pt x="3673" y="2892"/>
                  </a:lnTo>
                  <a:lnTo>
                    <a:pt x="3583" y="2897"/>
                  </a:lnTo>
                  <a:lnTo>
                    <a:pt x="3495" y="2906"/>
                  </a:lnTo>
                  <a:lnTo>
                    <a:pt x="3412" y="2915"/>
                  </a:lnTo>
                  <a:lnTo>
                    <a:pt x="3326" y="2919"/>
                  </a:lnTo>
                  <a:lnTo>
                    <a:pt x="3240" y="2918"/>
                  </a:lnTo>
                  <a:lnTo>
                    <a:pt x="3152" y="2914"/>
                  </a:lnTo>
                  <a:lnTo>
                    <a:pt x="3066" y="2908"/>
                  </a:lnTo>
                  <a:lnTo>
                    <a:pt x="2980" y="2901"/>
                  </a:lnTo>
                  <a:lnTo>
                    <a:pt x="2896" y="2894"/>
                  </a:lnTo>
                  <a:lnTo>
                    <a:pt x="2816" y="2887"/>
                  </a:lnTo>
                  <a:lnTo>
                    <a:pt x="2739" y="2883"/>
                  </a:lnTo>
                  <a:lnTo>
                    <a:pt x="2667" y="2882"/>
                  </a:lnTo>
                  <a:lnTo>
                    <a:pt x="2601" y="2884"/>
                  </a:lnTo>
                  <a:lnTo>
                    <a:pt x="2541" y="2892"/>
                  </a:lnTo>
                  <a:lnTo>
                    <a:pt x="2488" y="2906"/>
                  </a:lnTo>
                  <a:lnTo>
                    <a:pt x="2430" y="2922"/>
                  </a:lnTo>
                  <a:lnTo>
                    <a:pt x="2368" y="2929"/>
                  </a:lnTo>
                  <a:lnTo>
                    <a:pt x="2304" y="2929"/>
                  </a:lnTo>
                  <a:lnTo>
                    <a:pt x="2236" y="2924"/>
                  </a:lnTo>
                  <a:lnTo>
                    <a:pt x="2164" y="2916"/>
                  </a:lnTo>
                  <a:lnTo>
                    <a:pt x="2089" y="2907"/>
                  </a:lnTo>
                  <a:lnTo>
                    <a:pt x="2010" y="2898"/>
                  </a:lnTo>
                  <a:lnTo>
                    <a:pt x="1926" y="2892"/>
                  </a:lnTo>
                  <a:lnTo>
                    <a:pt x="1837" y="2890"/>
                  </a:lnTo>
                  <a:lnTo>
                    <a:pt x="1743" y="2894"/>
                  </a:lnTo>
                  <a:lnTo>
                    <a:pt x="1644" y="2906"/>
                  </a:lnTo>
                  <a:lnTo>
                    <a:pt x="1589" y="2913"/>
                  </a:lnTo>
                  <a:lnTo>
                    <a:pt x="1533" y="2917"/>
                  </a:lnTo>
                  <a:lnTo>
                    <a:pt x="1474" y="2919"/>
                  </a:lnTo>
                  <a:lnTo>
                    <a:pt x="1412" y="2918"/>
                  </a:lnTo>
                  <a:lnTo>
                    <a:pt x="1348" y="2916"/>
                  </a:lnTo>
                  <a:lnTo>
                    <a:pt x="1282" y="2911"/>
                  </a:lnTo>
                  <a:lnTo>
                    <a:pt x="1214" y="2906"/>
                  </a:lnTo>
                  <a:lnTo>
                    <a:pt x="1143" y="2900"/>
                  </a:lnTo>
                  <a:lnTo>
                    <a:pt x="1070" y="2893"/>
                  </a:lnTo>
                  <a:lnTo>
                    <a:pt x="995" y="2886"/>
                  </a:lnTo>
                  <a:lnTo>
                    <a:pt x="917" y="2880"/>
                  </a:lnTo>
                  <a:lnTo>
                    <a:pt x="837" y="2874"/>
                  </a:lnTo>
                  <a:lnTo>
                    <a:pt x="754" y="2869"/>
                  </a:lnTo>
                  <a:lnTo>
                    <a:pt x="670" y="2865"/>
                  </a:lnTo>
                  <a:lnTo>
                    <a:pt x="582" y="2863"/>
                  </a:lnTo>
                  <a:lnTo>
                    <a:pt x="493" y="2863"/>
                  </a:lnTo>
                  <a:lnTo>
                    <a:pt x="401" y="2866"/>
                  </a:lnTo>
                  <a:lnTo>
                    <a:pt x="306" y="2871"/>
                  </a:lnTo>
                  <a:lnTo>
                    <a:pt x="210" y="2879"/>
                  </a:lnTo>
                  <a:lnTo>
                    <a:pt x="111" y="2891"/>
                  </a:lnTo>
                  <a:lnTo>
                    <a:pt x="9" y="2906"/>
                  </a:lnTo>
                  <a:lnTo>
                    <a:pt x="2" y="2850"/>
                  </a:lnTo>
                  <a:lnTo>
                    <a:pt x="0" y="2784"/>
                  </a:lnTo>
                  <a:lnTo>
                    <a:pt x="2" y="2709"/>
                  </a:lnTo>
                  <a:lnTo>
                    <a:pt x="6" y="2626"/>
                  </a:lnTo>
                  <a:lnTo>
                    <a:pt x="10" y="2537"/>
                  </a:lnTo>
                  <a:lnTo>
                    <a:pt x="13" y="2443"/>
                  </a:lnTo>
                  <a:lnTo>
                    <a:pt x="13" y="2346"/>
                  </a:lnTo>
                  <a:lnTo>
                    <a:pt x="9" y="2247"/>
                  </a:lnTo>
                  <a:lnTo>
                    <a:pt x="4" y="2161"/>
                  </a:lnTo>
                  <a:lnTo>
                    <a:pt x="3" y="2077"/>
                  </a:lnTo>
                  <a:lnTo>
                    <a:pt x="4" y="1996"/>
                  </a:lnTo>
                  <a:lnTo>
                    <a:pt x="6" y="1917"/>
                  </a:lnTo>
                  <a:lnTo>
                    <a:pt x="9" y="1840"/>
                  </a:lnTo>
                  <a:lnTo>
                    <a:pt x="11" y="1763"/>
                  </a:lnTo>
                  <a:lnTo>
                    <a:pt x="13" y="1686"/>
                  </a:lnTo>
                  <a:lnTo>
                    <a:pt x="12" y="1609"/>
                  </a:lnTo>
                  <a:lnTo>
                    <a:pt x="9" y="1530"/>
                  </a:lnTo>
                  <a:lnTo>
                    <a:pt x="6" y="1454"/>
                  </a:lnTo>
                  <a:lnTo>
                    <a:pt x="8" y="1380"/>
                  </a:lnTo>
                  <a:lnTo>
                    <a:pt x="12" y="1306"/>
                  </a:lnTo>
                  <a:lnTo>
                    <a:pt x="16" y="1232"/>
                  </a:lnTo>
                  <a:lnTo>
                    <a:pt x="21" y="1156"/>
                  </a:lnTo>
                  <a:lnTo>
                    <a:pt x="24" y="1074"/>
                  </a:lnTo>
                  <a:lnTo>
                    <a:pt x="24" y="987"/>
                  </a:lnTo>
                  <a:lnTo>
                    <a:pt x="19" y="891"/>
                  </a:lnTo>
                  <a:lnTo>
                    <a:pt x="9" y="785"/>
                  </a:lnTo>
                  <a:lnTo>
                    <a:pt x="1" y="692"/>
                  </a:lnTo>
                  <a:lnTo>
                    <a:pt x="2" y="612"/>
                  </a:lnTo>
                  <a:lnTo>
                    <a:pt x="7" y="540"/>
                  </a:lnTo>
                  <a:lnTo>
                    <a:pt x="17" y="475"/>
                  </a:lnTo>
                  <a:lnTo>
                    <a:pt x="27" y="413"/>
                  </a:lnTo>
                  <a:lnTo>
                    <a:pt x="35" y="351"/>
                  </a:lnTo>
                  <a:lnTo>
                    <a:pt x="40" y="285"/>
                  </a:lnTo>
                  <a:lnTo>
                    <a:pt x="39" y="214"/>
                  </a:lnTo>
                  <a:lnTo>
                    <a:pt x="29" y="133"/>
                  </a:lnTo>
                  <a:lnTo>
                    <a:pt x="9" y="40"/>
                  </a:lnTo>
                  <a:close/>
                </a:path>
              </a:pathLst>
            </a:custGeom>
            <a:noFill/>
            <a:ln w="2857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_tradnl"/>
            </a:p>
          </p:txBody>
        </p:sp>
        <p:sp>
          <p:nvSpPr>
            <p:cNvPr id="14" name="Text Box 22">
              <a:extLst>
                <a:ext uri="{FF2B5EF4-FFF2-40B4-BE49-F238E27FC236}">
                  <a16:creationId xmlns:a16="http://schemas.microsoft.com/office/drawing/2014/main" xmlns="" id="{06E34DB8-C22C-3F44-8ABE-111C1AC1EE8A}"/>
                </a:ext>
              </a:extLst>
            </p:cNvPr>
            <p:cNvSpPr txBox="1">
              <a:spLocks noChangeAspect="1" noEditPoints="1" noChangeArrowheads="1" noChangeShapeType="1" noTextEdit="1"/>
            </p:cNvSpPr>
            <p:nvPr/>
          </p:nvSpPr>
          <p:spPr bwMode="auto">
            <a:xfrm>
              <a:off x="1125" y="884"/>
              <a:ext cx="7135" cy="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635" marR="2819400" algn="just">
                <a:lnSpc>
                  <a:spcPct val="115000"/>
                </a:lnSpc>
                <a:spcBef>
                  <a:spcPts val="775"/>
                </a:spcBef>
                <a:spcAft>
                  <a:spcPts val="0"/>
                </a:spcAft>
              </a:pPr>
              <a:r>
                <a:rPr lang="es-ES" sz="1100">
                  <a:solidFill>
                    <a:schemeClr val="bg2"/>
                  </a:solidFill>
                  <a:effectLst/>
                  <a:latin typeface="Arial" panose="020B0604020202020204" pitchFamily="34" charset="0"/>
                  <a:ea typeface="Arial" panose="020B0604020202020204" pitchFamily="34" charset="0"/>
                </a:rPr>
                <a:t>El petróleo se calienta a unos 400 ºC (673 K) produciendo un vapor que ingresa a la torre por la parte inferior. A medida que este vapor asciende, disminuye su temperatura y se produce la separación de los diferentes componentes de la mezcla en los distintos niveles de la torre. En cada uno de estos niveles, hay una serie de tuberías conectadas a la torre, a través de las cuales se extraen los derivados del petróleo.</a:t>
              </a:r>
              <a:endParaRPr lang="es-CL" sz="1100">
                <a:solidFill>
                  <a:schemeClr val="bg2"/>
                </a:solidFill>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1301088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7994" y="539623"/>
            <a:ext cx="2649894" cy="193143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MEZCLAS</a:t>
            </a:r>
            <a:endParaRPr lang="es-CL" sz="2800" dirty="0"/>
          </a:p>
        </p:txBody>
      </p:sp>
      <p:sp>
        <p:nvSpPr>
          <p:cNvPr id="3" name="Rectángulo redondeado 2"/>
          <p:cNvSpPr/>
          <p:nvPr/>
        </p:nvSpPr>
        <p:spPr>
          <a:xfrm>
            <a:off x="2531062" y="255039"/>
            <a:ext cx="3163077" cy="8864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Mezclas Homogéneas</a:t>
            </a:r>
            <a:endParaRPr lang="es-CL" dirty="0"/>
          </a:p>
        </p:txBody>
      </p:sp>
      <p:sp>
        <p:nvSpPr>
          <p:cNvPr id="4" name="Rectángulo redondeado 3"/>
          <p:cNvSpPr/>
          <p:nvPr/>
        </p:nvSpPr>
        <p:spPr>
          <a:xfrm>
            <a:off x="2531062" y="1836151"/>
            <a:ext cx="3163077" cy="8864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Mezclas Heterogéneas</a:t>
            </a:r>
            <a:endParaRPr lang="es-CL" dirty="0"/>
          </a:p>
        </p:txBody>
      </p:sp>
      <p:sp>
        <p:nvSpPr>
          <p:cNvPr id="5" name="Cerrar llave 4"/>
          <p:cNvSpPr/>
          <p:nvPr/>
        </p:nvSpPr>
        <p:spPr>
          <a:xfrm>
            <a:off x="5694139" y="453718"/>
            <a:ext cx="466531" cy="1774371"/>
          </a:xfrm>
          <a:prstGeom prst="rightBrac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sp>
        <p:nvSpPr>
          <p:cNvPr id="6" name="Rectángulo redondeado 5"/>
          <p:cNvSpPr/>
          <p:nvPr/>
        </p:nvSpPr>
        <p:spPr>
          <a:xfrm>
            <a:off x="6294271" y="921401"/>
            <a:ext cx="2950030" cy="7340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SEPARACIÓN</a:t>
            </a:r>
            <a:endParaRPr lang="es-CL" sz="2800" dirty="0"/>
          </a:p>
        </p:txBody>
      </p:sp>
      <p:cxnSp>
        <p:nvCxnSpPr>
          <p:cNvPr id="8" name="Conector angular 7"/>
          <p:cNvCxnSpPr/>
          <p:nvPr/>
        </p:nvCxnSpPr>
        <p:spPr>
          <a:xfrm>
            <a:off x="7524276" y="1639076"/>
            <a:ext cx="1707502" cy="1094793"/>
          </a:xfrm>
          <a:prstGeom prst="bentConnector3">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6893772" y="2537893"/>
            <a:ext cx="1527518" cy="369332"/>
          </a:xfrm>
          <a:prstGeom prst="rect">
            <a:avLst/>
          </a:prstGeom>
          <a:noFill/>
        </p:spPr>
        <p:txBody>
          <a:bodyPr wrap="square" rtlCol="0">
            <a:spAutoFit/>
          </a:bodyPr>
          <a:lstStyle/>
          <a:p>
            <a:r>
              <a:rPr lang="es-MX" dirty="0"/>
              <a:t>Técnicas</a:t>
            </a:r>
            <a:endParaRPr lang="es-CL" dirty="0"/>
          </a:p>
        </p:txBody>
      </p:sp>
      <p:sp>
        <p:nvSpPr>
          <p:cNvPr id="12" name="Rectángulo redondeado 11"/>
          <p:cNvSpPr/>
          <p:nvPr/>
        </p:nvSpPr>
        <p:spPr>
          <a:xfrm>
            <a:off x="9244301" y="2186473"/>
            <a:ext cx="3034005" cy="268721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t>Evaporación.</a:t>
            </a:r>
          </a:p>
          <a:p>
            <a:pPr algn="ctr"/>
            <a:r>
              <a:rPr lang="es-MX" sz="2000" dirty="0"/>
              <a:t>Cristalización.</a:t>
            </a:r>
          </a:p>
          <a:p>
            <a:pPr algn="ctr"/>
            <a:r>
              <a:rPr lang="es-MX" sz="2000" dirty="0"/>
              <a:t>Destilación.</a:t>
            </a:r>
          </a:p>
          <a:p>
            <a:pPr algn="ctr"/>
            <a:r>
              <a:rPr lang="es-MX" sz="2000" dirty="0"/>
              <a:t>Sedimentación.</a:t>
            </a:r>
          </a:p>
          <a:p>
            <a:pPr algn="ctr"/>
            <a:r>
              <a:rPr lang="es-MX" sz="2000" dirty="0"/>
              <a:t>Decantación.</a:t>
            </a:r>
          </a:p>
          <a:p>
            <a:pPr algn="ctr"/>
            <a:r>
              <a:rPr lang="es-MX" sz="2000" dirty="0"/>
              <a:t>Filtración.</a:t>
            </a:r>
          </a:p>
          <a:p>
            <a:pPr algn="ctr"/>
            <a:r>
              <a:rPr lang="es-MX" sz="2000" dirty="0"/>
              <a:t>Centrifugación.</a:t>
            </a:r>
          </a:p>
          <a:p>
            <a:pPr algn="ctr"/>
            <a:r>
              <a:rPr lang="es-MX" sz="2000" dirty="0"/>
              <a:t>Imantación.</a:t>
            </a:r>
          </a:p>
        </p:txBody>
      </p:sp>
      <p:cxnSp>
        <p:nvCxnSpPr>
          <p:cNvPr id="14" name="Conector angular 13"/>
          <p:cNvCxnSpPr/>
          <p:nvPr/>
        </p:nvCxnSpPr>
        <p:spPr>
          <a:xfrm rot="10800000" flipV="1">
            <a:off x="6740589" y="4380719"/>
            <a:ext cx="2959361" cy="382555"/>
          </a:xfrm>
          <a:prstGeom prst="bentConnector3">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537738" y="5645759"/>
            <a:ext cx="2332655" cy="8864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Obtención de sal</a:t>
            </a:r>
            <a:endParaRPr lang="es-CL" dirty="0"/>
          </a:p>
        </p:txBody>
      </p:sp>
      <p:sp>
        <p:nvSpPr>
          <p:cNvPr id="16" name="CuadroTexto 15"/>
          <p:cNvSpPr txBox="1"/>
          <p:nvPr/>
        </p:nvSpPr>
        <p:spPr>
          <a:xfrm>
            <a:off x="4262531" y="4552436"/>
            <a:ext cx="2537928" cy="369332"/>
          </a:xfrm>
          <a:prstGeom prst="rect">
            <a:avLst/>
          </a:prstGeom>
          <a:noFill/>
        </p:spPr>
        <p:txBody>
          <a:bodyPr wrap="square" rtlCol="0">
            <a:spAutoFit/>
          </a:bodyPr>
          <a:lstStyle/>
          <a:p>
            <a:r>
              <a:rPr lang="es-MX" dirty="0"/>
              <a:t>Uso en la industria</a:t>
            </a:r>
            <a:endParaRPr lang="es-CL" dirty="0"/>
          </a:p>
        </p:txBody>
      </p:sp>
      <p:sp>
        <p:nvSpPr>
          <p:cNvPr id="17" name="Rectángulo redondeado 16"/>
          <p:cNvSpPr/>
          <p:nvPr/>
        </p:nvSpPr>
        <p:spPr>
          <a:xfrm>
            <a:off x="4068145" y="5648707"/>
            <a:ext cx="2332655" cy="8864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Potabilización del agua</a:t>
            </a:r>
            <a:endParaRPr lang="es-CL" dirty="0"/>
          </a:p>
        </p:txBody>
      </p:sp>
      <p:sp>
        <p:nvSpPr>
          <p:cNvPr id="18" name="Rectángulo redondeado 17"/>
          <p:cNvSpPr/>
          <p:nvPr/>
        </p:nvSpPr>
        <p:spPr>
          <a:xfrm>
            <a:off x="7254551" y="5645759"/>
            <a:ext cx="2332655" cy="8864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Obtención del Petróleo</a:t>
            </a:r>
            <a:endParaRPr lang="es-CL" dirty="0"/>
          </a:p>
        </p:txBody>
      </p:sp>
      <p:cxnSp>
        <p:nvCxnSpPr>
          <p:cNvPr id="39" name="Conector recto de flecha 38">
            <a:extLst>
              <a:ext uri="{FF2B5EF4-FFF2-40B4-BE49-F238E27FC236}">
                <a16:creationId xmlns:a16="http://schemas.microsoft.com/office/drawing/2014/main" xmlns="" id="{57DF9651-FC60-934C-9245-379250EB5A48}"/>
              </a:ext>
            </a:extLst>
          </p:cNvPr>
          <p:cNvCxnSpPr/>
          <p:nvPr/>
        </p:nvCxnSpPr>
        <p:spPr>
          <a:xfrm flipH="1">
            <a:off x="2677888" y="4921768"/>
            <a:ext cx="1797859" cy="889485"/>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41" name="Conector recto de flecha 40">
            <a:extLst>
              <a:ext uri="{FF2B5EF4-FFF2-40B4-BE49-F238E27FC236}">
                <a16:creationId xmlns:a16="http://schemas.microsoft.com/office/drawing/2014/main" xmlns="" id="{8164C7D4-3E83-934A-983A-C4C72DDE3E7C}"/>
              </a:ext>
            </a:extLst>
          </p:cNvPr>
          <p:cNvCxnSpPr/>
          <p:nvPr/>
        </p:nvCxnSpPr>
        <p:spPr>
          <a:xfrm>
            <a:off x="5234472" y="4873691"/>
            <a:ext cx="0" cy="937562"/>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43" name="Conector recto de flecha 42">
            <a:extLst>
              <a:ext uri="{FF2B5EF4-FFF2-40B4-BE49-F238E27FC236}">
                <a16:creationId xmlns:a16="http://schemas.microsoft.com/office/drawing/2014/main" xmlns="" id="{EBB6A205-2244-D84C-9C70-5BBCB924543C}"/>
              </a:ext>
            </a:extLst>
          </p:cNvPr>
          <p:cNvCxnSpPr/>
          <p:nvPr/>
        </p:nvCxnSpPr>
        <p:spPr>
          <a:xfrm>
            <a:off x="6160670" y="4873691"/>
            <a:ext cx="1363606" cy="937562"/>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12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strVal val="#ppt_w*0.70"/>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Effect transition="in" filter="fade">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500" fill="hold"/>
                                        <p:tgtEl>
                                          <p:spTgt spid="39"/>
                                        </p:tgtEl>
                                        <p:attrNameLst>
                                          <p:attrName>ppt_x</p:attrName>
                                        </p:attrNameLst>
                                      </p:cBhvr>
                                      <p:tavLst>
                                        <p:tav tm="0">
                                          <p:val>
                                            <p:strVal val="#ppt_x"/>
                                          </p:val>
                                        </p:tav>
                                        <p:tav tm="100000">
                                          <p:val>
                                            <p:strVal val="#ppt_x"/>
                                          </p:val>
                                        </p:tav>
                                      </p:tavLst>
                                    </p:anim>
                                    <p:anim calcmode="lin" valueType="num">
                                      <p:cBhvr additive="base">
                                        <p:cTn id="6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1"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nodeType="click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500"/>
                                        <p:tgtEl>
                                          <p:spTgt spid="43"/>
                                        </p:tgtEl>
                                        <p:attrNameLst>
                                          <p:attrName>ppt_y</p:attrName>
                                        </p:attrNameLst>
                                      </p:cBhvr>
                                      <p:tavLst>
                                        <p:tav tm="0">
                                          <p:val>
                                            <p:strVal val="#ppt_y+#ppt_h*1.125000"/>
                                          </p:val>
                                        </p:tav>
                                        <p:tav tm="100000">
                                          <p:val>
                                            <p:strVal val="#ppt_y"/>
                                          </p:val>
                                        </p:tav>
                                      </p:tavLst>
                                    </p:anim>
                                    <p:animEffect transition="in" filter="wipe(up)">
                                      <p:cBhvr>
                                        <p:cTn id="9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p:bldP spid="12" grpId="0" animBg="1"/>
      <p:bldP spid="15" grpId="0" animBg="1"/>
      <p:bldP spid="16" grpId="0"/>
      <p:bldP spid="17"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7023B80-5523-3F49-A21C-49593E1542D6}"/>
              </a:ext>
            </a:extLst>
          </p:cNvPr>
          <p:cNvSpPr txBox="1"/>
          <p:nvPr/>
        </p:nvSpPr>
        <p:spPr>
          <a:xfrm>
            <a:off x="636814" y="1767006"/>
            <a:ext cx="10238014" cy="3323987"/>
          </a:xfrm>
          <a:prstGeom prst="rect">
            <a:avLst/>
          </a:prstGeom>
          <a:noFill/>
        </p:spPr>
        <p:txBody>
          <a:bodyPr wrap="square" rtlCol="0">
            <a:spAutoFit/>
          </a:bodyPr>
          <a:lstStyle/>
          <a:p>
            <a:r>
              <a:rPr lang="es-CL" dirty="0"/>
              <a:t>¿</a:t>
            </a:r>
            <a:r>
              <a:rPr lang="es-CL" sz="2400" dirty="0">
                <a:latin typeface="Arial" panose="020B0604020202020204" pitchFamily="34" charset="0"/>
                <a:cs typeface="Arial" panose="020B0604020202020204" pitchFamily="34" charset="0"/>
              </a:rPr>
              <a:t>Por qué la utilización los procedimientos de separación de mezclas es importante?</a:t>
            </a:r>
          </a:p>
          <a:p>
            <a:endParaRPr lang="es-CL" sz="2400" dirty="0">
              <a:latin typeface="Arial" panose="020B0604020202020204" pitchFamily="34" charset="0"/>
              <a:cs typeface="Arial" panose="020B0604020202020204" pitchFamily="34" charset="0"/>
            </a:endParaRPr>
          </a:p>
          <a:p>
            <a:r>
              <a:rPr lang="es-CL" sz="2400" dirty="0">
                <a:latin typeface="Arial" panose="020B0604020202020204" pitchFamily="34" charset="0"/>
                <a:cs typeface="Arial" panose="020B0604020202020204" pitchFamily="34" charset="0"/>
              </a:rPr>
              <a:t>¿Qué beneficio en nuestra vida diaria nos trae la utilización de estos procedimientos?</a:t>
            </a:r>
          </a:p>
          <a:p>
            <a:endParaRPr lang="es-CL" sz="2400" dirty="0">
              <a:latin typeface="Arial" panose="020B0604020202020204" pitchFamily="34" charset="0"/>
              <a:cs typeface="Arial" panose="020B0604020202020204" pitchFamily="34" charset="0"/>
            </a:endParaRPr>
          </a:p>
          <a:p>
            <a:r>
              <a:rPr lang="es-CL" sz="2400" dirty="0">
                <a:latin typeface="Arial" panose="020B0604020202020204" pitchFamily="34" charset="0"/>
                <a:cs typeface="Arial" panose="020B0604020202020204" pitchFamily="34" charset="0"/>
              </a:rPr>
              <a:t>¿Qué ejemplos cotidianos podemos encontrar del uso de estos métodos?</a:t>
            </a:r>
          </a:p>
          <a:p>
            <a:endParaRPr lang="es-CL" sz="2400" dirty="0">
              <a:latin typeface="Arial" panose="020B0604020202020204" pitchFamily="34" charset="0"/>
              <a:cs typeface="Arial" panose="020B0604020202020204" pitchFamily="34" charset="0"/>
            </a:endParaRPr>
          </a:p>
          <a:p>
            <a:endParaRPr lang="es-CL" dirty="0"/>
          </a:p>
        </p:txBody>
      </p:sp>
    </p:spTree>
    <p:extLst>
      <p:ext uri="{BB962C8B-B14F-4D97-AF65-F5344CB8AC3E}">
        <p14:creationId xmlns:p14="http://schemas.microsoft.com/office/powerpoint/2010/main" val="3579578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descr="Imagen que contiene Interfaz de usuario gráfica&#10;&#10;Descripción generada automáticamente">
            <a:extLst>
              <a:ext uri="{FF2B5EF4-FFF2-40B4-BE49-F238E27FC236}">
                <a16:creationId xmlns:a16="http://schemas.microsoft.com/office/drawing/2014/main" xmlns="" id="{DD9B053B-C747-9845-BA42-DEA9C0D14A19}"/>
              </a:ext>
            </a:extLst>
          </p:cNvPr>
          <p:cNvPicPr>
            <a:picLocks noGrp="1" noChangeAspect="1"/>
          </p:cNvPicPr>
          <p:nvPr>
            <p:ph idx="1"/>
          </p:nvPr>
        </p:nvPicPr>
        <p:blipFill>
          <a:blip r:embed="rId2"/>
          <a:stretch>
            <a:fillRect/>
          </a:stretch>
        </p:blipFill>
        <p:spPr>
          <a:xfrm>
            <a:off x="895350" y="457200"/>
            <a:ext cx="9944099" cy="5943600"/>
          </a:xfrm>
        </p:spPr>
      </p:pic>
    </p:spTree>
    <p:extLst>
      <p:ext uri="{BB962C8B-B14F-4D97-AF65-F5344CB8AC3E}">
        <p14:creationId xmlns:p14="http://schemas.microsoft.com/office/powerpoint/2010/main" val="3211361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AEB63C-8EF6-064F-994E-3FC941BE5B08}"/>
              </a:ext>
            </a:extLst>
          </p:cNvPr>
          <p:cNvSpPr>
            <a:spLocks noGrp="1"/>
          </p:cNvSpPr>
          <p:nvPr>
            <p:ph type="title"/>
          </p:nvPr>
        </p:nvSpPr>
        <p:spPr/>
        <p:txBody>
          <a:bodyPr/>
          <a:lstStyle/>
          <a:p>
            <a:endParaRPr lang="es-CL"/>
          </a:p>
        </p:txBody>
      </p:sp>
      <p:pic>
        <p:nvPicPr>
          <p:cNvPr id="5" name="Marcador de contenido 4" descr="Interfaz de usuario gráfica, Texto, Aplicación&#10;&#10;Descripción generada automáticamente">
            <a:extLst>
              <a:ext uri="{FF2B5EF4-FFF2-40B4-BE49-F238E27FC236}">
                <a16:creationId xmlns:a16="http://schemas.microsoft.com/office/drawing/2014/main" xmlns="" id="{2635FBB4-D677-714C-9C14-7B8EDBE3FAB6}"/>
              </a:ext>
            </a:extLst>
          </p:cNvPr>
          <p:cNvPicPr>
            <a:picLocks noGrp="1" noChangeAspect="1"/>
          </p:cNvPicPr>
          <p:nvPr>
            <p:ph idx="1"/>
          </p:nvPr>
        </p:nvPicPr>
        <p:blipFill>
          <a:blip r:embed="rId3"/>
          <a:stretch>
            <a:fillRect/>
          </a:stretch>
        </p:blipFill>
        <p:spPr>
          <a:xfrm>
            <a:off x="720000" y="619200"/>
            <a:ext cx="11071949" cy="6029250"/>
          </a:xfrm>
        </p:spPr>
      </p:pic>
    </p:spTree>
    <p:extLst>
      <p:ext uri="{BB962C8B-B14F-4D97-AF65-F5344CB8AC3E}">
        <p14:creationId xmlns:p14="http://schemas.microsoft.com/office/powerpoint/2010/main" val="46688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A10F56-4600-4E72-882F-DF9A3D7054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4E7C649-57E0-4A93-B134-67101C0725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AA35AF4F-B82E-435B-8949-29173A055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ítulo 1">
            <a:extLst>
              <a:ext uri="{FF2B5EF4-FFF2-40B4-BE49-F238E27FC236}">
                <a16:creationId xmlns:a16="http://schemas.microsoft.com/office/drawing/2014/main" xmlns="" id="{4D343D53-314E-E84C-BEED-7221E22ED2C4}"/>
              </a:ext>
            </a:extLst>
          </p:cNvPr>
          <p:cNvSpPr>
            <a:spLocks noGrp="1"/>
          </p:cNvSpPr>
          <p:nvPr>
            <p:ph type="title"/>
          </p:nvPr>
        </p:nvSpPr>
        <p:spPr>
          <a:xfrm>
            <a:off x="1904988" y="1184988"/>
            <a:ext cx="1920563" cy="565787"/>
          </a:xfrm>
        </p:spPr>
        <p:txBody>
          <a:bodyPr>
            <a:normAutofit/>
          </a:bodyPr>
          <a:lstStyle/>
          <a:p>
            <a:r>
              <a:rPr lang="es-CL" dirty="0"/>
              <a:t>Objetivo: </a:t>
            </a:r>
          </a:p>
        </p:txBody>
      </p:sp>
      <p:sp>
        <p:nvSpPr>
          <p:cNvPr id="3" name="Marcador de contenido 2">
            <a:extLst>
              <a:ext uri="{FF2B5EF4-FFF2-40B4-BE49-F238E27FC236}">
                <a16:creationId xmlns:a16="http://schemas.microsoft.com/office/drawing/2014/main" xmlns="" id="{FCFB5E5B-333F-544A-8044-739BD2E487BE}"/>
              </a:ext>
            </a:extLst>
          </p:cNvPr>
          <p:cNvSpPr>
            <a:spLocks noGrp="1"/>
          </p:cNvSpPr>
          <p:nvPr>
            <p:ph idx="1"/>
          </p:nvPr>
        </p:nvSpPr>
        <p:spPr>
          <a:xfrm>
            <a:off x="5071695" y="2500958"/>
            <a:ext cx="6411177" cy="2795244"/>
          </a:xfrm>
        </p:spPr>
        <p:txBody>
          <a:bodyPr>
            <a:normAutofit/>
          </a:bodyPr>
          <a:lstStyle/>
          <a:p>
            <a:pPr marL="0" indent="0">
              <a:buNone/>
            </a:pPr>
            <a:r>
              <a:rPr lang="es-ES" sz="3000"/>
              <a:t> Reconocer los </a:t>
            </a:r>
            <a:r>
              <a:rPr lang="es-ES" sz="3000" dirty="0"/>
              <a:t>procedimientos de separación de mezclas considerando su aplicación industrial, observando PPT y desarrollando actividades en guía.</a:t>
            </a:r>
          </a:p>
          <a:p>
            <a:endParaRPr lang="es-CL" dirty="0"/>
          </a:p>
          <a:p>
            <a:endParaRPr lang="es-CL" dirty="0"/>
          </a:p>
        </p:txBody>
      </p:sp>
    </p:spTree>
    <p:extLst>
      <p:ext uri="{BB962C8B-B14F-4D97-AF65-F5344CB8AC3E}">
        <p14:creationId xmlns:p14="http://schemas.microsoft.com/office/powerpoint/2010/main" val="314998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306A95-0050-B84B-A403-77FE849EF71C}"/>
              </a:ext>
            </a:extLst>
          </p:cNvPr>
          <p:cNvSpPr>
            <a:spLocks noGrp="1"/>
          </p:cNvSpPr>
          <p:nvPr>
            <p:ph type="title"/>
          </p:nvPr>
        </p:nvSpPr>
        <p:spPr>
          <a:xfrm>
            <a:off x="720000" y="619200"/>
            <a:ext cx="10728322" cy="812558"/>
          </a:xfrm>
        </p:spPr>
        <p:txBody>
          <a:bodyPr/>
          <a:lstStyle/>
          <a:p>
            <a:r>
              <a:rPr lang="es-CL" dirty="0"/>
              <a:t>¿Qué aprenderemos hoy? </a:t>
            </a:r>
          </a:p>
        </p:txBody>
      </p:sp>
      <p:sp>
        <p:nvSpPr>
          <p:cNvPr id="3" name="Marcador de contenido 2">
            <a:extLst>
              <a:ext uri="{FF2B5EF4-FFF2-40B4-BE49-F238E27FC236}">
                <a16:creationId xmlns:a16="http://schemas.microsoft.com/office/drawing/2014/main" xmlns="" id="{8D673F3D-2A5E-3A4C-849B-712C7CBB5B45}"/>
              </a:ext>
            </a:extLst>
          </p:cNvPr>
          <p:cNvSpPr>
            <a:spLocks noGrp="1"/>
          </p:cNvSpPr>
          <p:nvPr>
            <p:ph idx="1"/>
          </p:nvPr>
        </p:nvSpPr>
        <p:spPr>
          <a:xfrm>
            <a:off x="720000" y="1744578"/>
            <a:ext cx="10728325" cy="4024397"/>
          </a:xfrm>
        </p:spPr>
        <p:txBody>
          <a:bodyPr>
            <a:normAutofit/>
          </a:bodyPr>
          <a:lstStyle/>
          <a:p>
            <a:pPr>
              <a:lnSpc>
                <a:spcPct val="150000"/>
              </a:lnSpc>
            </a:pPr>
            <a:r>
              <a:rPr lang="es-CL" sz="2800" dirty="0"/>
              <a:t>Vamos a reconocer los diferentes métodos de separación de mezclas que se utilizan de forma industrial y cómo estos procesos nos ayudan en nuestra vida diaria. </a:t>
            </a:r>
          </a:p>
        </p:txBody>
      </p:sp>
    </p:spTree>
    <p:extLst>
      <p:ext uri="{BB962C8B-B14F-4D97-AF65-F5344CB8AC3E}">
        <p14:creationId xmlns:p14="http://schemas.microsoft.com/office/powerpoint/2010/main" val="5907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79306" y="1567543"/>
            <a:ext cx="5010539" cy="3277820"/>
          </a:xfrm>
          <a:prstGeom prst="rect">
            <a:avLst/>
          </a:prstGeom>
          <a:noFill/>
        </p:spPr>
        <p:txBody>
          <a:bodyPr wrap="square" rtlCol="0">
            <a:spAutoFit/>
          </a:bodyPr>
          <a:lstStyle/>
          <a:p>
            <a:pPr>
              <a:lnSpc>
                <a:spcPct val="150000"/>
              </a:lnSpc>
            </a:pPr>
            <a:r>
              <a:rPr lang="es-MX" dirty="0"/>
              <a:t>¿Qué entendemos por identificar? </a:t>
            </a:r>
          </a:p>
          <a:p>
            <a:pPr>
              <a:lnSpc>
                <a:spcPct val="150000"/>
              </a:lnSpc>
            </a:pPr>
            <a:endParaRPr lang="es-MX" dirty="0"/>
          </a:p>
          <a:p>
            <a:pPr>
              <a:lnSpc>
                <a:spcPct val="150000"/>
              </a:lnSpc>
            </a:pPr>
            <a:r>
              <a:rPr lang="es-MX" dirty="0"/>
              <a:t>¿Qué es una mezcla?</a:t>
            </a:r>
          </a:p>
          <a:p>
            <a:pPr>
              <a:lnSpc>
                <a:spcPct val="150000"/>
              </a:lnSpc>
            </a:pPr>
            <a:endParaRPr lang="es-MX" dirty="0"/>
          </a:p>
          <a:p>
            <a:pPr>
              <a:lnSpc>
                <a:spcPct val="150000"/>
              </a:lnSpc>
            </a:pPr>
            <a:r>
              <a:rPr lang="es-MX" dirty="0"/>
              <a:t>¿Qué tipo de mezclas conocemos?</a:t>
            </a:r>
          </a:p>
          <a:p>
            <a:pPr>
              <a:lnSpc>
                <a:spcPct val="150000"/>
              </a:lnSpc>
            </a:pPr>
            <a:endParaRPr lang="es-MX" dirty="0"/>
          </a:p>
          <a:p>
            <a:pPr>
              <a:lnSpc>
                <a:spcPct val="150000"/>
              </a:lnSpc>
            </a:pPr>
            <a:r>
              <a:rPr lang="es-MX" dirty="0"/>
              <a:t>¿Para que se separan las mezclas?</a:t>
            </a:r>
          </a:p>
          <a:p>
            <a:endParaRPr lang="es-MX" dirty="0"/>
          </a:p>
        </p:txBody>
      </p:sp>
    </p:spTree>
    <p:extLst>
      <p:ext uri="{BB962C8B-B14F-4D97-AF65-F5344CB8AC3E}">
        <p14:creationId xmlns:p14="http://schemas.microsoft.com/office/powerpoint/2010/main" val="151679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xmlns="" id="{1F3F7E45-FDA6-42E1-80D4-D2FD5500F4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033A327F-AC2C-4989-8322-4E034EE892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AD2DE31-86E2-9148-B80A-5E5A84C3D8D6}"/>
              </a:ext>
            </a:extLst>
          </p:cNvPr>
          <p:cNvSpPr>
            <a:spLocks noGrp="1"/>
          </p:cNvSpPr>
          <p:nvPr>
            <p:ph type="title"/>
          </p:nvPr>
        </p:nvSpPr>
        <p:spPr>
          <a:xfrm>
            <a:off x="720000" y="619199"/>
            <a:ext cx="8831988" cy="576000"/>
          </a:xfrm>
        </p:spPr>
        <p:txBody>
          <a:bodyPr vert="horz" wrap="square" lIns="0" tIns="0" rIns="0" bIns="0" rtlCol="0" anchor="t" anchorCtr="0">
            <a:normAutofit/>
          </a:bodyPr>
          <a:lstStyle/>
          <a:p>
            <a:r>
              <a:rPr lang="en-US" spc="-100"/>
              <a:t>Separación de mezclas </a:t>
            </a:r>
          </a:p>
        </p:txBody>
      </p:sp>
      <p:sp useBgFill="1">
        <p:nvSpPr>
          <p:cNvPr id="41" name="Freeform: Shape 40">
            <a:extLst>
              <a:ext uri="{FF2B5EF4-FFF2-40B4-BE49-F238E27FC236}">
                <a16:creationId xmlns:a16="http://schemas.microsoft.com/office/drawing/2014/main" xmlns="" id="{46F8AFC6-EBC4-4841-92A4-26E42C66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0" y="2427176"/>
            <a:ext cx="12191501" cy="4430825"/>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pic>
        <p:nvPicPr>
          <p:cNvPr id="7" name="Imagen 6" descr="Gráfico&#10;&#10;Descripción generada automáticamente">
            <a:extLst>
              <a:ext uri="{FF2B5EF4-FFF2-40B4-BE49-F238E27FC236}">
                <a16:creationId xmlns:a16="http://schemas.microsoft.com/office/drawing/2014/main" xmlns="" id="{102FE066-0E37-244E-BE88-FAB73CE04830}"/>
              </a:ext>
            </a:extLst>
          </p:cNvPr>
          <p:cNvPicPr>
            <a:picLocks noChangeAspect="1"/>
          </p:cNvPicPr>
          <p:nvPr/>
        </p:nvPicPr>
        <p:blipFill>
          <a:blip r:embed="rId2"/>
          <a:stretch>
            <a:fillRect/>
          </a:stretch>
        </p:blipFill>
        <p:spPr>
          <a:xfrm>
            <a:off x="194762" y="1931541"/>
            <a:ext cx="2636443" cy="3169848"/>
          </a:xfrm>
          <a:custGeom>
            <a:avLst/>
            <a:gdLst/>
            <a:ahLst/>
            <a:cxnLst/>
            <a:rect l="l" t="t" r="r" b="b"/>
            <a:pathLst>
              <a:path w="2412081" h="3501162">
                <a:moveTo>
                  <a:pt x="0" y="0"/>
                </a:moveTo>
                <a:lnTo>
                  <a:pt x="2412081" y="0"/>
                </a:lnTo>
                <a:lnTo>
                  <a:pt x="2412081" y="3501162"/>
                </a:lnTo>
                <a:lnTo>
                  <a:pt x="0" y="3501162"/>
                </a:lnTo>
                <a:close/>
              </a:path>
            </a:pathLst>
          </a:custGeom>
        </p:spPr>
      </p:pic>
      <p:pic>
        <p:nvPicPr>
          <p:cNvPr id="5" name="Marcador de contenido 4" descr="Gráfico, Gráfico radial, Gráfico de embudo&#10;&#10;Descripción generada automáticamente">
            <a:extLst>
              <a:ext uri="{FF2B5EF4-FFF2-40B4-BE49-F238E27FC236}">
                <a16:creationId xmlns:a16="http://schemas.microsoft.com/office/drawing/2014/main" xmlns="" id="{36B9BAAA-49A9-5149-8740-B161D33664D0}"/>
              </a:ext>
            </a:extLst>
          </p:cNvPr>
          <p:cNvPicPr>
            <a:picLocks noGrp="1" noChangeAspect="1"/>
          </p:cNvPicPr>
          <p:nvPr>
            <p:ph idx="1"/>
          </p:nvPr>
        </p:nvPicPr>
        <p:blipFill>
          <a:blip r:embed="rId3"/>
          <a:stretch>
            <a:fillRect/>
          </a:stretch>
        </p:blipFill>
        <p:spPr>
          <a:xfrm>
            <a:off x="3848478" y="1690834"/>
            <a:ext cx="3241824" cy="2110683"/>
          </a:xfrm>
          <a:custGeom>
            <a:avLst/>
            <a:gdLst/>
            <a:ahLst/>
            <a:cxnLst/>
            <a:rect l="l" t="t" r="r" b="b"/>
            <a:pathLst>
              <a:path w="2412081" h="3501162">
                <a:moveTo>
                  <a:pt x="0" y="0"/>
                </a:moveTo>
                <a:lnTo>
                  <a:pt x="2412081" y="0"/>
                </a:lnTo>
                <a:lnTo>
                  <a:pt x="2412081" y="3501162"/>
                </a:lnTo>
                <a:lnTo>
                  <a:pt x="0" y="3501162"/>
                </a:lnTo>
                <a:close/>
              </a:path>
            </a:pathLst>
          </a:custGeom>
        </p:spPr>
      </p:pic>
      <p:pic>
        <p:nvPicPr>
          <p:cNvPr id="11" name="Imagen 10" descr="Imagen que contiene tarjeta de presentación, texto, dibujo&#10;&#10;Descripción generada automáticamente">
            <a:extLst>
              <a:ext uri="{FF2B5EF4-FFF2-40B4-BE49-F238E27FC236}">
                <a16:creationId xmlns:a16="http://schemas.microsoft.com/office/drawing/2014/main" xmlns="" id="{C242022E-5FD9-1B47-B74E-D46C81308438}"/>
              </a:ext>
            </a:extLst>
          </p:cNvPr>
          <p:cNvPicPr>
            <a:picLocks noChangeAspect="1"/>
          </p:cNvPicPr>
          <p:nvPr/>
        </p:nvPicPr>
        <p:blipFill>
          <a:blip r:embed="rId4"/>
          <a:stretch>
            <a:fillRect/>
          </a:stretch>
        </p:blipFill>
        <p:spPr>
          <a:xfrm>
            <a:off x="3882228" y="4288025"/>
            <a:ext cx="3241824" cy="1958764"/>
          </a:xfrm>
          <a:custGeom>
            <a:avLst/>
            <a:gdLst/>
            <a:ahLst/>
            <a:cxnLst/>
            <a:rect l="l" t="t" r="r" b="b"/>
            <a:pathLst>
              <a:path w="2412081" h="3501162">
                <a:moveTo>
                  <a:pt x="0" y="0"/>
                </a:moveTo>
                <a:lnTo>
                  <a:pt x="2412081" y="0"/>
                </a:lnTo>
                <a:lnTo>
                  <a:pt x="2412081" y="3501162"/>
                </a:lnTo>
                <a:lnTo>
                  <a:pt x="0" y="3501162"/>
                </a:lnTo>
                <a:close/>
              </a:path>
            </a:pathLst>
          </a:custGeom>
        </p:spPr>
      </p:pic>
      <p:pic>
        <p:nvPicPr>
          <p:cNvPr id="9" name="Imagen 8" descr="Imagen que contiene interior, pastel, comida, alimentos&#10;&#10;Descripción generada automáticamente">
            <a:extLst>
              <a:ext uri="{FF2B5EF4-FFF2-40B4-BE49-F238E27FC236}">
                <a16:creationId xmlns:a16="http://schemas.microsoft.com/office/drawing/2014/main" xmlns="" id="{F1627695-FE53-C04F-8F49-9D4CDC337A6A}"/>
              </a:ext>
            </a:extLst>
          </p:cNvPr>
          <p:cNvPicPr>
            <a:picLocks noChangeAspect="1"/>
          </p:cNvPicPr>
          <p:nvPr/>
        </p:nvPicPr>
        <p:blipFill>
          <a:blip r:embed="rId5"/>
          <a:stretch>
            <a:fillRect/>
          </a:stretch>
        </p:blipFill>
        <p:spPr>
          <a:xfrm>
            <a:off x="7926916" y="1862525"/>
            <a:ext cx="3635432" cy="3286991"/>
          </a:xfrm>
          <a:custGeom>
            <a:avLst/>
            <a:gdLst/>
            <a:ahLst/>
            <a:cxnLst/>
            <a:rect l="l" t="t" r="r" b="b"/>
            <a:pathLst>
              <a:path w="2412081" h="3501162">
                <a:moveTo>
                  <a:pt x="0" y="0"/>
                </a:moveTo>
                <a:lnTo>
                  <a:pt x="2412081" y="0"/>
                </a:lnTo>
                <a:lnTo>
                  <a:pt x="2412081" y="3501162"/>
                </a:lnTo>
                <a:lnTo>
                  <a:pt x="0" y="3501162"/>
                </a:lnTo>
                <a:close/>
              </a:path>
            </a:pathLst>
          </a:custGeom>
        </p:spPr>
      </p:pic>
      <p:sp>
        <p:nvSpPr>
          <p:cNvPr id="4" name="CuadroTexto 3">
            <a:extLst>
              <a:ext uri="{FF2B5EF4-FFF2-40B4-BE49-F238E27FC236}">
                <a16:creationId xmlns:a16="http://schemas.microsoft.com/office/drawing/2014/main" xmlns="" id="{8DF1E5E3-B916-164A-9BE8-B00B241C557F}"/>
              </a:ext>
            </a:extLst>
          </p:cNvPr>
          <p:cNvSpPr txBox="1"/>
          <p:nvPr/>
        </p:nvSpPr>
        <p:spPr>
          <a:xfrm>
            <a:off x="5240732" y="5768669"/>
            <a:ext cx="1883320" cy="369332"/>
          </a:xfrm>
          <a:prstGeom prst="rect">
            <a:avLst/>
          </a:prstGeom>
          <a:noFill/>
        </p:spPr>
        <p:txBody>
          <a:bodyPr wrap="square" rtlCol="0">
            <a:spAutoFit/>
          </a:bodyPr>
          <a:lstStyle/>
          <a:p>
            <a:r>
              <a:rPr lang="es-CL" b="1" dirty="0">
                <a:solidFill>
                  <a:schemeClr val="bg1"/>
                </a:solidFill>
              </a:rPr>
              <a:t>Imantación </a:t>
            </a:r>
          </a:p>
        </p:txBody>
      </p:sp>
      <p:sp>
        <p:nvSpPr>
          <p:cNvPr id="6" name="CuadroTexto 5">
            <a:extLst>
              <a:ext uri="{FF2B5EF4-FFF2-40B4-BE49-F238E27FC236}">
                <a16:creationId xmlns:a16="http://schemas.microsoft.com/office/drawing/2014/main" xmlns="" id="{908C6068-5C67-104D-A48E-3932C89A87A1}"/>
              </a:ext>
            </a:extLst>
          </p:cNvPr>
          <p:cNvSpPr txBox="1"/>
          <p:nvPr/>
        </p:nvSpPr>
        <p:spPr>
          <a:xfrm>
            <a:off x="9106820" y="1367023"/>
            <a:ext cx="1588169" cy="400110"/>
          </a:xfrm>
          <a:prstGeom prst="rect">
            <a:avLst/>
          </a:prstGeom>
          <a:noFill/>
        </p:spPr>
        <p:txBody>
          <a:bodyPr wrap="square" rtlCol="0">
            <a:spAutoFit/>
          </a:bodyPr>
          <a:lstStyle/>
          <a:p>
            <a:r>
              <a:rPr lang="es-CL" sz="2000" dirty="0"/>
              <a:t>Tamizado</a:t>
            </a:r>
          </a:p>
        </p:txBody>
      </p:sp>
      <p:sp>
        <p:nvSpPr>
          <p:cNvPr id="8" name="CuadroTexto 7">
            <a:extLst>
              <a:ext uri="{FF2B5EF4-FFF2-40B4-BE49-F238E27FC236}">
                <a16:creationId xmlns:a16="http://schemas.microsoft.com/office/drawing/2014/main" xmlns="" id="{1423B236-CDEE-8443-8758-6D627F391B86}"/>
              </a:ext>
            </a:extLst>
          </p:cNvPr>
          <p:cNvSpPr txBox="1"/>
          <p:nvPr/>
        </p:nvSpPr>
        <p:spPr>
          <a:xfrm>
            <a:off x="342529" y="1469875"/>
            <a:ext cx="2111205" cy="461665"/>
          </a:xfrm>
          <a:prstGeom prst="rect">
            <a:avLst/>
          </a:prstGeom>
          <a:noFill/>
        </p:spPr>
        <p:txBody>
          <a:bodyPr wrap="square" rtlCol="0">
            <a:spAutoFit/>
          </a:bodyPr>
          <a:lstStyle/>
          <a:p>
            <a:r>
              <a:rPr lang="es-CL" sz="2400" dirty="0"/>
              <a:t>Decantación </a:t>
            </a:r>
          </a:p>
        </p:txBody>
      </p:sp>
    </p:spTree>
    <p:extLst>
      <p:ext uri="{BB962C8B-B14F-4D97-AF65-F5344CB8AC3E}">
        <p14:creationId xmlns:p14="http://schemas.microsoft.com/office/powerpoint/2010/main" val="291245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xmlns="" id="{57FD0D75-1382-4CB8-BFB1-972F6DF554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xmlns="" id="{B45424FD-F6A1-4096-9DD4-4411854956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6">
            <a:extLst>
              <a:ext uri="{FF2B5EF4-FFF2-40B4-BE49-F238E27FC236}">
                <a16:creationId xmlns:a16="http://schemas.microsoft.com/office/drawing/2014/main" xmlns="" id="{8FD97E52-A6E4-EA4B-ADF6-0D7AD06AAB77}"/>
              </a:ext>
            </a:extLst>
          </p:cNvPr>
          <p:cNvSpPr>
            <a:spLocks noGrp="1"/>
          </p:cNvSpPr>
          <p:nvPr>
            <p:ph idx="1"/>
          </p:nvPr>
        </p:nvSpPr>
        <p:spPr>
          <a:xfrm>
            <a:off x="704354" y="1038225"/>
            <a:ext cx="4991962" cy="4533900"/>
          </a:xfrm>
        </p:spPr>
        <p:txBody>
          <a:bodyPr>
            <a:normAutofit lnSpcReduction="10000"/>
          </a:bodyPr>
          <a:lstStyle/>
          <a:p>
            <a:pPr marL="0" indent="0" algn="ctr">
              <a:buNone/>
            </a:pPr>
            <a:r>
              <a:rPr lang="es-CL" b="1" dirty="0"/>
              <a:t>TÉCNICAS EN LA INDUSTRIA </a:t>
            </a:r>
          </a:p>
          <a:p>
            <a:r>
              <a:rPr lang="es-CL" dirty="0"/>
              <a:t>Muchos de los métodos de separación de mezclas se utilizan con fines industriales para la obtención de diversos productos, por ejemplo la sal marina, el petróleo, algunos alcoholes, el tratamiento de aguas residuales e incluso algunos métodos ecológicos para la obtención de agua. A continuación revisaremos algunas de dichas aplicaciones, considerando las características de la mezcla a separar y el procedimiento empleado</a:t>
            </a:r>
          </a:p>
        </p:txBody>
      </p:sp>
      <p:sp useBgFill="1">
        <p:nvSpPr>
          <p:cNvPr id="90" name="Freeform: Shape 89">
            <a:extLst>
              <a:ext uri="{FF2B5EF4-FFF2-40B4-BE49-F238E27FC236}">
                <a16:creationId xmlns:a16="http://schemas.microsoft.com/office/drawing/2014/main" xmlns="" id="{D7E55FD5-B961-45FE-A940-4A462DE8C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V="1">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233764 w 6858000"/>
              <a:gd name="connsiteY5" fmla="*/ 19600 h 5791331"/>
              <a:gd name="connsiteX6" fmla="*/ 6643031 w 6858000"/>
              <a:gd name="connsiteY6" fmla="*/ 15010 h 5791331"/>
              <a:gd name="connsiteX7" fmla="*/ 6858000 w 6858000"/>
              <a:gd name="connsiteY7" fmla="*/ 14535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5791331">
                <a:moveTo>
                  <a:pt x="6858000" y="14535"/>
                </a:moveTo>
                <a:lnTo>
                  <a:pt x="6858000" y="5791331"/>
                </a:lnTo>
                <a:lnTo>
                  <a:pt x="0" y="5791330"/>
                </a:lnTo>
                <a:lnTo>
                  <a:pt x="0" y="0"/>
                </a:lnTo>
                <a:lnTo>
                  <a:pt x="145832" y="1175"/>
                </a:lnTo>
                <a:lnTo>
                  <a:pt x="2233764" y="19600"/>
                </a:lnTo>
                <a:cubicBezTo>
                  <a:pt x="2933352" y="33230"/>
                  <a:pt x="5032814" y="16325"/>
                  <a:pt x="6643031" y="15010"/>
                </a:cubicBezTo>
                <a:lnTo>
                  <a:pt x="6858000" y="14535"/>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0" name="Imagen 19" descr="Imagen que contiene exterior, naturaleza, agua, nieve&#10;&#10;Descripción generada automáticamente">
            <a:extLst>
              <a:ext uri="{FF2B5EF4-FFF2-40B4-BE49-F238E27FC236}">
                <a16:creationId xmlns:a16="http://schemas.microsoft.com/office/drawing/2014/main" xmlns="" id="{C53B6C58-4F20-544C-8A04-6C4051854B15}"/>
              </a:ext>
            </a:extLst>
          </p:cNvPr>
          <p:cNvPicPr>
            <a:picLocks noChangeAspect="1"/>
          </p:cNvPicPr>
          <p:nvPr/>
        </p:nvPicPr>
        <p:blipFill>
          <a:blip r:embed="rId2"/>
          <a:stretch>
            <a:fillRect/>
          </a:stretch>
        </p:blipFill>
        <p:spPr>
          <a:xfrm>
            <a:off x="7249228" y="720001"/>
            <a:ext cx="4126030" cy="2524669"/>
          </a:xfrm>
          <a:custGeom>
            <a:avLst/>
            <a:gdLst/>
            <a:ahLst/>
            <a:cxnLst/>
            <a:rect l="l" t="t" r="r" b="b"/>
            <a:pathLst>
              <a:path w="4295839" h="2524669">
                <a:moveTo>
                  <a:pt x="0" y="0"/>
                </a:moveTo>
                <a:lnTo>
                  <a:pt x="4295839" y="0"/>
                </a:lnTo>
                <a:lnTo>
                  <a:pt x="4295839" y="2524669"/>
                </a:lnTo>
                <a:lnTo>
                  <a:pt x="0" y="2524669"/>
                </a:lnTo>
                <a:close/>
              </a:path>
            </a:pathLst>
          </a:custGeom>
        </p:spPr>
      </p:pic>
    </p:spTree>
    <p:extLst>
      <p:ext uri="{BB962C8B-B14F-4D97-AF65-F5344CB8AC3E}">
        <p14:creationId xmlns:p14="http://schemas.microsoft.com/office/powerpoint/2010/main" val="354779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xmlns="" id="{438E27F7-3F29-47F0-B30F-585059182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a:extLst>
              <a:ext uri="{FF2B5EF4-FFF2-40B4-BE49-F238E27FC236}">
                <a16:creationId xmlns:a16="http://schemas.microsoft.com/office/drawing/2014/main" xmlns="" id="{6B16CD8D-2899-43D9-995B-DD1278D6B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xmlns="" id="{7F38A32B-CAD5-4D19-8E90-F63EB6902E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9" name="Imagen 8" descr="Un grupo de personas en una playa&#10;&#10;Descripción generada automáticamente">
            <a:extLst>
              <a:ext uri="{FF2B5EF4-FFF2-40B4-BE49-F238E27FC236}">
                <a16:creationId xmlns:a16="http://schemas.microsoft.com/office/drawing/2014/main" xmlns="" id="{BA8C6842-AA3C-3744-875A-14D3B82A73CF}"/>
              </a:ext>
            </a:extLst>
          </p:cNvPr>
          <p:cNvPicPr>
            <a:picLocks noChangeAspect="1"/>
          </p:cNvPicPr>
          <p:nvPr/>
        </p:nvPicPr>
        <p:blipFill>
          <a:blip r:embed="rId2"/>
          <a:stretch>
            <a:fillRect/>
          </a:stretch>
        </p:blipFill>
        <p:spPr>
          <a:xfrm>
            <a:off x="746229" y="1336676"/>
            <a:ext cx="4680309"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Marcador de contenido 2">
            <a:extLst>
              <a:ext uri="{FF2B5EF4-FFF2-40B4-BE49-F238E27FC236}">
                <a16:creationId xmlns:a16="http://schemas.microsoft.com/office/drawing/2014/main" xmlns="" id="{F01CDB83-D218-0B47-B33A-85E651FDF842}"/>
              </a:ext>
            </a:extLst>
          </p:cNvPr>
          <p:cNvSpPr>
            <a:spLocks noGrp="1"/>
          </p:cNvSpPr>
          <p:nvPr>
            <p:ph idx="1"/>
          </p:nvPr>
        </p:nvSpPr>
        <p:spPr>
          <a:xfrm>
            <a:off x="6480000" y="633600"/>
            <a:ext cx="4991962" cy="4744516"/>
          </a:xfrm>
        </p:spPr>
        <p:txBody>
          <a:bodyPr>
            <a:normAutofit lnSpcReduction="10000"/>
          </a:bodyPr>
          <a:lstStyle/>
          <a:p>
            <a:pPr>
              <a:lnSpc>
                <a:spcPct val="110000"/>
              </a:lnSpc>
            </a:pPr>
            <a:r>
              <a:rPr lang="es-CL" sz="1900" dirty="0"/>
              <a:t>1. OBTENCIÓN DE SAL MARINA </a:t>
            </a:r>
          </a:p>
          <a:p>
            <a:pPr>
              <a:lnSpc>
                <a:spcPct val="110000"/>
              </a:lnSpc>
            </a:pPr>
            <a:endParaRPr lang="es-CL" sz="1900" dirty="0"/>
          </a:p>
          <a:p>
            <a:pPr>
              <a:lnSpc>
                <a:spcPct val="110000"/>
              </a:lnSpc>
            </a:pPr>
            <a:r>
              <a:rPr lang="es-CL" sz="1900" dirty="0"/>
              <a:t>La sal marina es cosechada generalmente en grandes piscinas de agua de mar, en donde la acción del Sol y de los vientos, favorece la </a:t>
            </a:r>
            <a:r>
              <a:rPr lang="es-CL" sz="1900" b="1" dirty="0"/>
              <a:t>evaporación</a:t>
            </a:r>
            <a:r>
              <a:rPr lang="es-CL" sz="1900" dirty="0"/>
              <a:t> del líquido y permite que la sal quede en el fondo. Esto sucede por la diferencia de puntos de ebullición de las sustancias, permitiendo que el agua se evapore y, generando la separación de los componentes de dicha mezcla, gracias a la </a:t>
            </a:r>
            <a:r>
              <a:rPr lang="es-CL" sz="1900" b="1" dirty="0"/>
              <a:t>evaporación.</a:t>
            </a:r>
            <a:r>
              <a:rPr lang="es-CL" sz="1900" dirty="0"/>
              <a:t> Luego, la sal obtenida es extraída, lavada y centrifugada, para eliminar la mayor cantidad de impurezas.</a:t>
            </a:r>
            <a:endParaRPr lang="es-CL" sz="1900" dirty="0">
              <a:latin typeface="Arial" panose="020B0604020202020204" pitchFamily="34" charset="0"/>
              <a:cs typeface="Arial" panose="020B0604020202020204" pitchFamily="34" charset="0"/>
            </a:endParaRPr>
          </a:p>
        </p:txBody>
      </p:sp>
      <p:sp>
        <p:nvSpPr>
          <p:cNvPr id="2" name="CuadroTexto 1"/>
          <p:cNvSpPr txBox="1"/>
          <p:nvPr/>
        </p:nvSpPr>
        <p:spPr>
          <a:xfrm>
            <a:off x="506606" y="5054950"/>
            <a:ext cx="5589394" cy="707886"/>
          </a:xfrm>
          <a:prstGeom prst="rect">
            <a:avLst/>
          </a:prstGeom>
          <a:noFill/>
        </p:spPr>
        <p:txBody>
          <a:bodyPr wrap="square" rtlCol="0">
            <a:spAutoFit/>
          </a:bodyPr>
          <a:lstStyle/>
          <a:p>
            <a:r>
              <a:rPr lang="es-CL" dirty="0"/>
              <a:t>¿</a:t>
            </a:r>
            <a:r>
              <a:rPr lang="es-CL" sz="2000" dirty="0"/>
              <a:t>Qué método de separación se utiliza en este proceso?</a:t>
            </a:r>
          </a:p>
        </p:txBody>
      </p:sp>
    </p:spTree>
    <p:extLst>
      <p:ext uri="{BB962C8B-B14F-4D97-AF65-F5344CB8AC3E}">
        <p14:creationId xmlns:p14="http://schemas.microsoft.com/office/powerpoint/2010/main" val="17529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C3B4FF0-BAEB-B94E-86CD-5C6AFF4C3F8D}"/>
              </a:ext>
            </a:extLst>
          </p:cNvPr>
          <p:cNvSpPr>
            <a:spLocks noGrp="1"/>
          </p:cNvSpPr>
          <p:nvPr>
            <p:ph idx="1"/>
          </p:nvPr>
        </p:nvSpPr>
        <p:spPr>
          <a:xfrm>
            <a:off x="731837" y="980503"/>
            <a:ext cx="10728325" cy="3227375"/>
          </a:xfrm>
        </p:spPr>
        <p:txBody>
          <a:bodyPr/>
          <a:lstStyle/>
          <a:p>
            <a:r>
              <a:rPr lang="es-CL" dirty="0"/>
              <a:t>2. TRATAMIENTO DE AGUAS </a:t>
            </a:r>
          </a:p>
          <a:p>
            <a:pPr algn="just"/>
            <a:r>
              <a:rPr lang="es-CL" dirty="0"/>
              <a:t>El agua es un recurso de tipo natural muy escaso y que debe ser potabilizado antes del consumo en los hogares. El objetivo de la potabilización es eliminar partículas contaminantes por medio de la aplicación de diferentes métodos, entre ellos, la separación de mezclas, para así hacerla apta para el consumo humano. Dependiendo el origen del agua, varía el procedimiento que se realiza, por eso a continuación revisaremos detalles del tratamiento de potabilización de aguas dulces y el tratamiento de aguas servidas.</a:t>
            </a:r>
          </a:p>
        </p:txBody>
      </p:sp>
      <p:pic>
        <p:nvPicPr>
          <p:cNvPr id="2" name="Imagen 1"/>
          <p:cNvPicPr>
            <a:picLocks noChangeAspect="1"/>
          </p:cNvPicPr>
          <p:nvPr/>
        </p:nvPicPr>
        <p:blipFill>
          <a:blip r:embed="rId2"/>
          <a:stretch>
            <a:fillRect/>
          </a:stretch>
        </p:blipFill>
        <p:spPr>
          <a:xfrm>
            <a:off x="6540759" y="4274052"/>
            <a:ext cx="3130420" cy="2036511"/>
          </a:xfrm>
          <a:prstGeom prst="rect">
            <a:avLst/>
          </a:prstGeom>
        </p:spPr>
      </p:pic>
      <p:pic>
        <p:nvPicPr>
          <p:cNvPr id="4" name="Imagen 3"/>
          <p:cNvPicPr>
            <a:picLocks noChangeAspect="1"/>
          </p:cNvPicPr>
          <p:nvPr/>
        </p:nvPicPr>
        <p:blipFill>
          <a:blip r:embed="rId3"/>
          <a:stretch>
            <a:fillRect/>
          </a:stretch>
        </p:blipFill>
        <p:spPr>
          <a:xfrm>
            <a:off x="1838514" y="4207878"/>
            <a:ext cx="3595568" cy="2168859"/>
          </a:xfrm>
          <a:prstGeom prst="rect">
            <a:avLst/>
          </a:prstGeom>
        </p:spPr>
      </p:pic>
    </p:spTree>
    <p:extLst>
      <p:ext uri="{BB962C8B-B14F-4D97-AF65-F5344CB8AC3E}">
        <p14:creationId xmlns:p14="http://schemas.microsoft.com/office/powerpoint/2010/main" val="179226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6B86B9B-F31C-40A2-88D0-BA66A3F025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577AC07-64BE-4EDD-AA45-2F7D928D9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xmlns="" id="{221443E6-5CB9-1B4B-B2D3-15EC62EF796A}"/>
              </a:ext>
            </a:extLst>
          </p:cNvPr>
          <p:cNvSpPr txBox="1"/>
          <p:nvPr/>
        </p:nvSpPr>
        <p:spPr>
          <a:xfrm>
            <a:off x="322312" y="395745"/>
            <a:ext cx="5682342" cy="513989"/>
          </a:xfrm>
          <a:prstGeom prst="rect">
            <a:avLst/>
          </a:prstGeom>
        </p:spPr>
        <p:txBody>
          <a:bodyPr vert="horz" wrap="square" lIns="0" tIns="0" rIns="0" bIns="0" rtlCol="0" anchor="t" anchorCtr="0">
            <a:normAutofit fontScale="92500"/>
          </a:bodyPr>
          <a:lstStyle/>
          <a:p>
            <a:pPr>
              <a:spcBef>
                <a:spcPct val="0"/>
              </a:spcBef>
              <a:spcAft>
                <a:spcPts val="600"/>
              </a:spcAft>
            </a:pPr>
            <a:r>
              <a:rPr lang="es-CL" sz="3200" dirty="0">
                <a:latin typeface="+mj-lt"/>
                <a:ea typeface="+mj-ea"/>
                <a:cs typeface="+mj-cs"/>
              </a:rPr>
              <a:t>Potabilización de aguas dulces</a:t>
            </a:r>
          </a:p>
        </p:txBody>
      </p:sp>
      <p:sp>
        <p:nvSpPr>
          <p:cNvPr id="3" name="Marcador de contenido 2">
            <a:extLst>
              <a:ext uri="{FF2B5EF4-FFF2-40B4-BE49-F238E27FC236}">
                <a16:creationId xmlns:a16="http://schemas.microsoft.com/office/drawing/2014/main" xmlns="" id="{23ED0E5D-3E8D-5043-9E95-D34F5F28150A}"/>
              </a:ext>
            </a:extLst>
          </p:cNvPr>
          <p:cNvSpPr>
            <a:spLocks noGrp="1"/>
          </p:cNvSpPr>
          <p:nvPr>
            <p:ph idx="1"/>
          </p:nvPr>
        </p:nvSpPr>
        <p:spPr>
          <a:xfrm>
            <a:off x="6418311" y="830263"/>
            <a:ext cx="5451377" cy="5197474"/>
          </a:xfrm>
        </p:spPr>
        <p:txBody>
          <a:bodyPr vert="horz" lIns="0" tIns="0" rIns="0" bIns="0" rtlCol="0">
            <a:normAutofit lnSpcReduction="10000"/>
          </a:bodyPr>
          <a:lstStyle/>
          <a:p>
            <a:pPr>
              <a:lnSpc>
                <a:spcPct val="110000"/>
              </a:lnSpc>
            </a:pPr>
            <a:r>
              <a:rPr lang="es-CL" sz="1900" dirty="0"/>
              <a:t>1. El agua que proviene de depósitos como ríos o lagos es filtrada para eliminar los residuos de mayor tamaño. </a:t>
            </a:r>
          </a:p>
          <a:p>
            <a:pPr>
              <a:lnSpc>
                <a:spcPct val="110000"/>
              </a:lnSpc>
            </a:pPr>
            <a:r>
              <a:rPr lang="es-CL" sz="1900" dirty="0"/>
              <a:t>2. Se añaden sustancias químicas aglutinantes que atrapan a los residuos finos suspendidos, los cuales finalmente decantan. </a:t>
            </a:r>
          </a:p>
          <a:p>
            <a:pPr>
              <a:lnSpc>
                <a:spcPct val="110000"/>
              </a:lnSpc>
            </a:pPr>
            <a:r>
              <a:rPr lang="es-CL" sz="1900" dirty="0"/>
              <a:t>3. El agua se filtra por medio de arena y piedras, extrayendo impurezas.</a:t>
            </a:r>
          </a:p>
          <a:p>
            <a:pPr>
              <a:lnSpc>
                <a:spcPct val="110000"/>
              </a:lnSpc>
            </a:pPr>
            <a:r>
              <a:rPr lang="es-CL" sz="1900" dirty="0"/>
              <a:t>4. El agua se oxigena, mezclándola con aire para eliminar sabores y olores. </a:t>
            </a:r>
          </a:p>
          <a:p>
            <a:pPr>
              <a:lnSpc>
                <a:spcPct val="110000"/>
              </a:lnSpc>
            </a:pPr>
            <a:r>
              <a:rPr lang="es-CL" sz="1900" dirty="0"/>
              <a:t>5. Se combina el agua con cloro, para eliminar bacterias que se puedan adicionar en el trayecto a los hogares. Además, se agrega flúor (en cantidades pequeñas) que ayuda a la prevención de la aparición de caries. </a:t>
            </a:r>
          </a:p>
        </p:txBody>
      </p:sp>
      <p:pic>
        <p:nvPicPr>
          <p:cNvPr id="9" name="image8.png">
            <a:extLst>
              <a:ext uri="{FF2B5EF4-FFF2-40B4-BE49-F238E27FC236}">
                <a16:creationId xmlns:a16="http://schemas.microsoft.com/office/drawing/2014/main" xmlns="" id="{069FADE2-B913-7245-8184-DB658F3F3268}"/>
              </a:ext>
            </a:extLst>
          </p:cNvPr>
          <p:cNvPicPr/>
          <p:nvPr/>
        </p:nvPicPr>
        <p:blipFill>
          <a:blip r:embed="rId2" cstate="print"/>
          <a:stretch>
            <a:fillRect/>
          </a:stretch>
        </p:blipFill>
        <p:spPr>
          <a:xfrm>
            <a:off x="210581" y="1001321"/>
            <a:ext cx="5905803" cy="4450702"/>
          </a:xfrm>
          <a:prstGeom prst="rect">
            <a:avLst/>
          </a:prstGeom>
        </p:spPr>
      </p:pic>
      <p:sp>
        <p:nvSpPr>
          <p:cNvPr id="7" name="CuadroTexto 6"/>
          <p:cNvSpPr txBox="1"/>
          <p:nvPr/>
        </p:nvSpPr>
        <p:spPr>
          <a:xfrm>
            <a:off x="565484" y="5704571"/>
            <a:ext cx="5208206" cy="707886"/>
          </a:xfrm>
          <a:prstGeom prst="rect">
            <a:avLst/>
          </a:prstGeom>
          <a:noFill/>
        </p:spPr>
        <p:txBody>
          <a:bodyPr wrap="square" rtlCol="0">
            <a:spAutoFit/>
          </a:bodyPr>
          <a:lstStyle/>
          <a:p>
            <a:r>
              <a:rPr lang="es-CL" sz="2000" dirty="0"/>
              <a:t>¿Qué método de separación se utiliza en este caso? </a:t>
            </a:r>
          </a:p>
        </p:txBody>
      </p:sp>
    </p:spTree>
    <p:extLst>
      <p:ext uri="{BB962C8B-B14F-4D97-AF65-F5344CB8AC3E}">
        <p14:creationId xmlns:p14="http://schemas.microsoft.com/office/powerpoint/2010/main" val="41099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up)">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7" grpId="0"/>
    </p:bldLst>
  </p:timing>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811</Words>
  <Application>Microsoft Office PowerPoint</Application>
  <PresentationFormat>Panorámica</PresentationFormat>
  <Paragraphs>61</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Avenir Next LT Pro</vt:lpstr>
      <vt:lpstr>Calibri</vt:lpstr>
      <vt:lpstr>Rockwell Nova Light</vt:lpstr>
      <vt:lpstr>The Hand Extrablack</vt:lpstr>
      <vt:lpstr>BlobVTI</vt:lpstr>
      <vt:lpstr>Separación de mezclas </vt:lpstr>
      <vt:lpstr>Objetivo: </vt:lpstr>
      <vt:lpstr>¿Qué aprenderemos hoy? </vt:lpstr>
      <vt:lpstr>Presentación de PowerPoint</vt:lpstr>
      <vt:lpstr>Separación de mezclas </vt:lpstr>
      <vt:lpstr>Presentación de PowerPoint</vt:lpstr>
      <vt:lpstr>Presentación de PowerPoint</vt:lpstr>
      <vt:lpstr>Presentación de PowerPoint</vt:lpstr>
      <vt:lpstr>Presentación de PowerPoint</vt:lpstr>
      <vt:lpstr>INDUSTRIA DEL PETRÓLEO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Separación de mezclas</dc:title>
  <dc:creator>bani lucia hidalgo moya</dc:creator>
  <cp:lastModifiedBy>HP</cp:lastModifiedBy>
  <cp:revision>6</cp:revision>
  <dcterms:created xsi:type="dcterms:W3CDTF">2020-11-20T00:59:48Z</dcterms:created>
  <dcterms:modified xsi:type="dcterms:W3CDTF">2020-11-23T11:29:21Z</dcterms:modified>
</cp:coreProperties>
</file>