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068D1-E986-482F-813C-7A0F9BBC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AC7C07-7FE0-4330-9FE6-848245B01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9A66A5-B51D-486F-B8B1-65CAB530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82C44-2CF2-4146-8A2C-C211BF79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6A23C8-CE79-4632-99FD-14EE7101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038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29D5F-787D-4918-B9CC-B1ED4E94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26A94A-10C7-4E27-8486-FFC2B0BD0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19F1B-D6E7-4FA4-A719-9207C08B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7C587-96BA-4EE4-AAFD-B705CB80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E93B73-9FBB-444E-8AE9-D0262F24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456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0247FC-3267-4F24-B224-7C5823E3E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D8D7F8-CA2E-418E-90F9-3D99AC9E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3753CF-BA93-4123-BBF3-065AB8CE9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C22EB-BA37-412E-AB28-C5B6A54D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5B1DB-5A72-4AF1-A28F-0A844CB9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4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48212-A931-41A3-9340-5621C0BF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19AB83-2BC4-4977-A4DB-390C96798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E59B0F-062A-4E80-AEB9-4E95CC64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AC589E-AEBE-4722-A013-91604804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B5734C-4A31-4546-AE79-C00CAA83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211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65A4C-72F6-49C6-8E0B-157E61B6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66F23-5C89-4D86-8C71-5E87D41E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72B7F-4F58-48FF-9C7E-84C8A4F0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F66D3-0A27-4FE8-8C73-844BAEE2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C86A2-1B09-4E01-B00F-9CD169AA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631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7D6C3-0EA7-471F-BA9E-258609CAF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C4D086-B951-4A0B-92B7-6A4E930B0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1B8A64-7704-4F81-9F0C-38E2EB9D0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E09DED-07B2-44DD-9FFA-5A26D36FA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683D7D-6A37-40D3-9310-F85EA0B3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73C873-FF44-4816-8546-22AA8768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521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53ED7-89FD-420D-AF2D-98318FAC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45A40-4CE9-401B-BF83-676663609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8B7B5D-6D19-402B-B56C-C43E4B078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394A5C-118A-4000-AE23-3E9DD384F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7CCA10-A79B-45D7-8E65-FDAD6A740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F55C60-9B25-4E30-BE4B-739AA265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59AC11-2651-4089-8E28-AA00B82A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0B196A-7D0A-4819-8894-D6D2F862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138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245F-4A6D-4708-90B4-12B65D9F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3DEF5A-9E4E-476F-B42F-886FDA7D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3725A4-5B6F-4935-8935-CA560417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CB4578-37EC-4FD7-B445-44BE6171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353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59A818-63EC-4FBA-B887-3D490C02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6089B9-E17F-4546-8583-DE9AA866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68E657-85D8-4017-BBAD-55337B29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93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6541B-795F-46BE-BB0B-375A00FC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140216-61A6-46FA-91F3-06CEE9E9F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577794-A837-4282-A644-6DE361F2A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DAFED3-9772-4278-AE99-7AD5F710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849AD-4337-4330-9636-B705D02C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BFB51A-7B2D-4672-8DF0-282715B4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282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241B3-845A-4C4A-BAA1-0D2D1841E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D1B7F2-3BC7-4D45-9AFA-48E2323E2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FF655C-A80E-4A19-B13B-DC091AFB7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3BE04C-5DB0-4150-9031-37586EA3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96E4EB-483D-4D79-9B6C-BAFA4ACC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7FE2BF-2FE4-44E0-A4E1-8D488286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593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CA98803-EE01-43EE-A3FF-11E540E4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0D16CB-14A4-4954-8027-C27D6B83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5E6F1B-C1C0-42AB-AEFB-513CEC9C8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D0D2-E781-4DB3-B9B5-2D874FC48E26}" type="datetimeFigureOut">
              <a:rPr lang="es-CL" smtClean="0"/>
              <a:t>26-09-2020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682AAA-6F97-49BA-9A8A-0158CC776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0E23D-CEE1-4842-BD51-1ED1EC482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117A-59A4-4ED9-89CE-8D7A0542DC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56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FCCD26-0524-41DB-AA75-271A3A1C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12" y="744321"/>
            <a:ext cx="9180576" cy="536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3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611868-3D87-4971-9CC0-A4D8B60A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13" y="702844"/>
            <a:ext cx="8228773" cy="58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7CB5BE-059C-474B-97DE-639A87EB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65" y="2133599"/>
            <a:ext cx="8057322" cy="40286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1454CAC-ED53-4CD9-B2E3-0881CD455F8E}"/>
              </a:ext>
            </a:extLst>
          </p:cNvPr>
          <p:cNvSpPr txBox="1"/>
          <p:nvPr/>
        </p:nvSpPr>
        <p:spPr>
          <a:xfrm>
            <a:off x="1769165" y="887896"/>
            <a:ext cx="646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Imantación</a:t>
            </a:r>
            <a:r>
              <a:rPr lang="es-C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5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F63220E-91A7-47AA-AEE8-E8F395E184CD}"/>
              </a:ext>
            </a:extLst>
          </p:cNvPr>
          <p:cNvSpPr txBox="1"/>
          <p:nvPr/>
        </p:nvSpPr>
        <p:spPr>
          <a:xfrm>
            <a:off x="2292626" y="970649"/>
            <a:ext cx="760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Actividad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229FCC-1A03-4F98-AE34-999D0ABBCF40}"/>
              </a:ext>
            </a:extLst>
          </p:cNvPr>
          <p:cNvSpPr txBox="1"/>
          <p:nvPr/>
        </p:nvSpPr>
        <p:spPr>
          <a:xfrm>
            <a:off x="1616765" y="1881809"/>
            <a:ext cx="813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Dibujar dos ejemplos de separación de mezclas que utilicemos en la vida diaria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77A7BF-3DD0-4967-853F-326C509D9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4" y="2835916"/>
            <a:ext cx="4790455" cy="287427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21E0A9F-AA3F-40E7-BF92-9A859E94E51F}"/>
              </a:ext>
            </a:extLst>
          </p:cNvPr>
          <p:cNvSpPr txBox="1"/>
          <p:nvPr/>
        </p:nvSpPr>
        <p:spPr>
          <a:xfrm>
            <a:off x="1921566" y="5903843"/>
            <a:ext cx="437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Tamizado</a:t>
            </a:r>
            <a:r>
              <a:rPr lang="es-CL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134675-C67F-4BDD-AD0E-69541B01A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83" y="2455499"/>
            <a:ext cx="4248978" cy="31867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1132D8B-0354-4FA6-8D4C-145F55206B6B}"/>
              </a:ext>
            </a:extLst>
          </p:cNvPr>
          <p:cNvSpPr txBox="1"/>
          <p:nvPr/>
        </p:nvSpPr>
        <p:spPr>
          <a:xfrm>
            <a:off x="7182678" y="5711686"/>
            <a:ext cx="379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Filtración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31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8A0BC5-8430-441E-A548-20C50BDDC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66058"/>
              </p:ext>
            </p:extLst>
          </p:nvPr>
        </p:nvGraphicFramePr>
        <p:xfrm>
          <a:off x="1978926" y="1738903"/>
          <a:ext cx="7478975" cy="50169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5795">
                  <a:extLst>
                    <a:ext uri="{9D8B030D-6E8A-4147-A177-3AD203B41FA5}">
                      <a16:colId xmlns:a16="http://schemas.microsoft.com/office/drawing/2014/main" val="421784684"/>
                    </a:ext>
                  </a:extLst>
                </a:gridCol>
                <a:gridCol w="1495795">
                  <a:extLst>
                    <a:ext uri="{9D8B030D-6E8A-4147-A177-3AD203B41FA5}">
                      <a16:colId xmlns:a16="http://schemas.microsoft.com/office/drawing/2014/main" val="2864552113"/>
                    </a:ext>
                  </a:extLst>
                </a:gridCol>
                <a:gridCol w="1495795">
                  <a:extLst>
                    <a:ext uri="{9D8B030D-6E8A-4147-A177-3AD203B41FA5}">
                      <a16:colId xmlns:a16="http://schemas.microsoft.com/office/drawing/2014/main" val="290336924"/>
                    </a:ext>
                  </a:extLst>
                </a:gridCol>
                <a:gridCol w="1495795">
                  <a:extLst>
                    <a:ext uri="{9D8B030D-6E8A-4147-A177-3AD203B41FA5}">
                      <a16:colId xmlns:a16="http://schemas.microsoft.com/office/drawing/2014/main" val="2346917466"/>
                    </a:ext>
                  </a:extLst>
                </a:gridCol>
                <a:gridCol w="1495795">
                  <a:extLst>
                    <a:ext uri="{9D8B030D-6E8A-4147-A177-3AD203B41FA5}">
                      <a16:colId xmlns:a16="http://schemas.microsoft.com/office/drawing/2014/main" val="4172612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Dibujo 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Tamizado 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Evaporización 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Filtración 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Destilación 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extLst>
                  <a:ext uri="{0D108BD9-81ED-4DB2-BD59-A6C34878D82A}">
                    <a16:rowId xmlns:a16="http://schemas.microsoft.com/office/drawing/2014/main" val="1926392411"/>
                  </a:ext>
                </a:extLst>
              </a:tr>
              <a:tr h="69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extLst>
                  <a:ext uri="{0D108BD9-81ED-4DB2-BD59-A6C34878D82A}">
                    <a16:rowId xmlns:a16="http://schemas.microsoft.com/office/drawing/2014/main" val="657486407"/>
                  </a:ext>
                </a:extLst>
              </a:tr>
              <a:tr h="69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extLst>
                  <a:ext uri="{0D108BD9-81ED-4DB2-BD59-A6C34878D82A}">
                    <a16:rowId xmlns:a16="http://schemas.microsoft.com/office/drawing/2014/main" val="949244252"/>
                  </a:ext>
                </a:extLst>
              </a:tr>
              <a:tr h="69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extLst>
                  <a:ext uri="{0D108BD9-81ED-4DB2-BD59-A6C34878D82A}">
                    <a16:rowId xmlns:a16="http://schemas.microsoft.com/office/drawing/2014/main" val="2280180071"/>
                  </a:ext>
                </a:extLst>
              </a:tr>
              <a:tr h="69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extLst>
                  <a:ext uri="{0D108BD9-81ED-4DB2-BD59-A6C34878D82A}">
                    <a16:rowId xmlns:a16="http://schemas.microsoft.com/office/drawing/2014/main" val="3490547224"/>
                  </a:ext>
                </a:extLst>
              </a:tr>
              <a:tr h="69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extLst>
                  <a:ext uri="{0D108BD9-81ED-4DB2-BD59-A6C34878D82A}">
                    <a16:rowId xmlns:a16="http://schemas.microsoft.com/office/drawing/2014/main" val="3529095183"/>
                  </a:ext>
                </a:extLst>
              </a:tr>
              <a:tr h="69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extLst>
                  <a:ext uri="{0D108BD9-81ED-4DB2-BD59-A6C34878D82A}">
                    <a16:rowId xmlns:a16="http://schemas.microsoft.com/office/drawing/2014/main" val="3898421131"/>
                  </a:ext>
                </a:extLst>
              </a:tr>
              <a:tr h="69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19" marR="53319" marT="0" marB="0"/>
                </a:tc>
                <a:extLst>
                  <a:ext uri="{0D108BD9-81ED-4DB2-BD59-A6C34878D82A}">
                    <a16:rowId xmlns:a16="http://schemas.microsoft.com/office/drawing/2014/main" val="229669170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C4D1FE6-A488-4601-B021-403D17E4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31" y="7338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 </a:t>
            </a:r>
            <a:endParaRPr kumimoji="0" lang="es-CL" altLang="es-CL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Dibujar dos ejemplos de separación de mezclas que utilicemos en la vida diaria</a:t>
            </a:r>
            <a:endParaRPr kumimoji="0" lang="es-CL" altLang="es-CL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9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FA18F4-334B-440C-80C5-66F07ED288C8}"/>
              </a:ext>
            </a:extLst>
          </p:cNvPr>
          <p:cNvSpPr txBox="1"/>
          <p:nvPr/>
        </p:nvSpPr>
        <p:spPr>
          <a:xfrm>
            <a:off x="1586249" y="715190"/>
            <a:ext cx="939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Actividad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05B366-0626-4B5C-A603-E49914B100EF}"/>
              </a:ext>
            </a:extLst>
          </p:cNvPr>
          <p:cNvSpPr txBox="1"/>
          <p:nvPr/>
        </p:nvSpPr>
        <p:spPr>
          <a:xfrm>
            <a:off x="1586249" y="1375430"/>
            <a:ext cx="84018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Para la clase necesitarás los siguientes materiales.</a:t>
            </a:r>
          </a:p>
          <a:p>
            <a:r>
              <a:rPr lang="es-CL" dirty="0"/>
              <a:t>Debes seguir las instrucciones como se darán en la clase on-line.</a:t>
            </a:r>
          </a:p>
          <a:p>
            <a:endParaRPr lang="es-CL" dirty="0"/>
          </a:p>
          <a:p>
            <a:r>
              <a:rPr lang="es-CL" dirty="0"/>
              <a:t>Materiales </a:t>
            </a:r>
          </a:p>
          <a:p>
            <a:endParaRPr lang="es-CL" dirty="0"/>
          </a:p>
          <a:p>
            <a:pPr marL="285750" indent="-285750">
              <a:buFontTx/>
              <a:buChar char="-"/>
            </a:pPr>
            <a:r>
              <a:rPr lang="es-CL" dirty="0"/>
              <a:t>Azúcar</a:t>
            </a:r>
          </a:p>
          <a:p>
            <a:pPr marL="285750" indent="-285750">
              <a:buFontTx/>
              <a:buChar char="-"/>
            </a:pPr>
            <a:r>
              <a:rPr lang="es-CL" dirty="0"/>
              <a:t>Sal</a:t>
            </a:r>
          </a:p>
          <a:p>
            <a:pPr marL="285750" indent="-285750">
              <a:buFontTx/>
              <a:buChar char="-"/>
            </a:pPr>
            <a:r>
              <a:rPr lang="es-CL" dirty="0"/>
              <a:t>Tierra</a:t>
            </a:r>
          </a:p>
          <a:p>
            <a:pPr marL="285750" indent="-285750">
              <a:buFontTx/>
              <a:buChar char="-"/>
            </a:pPr>
            <a:r>
              <a:rPr lang="es-CL" dirty="0"/>
              <a:t>Colador</a:t>
            </a:r>
          </a:p>
          <a:p>
            <a:pPr marL="285750" indent="-285750">
              <a:buFontTx/>
              <a:buChar char="-"/>
            </a:pPr>
            <a:r>
              <a:rPr lang="es-CL" dirty="0"/>
              <a:t>Agua</a:t>
            </a:r>
          </a:p>
          <a:p>
            <a:pPr marL="285750" indent="-285750">
              <a:buFontTx/>
              <a:buChar char="-"/>
            </a:pPr>
            <a:r>
              <a:rPr lang="es-CL" dirty="0"/>
              <a:t>Leche</a:t>
            </a:r>
          </a:p>
          <a:p>
            <a:pPr marL="285750" indent="-285750">
              <a:buFontTx/>
              <a:buChar char="-"/>
            </a:pPr>
            <a:r>
              <a:rPr lang="es-CL" dirty="0"/>
              <a:t>Aceite</a:t>
            </a:r>
          </a:p>
          <a:p>
            <a:pPr marL="285750" indent="-285750">
              <a:buFontTx/>
              <a:buChar char="-"/>
            </a:pPr>
            <a:r>
              <a:rPr lang="es-CL" dirty="0"/>
              <a:t>3 vasos </a:t>
            </a:r>
          </a:p>
        </p:txBody>
      </p:sp>
    </p:spTree>
    <p:extLst>
      <p:ext uri="{BB962C8B-B14F-4D97-AF65-F5344CB8AC3E}">
        <p14:creationId xmlns:p14="http://schemas.microsoft.com/office/powerpoint/2010/main" val="363294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ECCF33-082A-4EFA-9C93-B1D80D8D6888}"/>
              </a:ext>
            </a:extLst>
          </p:cNvPr>
          <p:cNvSpPr txBox="1"/>
          <p:nvPr/>
        </p:nvSpPr>
        <p:spPr>
          <a:xfrm>
            <a:off x="2597426" y="1550504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Objetivo de la clase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82B21B8-6904-4CBF-B182-87AC44EB2CF5}"/>
              </a:ext>
            </a:extLst>
          </p:cNvPr>
          <p:cNvSpPr txBox="1"/>
          <p:nvPr/>
        </p:nvSpPr>
        <p:spPr>
          <a:xfrm>
            <a:off x="2597426" y="2610678"/>
            <a:ext cx="671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600" dirty="0"/>
              <a:t>Experimentar los procedimientos de separación de mezclas, (decantación, filtración, tamizado y destilación).</a:t>
            </a:r>
          </a:p>
        </p:txBody>
      </p:sp>
    </p:spTree>
    <p:extLst>
      <p:ext uri="{BB962C8B-B14F-4D97-AF65-F5344CB8AC3E}">
        <p14:creationId xmlns:p14="http://schemas.microsoft.com/office/powerpoint/2010/main" val="411703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0498D2-4153-4D6A-BBFB-21F49BF18A0C}"/>
              </a:ext>
            </a:extLst>
          </p:cNvPr>
          <p:cNvSpPr txBox="1"/>
          <p:nvPr/>
        </p:nvSpPr>
        <p:spPr>
          <a:xfrm>
            <a:off x="1444487" y="1219200"/>
            <a:ext cx="789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Preguntas de inicio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14C4B6-BEC2-433F-A78E-A63D75E0CAD6}"/>
              </a:ext>
            </a:extLst>
          </p:cNvPr>
          <p:cNvSpPr txBox="1"/>
          <p:nvPr/>
        </p:nvSpPr>
        <p:spPr>
          <a:xfrm>
            <a:off x="1563757" y="2080591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¿Qué entendemos por experimentar?</a:t>
            </a:r>
          </a:p>
          <a:p>
            <a:endParaRPr lang="es-CL" sz="3200" dirty="0"/>
          </a:p>
          <a:p>
            <a:r>
              <a:rPr lang="es-CL" sz="3200" dirty="0"/>
              <a:t>¿Por qué realizamos un experimento?</a:t>
            </a:r>
          </a:p>
          <a:p>
            <a:endParaRPr lang="es-CL" sz="3200" dirty="0"/>
          </a:p>
          <a:p>
            <a:r>
              <a:rPr lang="es-CL" sz="3200" dirty="0"/>
              <a:t>¿Qué es una mezcla?</a:t>
            </a:r>
          </a:p>
          <a:p>
            <a:endParaRPr lang="es-CL" sz="3200" dirty="0"/>
          </a:p>
          <a:p>
            <a:r>
              <a:rPr lang="es-CL" sz="3200" dirty="0"/>
              <a:t>Nombra ejemplos de mezclas.</a:t>
            </a:r>
          </a:p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9116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99EB4CC-C140-496C-9B3A-ACAA2C27AFA0}"/>
              </a:ext>
            </a:extLst>
          </p:cNvPr>
          <p:cNvSpPr txBox="1"/>
          <p:nvPr/>
        </p:nvSpPr>
        <p:spPr>
          <a:xfrm>
            <a:off x="2146852" y="2545426"/>
            <a:ext cx="73284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Una </a:t>
            </a:r>
            <a:r>
              <a:rPr lang="es-ES" sz="2400" b="1" dirty="0"/>
              <a:t>mezcla homogénea</a:t>
            </a:r>
            <a:r>
              <a:rPr lang="es-ES" sz="2400" dirty="0"/>
              <a:t> es un tipo de </a:t>
            </a:r>
            <a:r>
              <a:rPr lang="es-ES" sz="2400" b="1" dirty="0"/>
              <a:t>mezcla</a:t>
            </a:r>
            <a:r>
              <a:rPr lang="es-ES" sz="2400" dirty="0"/>
              <a:t> en la cual no se distinguen sus componentes y en la que la composición es uniforme y cada parte de la solución posee las mismas propiedades.</a:t>
            </a:r>
          </a:p>
          <a:p>
            <a:endParaRPr lang="es-ES" sz="2400" dirty="0"/>
          </a:p>
          <a:p>
            <a:r>
              <a:rPr lang="es-ES" sz="2400" b="1" dirty="0"/>
              <a:t>Hacer una mezcla heterogénea</a:t>
            </a:r>
            <a:r>
              <a:rPr lang="es-ES" sz="2400" dirty="0"/>
              <a:t> es muy sencillo. Simplemente debemos combinar mecánicamente dos o más materiales que podamos reconocer a simple vista</a:t>
            </a:r>
            <a:endParaRPr lang="es-C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E0DE52-D3F5-40FA-9328-95BD79D33AAA}"/>
              </a:ext>
            </a:extLst>
          </p:cNvPr>
          <p:cNvSpPr txBox="1"/>
          <p:nvPr/>
        </p:nvSpPr>
        <p:spPr>
          <a:xfrm>
            <a:off x="2146852" y="1245704"/>
            <a:ext cx="646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Tipos de mezcla</a:t>
            </a:r>
          </a:p>
        </p:txBody>
      </p:sp>
    </p:spTree>
    <p:extLst>
      <p:ext uri="{BB962C8B-B14F-4D97-AF65-F5344CB8AC3E}">
        <p14:creationId xmlns:p14="http://schemas.microsoft.com/office/powerpoint/2010/main" val="335100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3C49FA-900A-4B3C-8CA1-068A3CC0A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2" y="1338470"/>
            <a:ext cx="12048316" cy="470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1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0EF772-041F-4549-BCAB-F9AC4E772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89" y="1470991"/>
            <a:ext cx="11915222" cy="47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F241FD-7174-4FD5-A839-634DFDD00B3B}"/>
              </a:ext>
            </a:extLst>
          </p:cNvPr>
          <p:cNvSpPr txBox="1"/>
          <p:nvPr/>
        </p:nvSpPr>
        <p:spPr>
          <a:xfrm>
            <a:off x="2373796" y="490330"/>
            <a:ext cx="6718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Métodos de separación de mezclas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E51196-A38F-45F7-96E4-28699F5E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47" y="1167019"/>
            <a:ext cx="7237343" cy="54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06E14B-33CE-4A33-9C13-0146B30B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4" y="0"/>
            <a:ext cx="7503275" cy="65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D840C3-3337-4D26-9E8D-57F0BFC8D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452" y="365020"/>
            <a:ext cx="4827104" cy="64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30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237</Words>
  <Application>Microsoft Office PowerPoint</Application>
  <PresentationFormat>Panorámica</PresentationFormat>
  <Paragraphs>97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ANGELICA MARIA</dc:creator>
  <cp:lastModifiedBy>Jorge y Brenda</cp:lastModifiedBy>
  <cp:revision>7</cp:revision>
  <dcterms:created xsi:type="dcterms:W3CDTF">2020-09-23T08:45:40Z</dcterms:created>
  <dcterms:modified xsi:type="dcterms:W3CDTF">2020-09-26T22:38:37Z</dcterms:modified>
</cp:coreProperties>
</file>