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sldIdLst>
    <p:sldId id="256" r:id="rId2"/>
    <p:sldId id="274" r:id="rId3"/>
    <p:sldId id="258" r:id="rId4"/>
    <p:sldId id="276" r:id="rId5"/>
    <p:sldId id="277" r:id="rId6"/>
    <p:sldId id="278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7"/>
    <p:restoredTop sz="94690"/>
  </p:normalViewPr>
  <p:slideViewPr>
    <p:cSldViewPr snapToGrid="0" snapToObjects="1">
      <p:cViewPr varScale="1">
        <p:scale>
          <a:sx n="111" d="100"/>
          <a:sy n="111" d="100"/>
        </p:scale>
        <p:origin x="3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17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89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5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28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66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17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4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74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B1A17-E04E-E744-9C2B-58CA3341F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040" y="1542050"/>
            <a:ext cx="10789920" cy="3035808"/>
          </a:xfrm>
        </p:spPr>
        <p:txBody>
          <a:bodyPr/>
          <a:lstStyle/>
          <a:p>
            <a:r>
              <a:rPr lang="es-CL" dirty="0"/>
              <a:t>Educación Matemática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47ACE8-15F5-D249-9072-CB381A047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25" name="Imagen 1" descr="insignia">
            <a:extLst>
              <a:ext uri="{FF2B5EF4-FFF2-40B4-BE49-F238E27FC236}">
                <a16:creationId xmlns:a16="http://schemas.microsoft.com/office/drawing/2014/main" id="{DADA2A6C-BE93-ED4A-83C0-4E2347FB8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53" y="0"/>
            <a:ext cx="995446" cy="135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D2D4A3E-E07A-B744-8EE3-BCB3D8B0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144" y="614935"/>
            <a:ext cx="3411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COLEGIO HERMANOS CARRERA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RANCAGUA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75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7921"/>
            <a:ext cx="10058400" cy="1138428"/>
          </a:xfrm>
        </p:spPr>
        <p:txBody>
          <a:bodyPr>
            <a:normAutofit/>
          </a:bodyPr>
          <a:lstStyle/>
          <a:p>
            <a:r>
              <a:rPr lang="es-CL" dirty="0"/>
              <a:t>Porcentajes.   </a:t>
            </a:r>
            <a:endParaRPr lang="es-CL" sz="8800" dirty="0">
              <a:latin typeface="Chalkboard SE" panose="03050602040202020205" pitchFamily="66" charset="77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DF056-EDD6-AE42-9E5C-548A45F6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39" y="2085265"/>
            <a:ext cx="11585059" cy="1806796"/>
          </a:xfrm>
        </p:spPr>
        <p:txBody>
          <a:bodyPr>
            <a:noAutofit/>
          </a:bodyPr>
          <a:lstStyle/>
          <a:p>
            <a:r>
              <a:rPr lang="es-CL" sz="3600" dirty="0"/>
              <a:t>Objetivo: Demostrar comprensión del concepto de porcentaje y su resolución, representando de forma pictórica y simbólica, desarrollando guía. </a:t>
            </a:r>
          </a:p>
        </p:txBody>
      </p:sp>
    </p:spTree>
    <p:extLst>
      <p:ext uri="{BB962C8B-B14F-4D97-AF65-F5344CB8AC3E}">
        <p14:creationId xmlns:p14="http://schemas.microsoft.com/office/powerpoint/2010/main" val="2077926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470" y="1"/>
            <a:ext cx="10058400" cy="1004422"/>
          </a:xfrm>
        </p:spPr>
        <p:txBody>
          <a:bodyPr>
            <a:normAutofit/>
          </a:bodyPr>
          <a:lstStyle/>
          <a:p>
            <a:r>
              <a:rPr lang="es-CL" dirty="0"/>
              <a:t>Porcentajes.    </a:t>
            </a:r>
            <a:r>
              <a:rPr lang="es-CL" sz="6600" dirty="0">
                <a:latin typeface="Chalkboard SE" panose="03050602040202020205" pitchFamily="66" charset="77"/>
              </a:rPr>
              <a:t>%</a:t>
            </a:r>
            <a:endParaRPr lang="es-CL" sz="6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DF056-EDD6-AE42-9E5C-548A45F6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2" y="1189947"/>
            <a:ext cx="11853361" cy="1693930"/>
          </a:xfrm>
        </p:spPr>
        <p:txBody>
          <a:bodyPr>
            <a:noAutofit/>
          </a:bodyPr>
          <a:lstStyle/>
          <a:p>
            <a:r>
              <a:rPr lang="es-CL" sz="2400" dirty="0"/>
              <a:t>Un porcentaje es una representación se una cantidad o un monto, en donde la totalidad es el 100%. </a:t>
            </a:r>
          </a:p>
          <a:p>
            <a:r>
              <a:rPr lang="es-CL" sz="2400" dirty="0"/>
              <a:t>Por ejemplo cuando el celular tiene el 100% de su carga, significa que está completamente cargado. Si un estanque está lleno al 50%, significa que está lleno hasta la mitad. Y si a alguien le queda el 25% del sueldo, significa que le queda la cuarta parte del total.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6316EC3-7DB1-4A48-B162-DE3EDA67B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088574"/>
              </p:ext>
            </p:extLst>
          </p:nvPr>
        </p:nvGraphicFramePr>
        <p:xfrm>
          <a:off x="632385" y="3855218"/>
          <a:ext cx="2308590" cy="21598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859">
                  <a:extLst>
                    <a:ext uri="{9D8B030D-6E8A-4147-A177-3AD203B41FA5}">
                      <a16:colId xmlns:a16="http://schemas.microsoft.com/office/drawing/2014/main" val="107298143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6224977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257625783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369730820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82621275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006372675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77288867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6093003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43361490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976554643"/>
                    </a:ext>
                  </a:extLst>
                </a:gridCol>
              </a:tblGrid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63581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19664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71035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29418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427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307372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4945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992679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05141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5657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363ED21-6D91-0B4D-9C47-74D895ED0117}"/>
              </a:ext>
            </a:extLst>
          </p:cNvPr>
          <p:cNvSpPr txBox="1"/>
          <p:nvPr/>
        </p:nvSpPr>
        <p:spPr>
          <a:xfrm>
            <a:off x="1267434" y="6255771"/>
            <a:ext cx="8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100%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AF8535E-68B5-5044-9344-E5C7AF5CA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371808"/>
              </p:ext>
            </p:extLst>
          </p:nvPr>
        </p:nvGraphicFramePr>
        <p:xfrm>
          <a:off x="3505265" y="3855217"/>
          <a:ext cx="2308590" cy="21598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859">
                  <a:extLst>
                    <a:ext uri="{9D8B030D-6E8A-4147-A177-3AD203B41FA5}">
                      <a16:colId xmlns:a16="http://schemas.microsoft.com/office/drawing/2014/main" val="107298143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6224977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257625783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369730820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82621275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006372675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77288867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6093003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43361490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976554643"/>
                    </a:ext>
                  </a:extLst>
                </a:gridCol>
              </a:tblGrid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63581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19664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71035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29418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427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307372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4945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992679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905141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885657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AD1938CD-0420-524A-A8C8-0B800F648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56324"/>
              </p:ext>
            </p:extLst>
          </p:nvPr>
        </p:nvGraphicFramePr>
        <p:xfrm>
          <a:off x="6391308" y="3855216"/>
          <a:ext cx="2308590" cy="21598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859">
                  <a:extLst>
                    <a:ext uri="{9D8B030D-6E8A-4147-A177-3AD203B41FA5}">
                      <a16:colId xmlns:a16="http://schemas.microsoft.com/office/drawing/2014/main" val="107298143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6224977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257625783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369730820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82621275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006372675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77288867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6093003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43361490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976554643"/>
                    </a:ext>
                  </a:extLst>
                </a:gridCol>
              </a:tblGrid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63581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819664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571035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4629418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9427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307372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4945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992679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905141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8856578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9A4EF303-8C82-6C45-8F99-97F6DBC77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63610"/>
              </p:ext>
            </p:extLst>
          </p:nvPr>
        </p:nvGraphicFramePr>
        <p:xfrm>
          <a:off x="9277351" y="3855215"/>
          <a:ext cx="2308590" cy="21598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859">
                  <a:extLst>
                    <a:ext uri="{9D8B030D-6E8A-4147-A177-3AD203B41FA5}">
                      <a16:colId xmlns:a16="http://schemas.microsoft.com/office/drawing/2014/main" val="107298143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6224977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257625783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369730820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82621275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006372675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377288867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609300399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433614907"/>
                    </a:ext>
                  </a:extLst>
                </a:gridCol>
                <a:gridCol w="230859">
                  <a:extLst>
                    <a:ext uri="{9D8B030D-6E8A-4147-A177-3AD203B41FA5}">
                      <a16:colId xmlns:a16="http://schemas.microsoft.com/office/drawing/2014/main" val="1976554643"/>
                    </a:ext>
                  </a:extLst>
                </a:gridCol>
              </a:tblGrid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63581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819664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571035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4629418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9427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307372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494588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992679"/>
                  </a:ext>
                </a:extLst>
              </a:tr>
              <a:tr h="21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905141"/>
                  </a:ext>
                </a:extLst>
              </a:tr>
              <a:tr h="215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885657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91F5BCC6-DE15-8049-ACFC-00880C5B7E8B}"/>
              </a:ext>
            </a:extLst>
          </p:cNvPr>
          <p:cNvSpPr txBox="1"/>
          <p:nvPr/>
        </p:nvSpPr>
        <p:spPr>
          <a:xfrm>
            <a:off x="4372280" y="6324324"/>
            <a:ext cx="8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50%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9F1B719-F9C6-7444-8572-F9C764599311}"/>
              </a:ext>
            </a:extLst>
          </p:cNvPr>
          <p:cNvSpPr txBox="1"/>
          <p:nvPr/>
        </p:nvSpPr>
        <p:spPr>
          <a:xfrm>
            <a:off x="7147420" y="6365770"/>
            <a:ext cx="8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25%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731AA49-DA96-6540-A890-99593C9034BB}"/>
              </a:ext>
            </a:extLst>
          </p:cNvPr>
          <p:cNvSpPr txBox="1"/>
          <p:nvPr/>
        </p:nvSpPr>
        <p:spPr>
          <a:xfrm>
            <a:off x="10128199" y="6363615"/>
            <a:ext cx="8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440334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29" y="303235"/>
            <a:ext cx="10058400" cy="1589717"/>
          </a:xfrm>
        </p:spPr>
        <p:txBody>
          <a:bodyPr>
            <a:normAutofit/>
          </a:bodyPr>
          <a:lstStyle/>
          <a:p>
            <a:r>
              <a:rPr lang="es-CL" dirty="0"/>
              <a:t>Calcular porcentajes utilizando decimales. </a:t>
            </a:r>
            <a:endParaRPr lang="es-CL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DF056-EDD6-AE42-9E5C-548A45F6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470" y="2050114"/>
            <a:ext cx="11585059" cy="1378886"/>
          </a:xfrm>
        </p:spPr>
        <p:txBody>
          <a:bodyPr>
            <a:noAutofit/>
          </a:bodyPr>
          <a:lstStyle/>
          <a:p>
            <a:r>
              <a:rPr lang="es-CL" sz="2800" dirty="0"/>
              <a:t>Para calcular porcentajes utilizando decimales, debemos transformar el porcentaje a decimal y multiplicarlo por el número al que queremos calcularle el porcentaje.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41096C-F092-044C-8A3B-D370C8C98684}"/>
              </a:ext>
            </a:extLst>
          </p:cNvPr>
          <p:cNvSpPr txBox="1"/>
          <p:nvPr/>
        </p:nvSpPr>
        <p:spPr>
          <a:xfrm>
            <a:off x="1971675" y="3586162"/>
            <a:ext cx="24431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20% =0,20</a:t>
            </a:r>
          </a:p>
          <a:p>
            <a:endParaRPr lang="es-CL" sz="2400" b="1" dirty="0"/>
          </a:p>
          <a:p>
            <a:r>
              <a:rPr lang="es-CL" sz="2400" b="1" dirty="0"/>
              <a:t>25%= 0,25</a:t>
            </a:r>
          </a:p>
          <a:p>
            <a:endParaRPr lang="es-CL" sz="2400" b="1" dirty="0"/>
          </a:p>
          <a:p>
            <a:r>
              <a:rPr lang="es-CL" sz="2400" b="1" dirty="0"/>
              <a:t>32%= 0,32</a:t>
            </a:r>
          </a:p>
          <a:p>
            <a:endParaRPr lang="es-CL" sz="2400" b="1" dirty="0"/>
          </a:p>
          <a:p>
            <a:r>
              <a:rPr lang="es-CL" sz="2400" b="1" dirty="0"/>
              <a:t>45%= 0,45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214A0BF-7B1E-7144-B6DD-F3F03E926234}"/>
              </a:ext>
            </a:extLst>
          </p:cNvPr>
          <p:cNvSpPr txBox="1"/>
          <p:nvPr/>
        </p:nvSpPr>
        <p:spPr>
          <a:xfrm>
            <a:off x="6381750" y="3586162"/>
            <a:ext cx="24431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2% =0,02</a:t>
            </a:r>
          </a:p>
          <a:p>
            <a:endParaRPr lang="es-CL" sz="2400" b="1" dirty="0"/>
          </a:p>
          <a:p>
            <a:r>
              <a:rPr lang="es-CL" sz="2400" b="1" dirty="0"/>
              <a:t>5%= 0,05</a:t>
            </a:r>
          </a:p>
          <a:p>
            <a:endParaRPr lang="es-CL" sz="2400" b="1" dirty="0"/>
          </a:p>
          <a:p>
            <a:r>
              <a:rPr lang="es-CL" sz="2400" b="1" dirty="0"/>
              <a:t>3%= 0,03</a:t>
            </a:r>
          </a:p>
          <a:p>
            <a:endParaRPr lang="es-CL" sz="2400" b="1" dirty="0"/>
          </a:p>
          <a:p>
            <a:r>
              <a:rPr lang="es-CL" sz="2400" b="1" dirty="0"/>
              <a:t>8%= 0,08</a:t>
            </a:r>
          </a:p>
        </p:txBody>
      </p:sp>
    </p:spTree>
    <p:extLst>
      <p:ext uri="{BB962C8B-B14F-4D97-AF65-F5344CB8AC3E}">
        <p14:creationId xmlns:p14="http://schemas.microsoft.com/office/powerpoint/2010/main" val="3892460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04" y="282856"/>
            <a:ext cx="2542793" cy="668215"/>
          </a:xfrm>
        </p:spPr>
        <p:txBody>
          <a:bodyPr>
            <a:normAutofit fontScale="90000"/>
          </a:bodyPr>
          <a:lstStyle/>
          <a:p>
            <a:r>
              <a:rPr lang="es-CL" dirty="0"/>
              <a:t>Ejemplo: </a:t>
            </a:r>
            <a:endParaRPr lang="es-CL" sz="60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230F691-C40D-2240-BDED-8C3AA9C5A331}"/>
              </a:ext>
            </a:extLst>
          </p:cNvPr>
          <p:cNvSpPr/>
          <p:nvPr/>
        </p:nvSpPr>
        <p:spPr>
          <a:xfrm>
            <a:off x="-1" y="1286891"/>
            <a:ext cx="9788769" cy="131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029200" algn="l"/>
              </a:tabLst>
            </a:pPr>
            <a:r>
              <a:rPr lang="es-C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Paso 1: </a:t>
            </a:r>
            <a:r>
              <a:rPr lang="es-CL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Representamos el porcentaje como decimal.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029200" algn="l"/>
              </a:tabLst>
            </a:pPr>
            <a:r>
              <a:rPr lang="es-C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9% = 0,09                 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8A55F09-EC9C-9E47-B11C-B2A205159C45}"/>
              </a:ext>
            </a:extLst>
          </p:cNvPr>
          <p:cNvSpPr/>
          <p:nvPr/>
        </p:nvSpPr>
        <p:spPr>
          <a:xfrm>
            <a:off x="0" y="2695568"/>
            <a:ext cx="11887200" cy="1191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029200" algn="l"/>
              </a:tabLst>
            </a:pPr>
            <a:r>
              <a:rPr lang="es-C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Paso 2: </a:t>
            </a:r>
            <a:r>
              <a:rPr lang="es-CL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Multiplicamos el porcentaje transformado a decimal por la cantidad del enunciado.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09C0D66-85E5-C84C-B745-869524F3E344}"/>
              </a:ext>
            </a:extLst>
          </p:cNvPr>
          <p:cNvSpPr/>
          <p:nvPr/>
        </p:nvSpPr>
        <p:spPr>
          <a:xfrm>
            <a:off x="2477373" y="5454927"/>
            <a:ext cx="5846608" cy="622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Entonces: </a:t>
            </a:r>
            <a:r>
              <a:rPr lang="es-CL" sz="3200" dirty="0"/>
              <a:t>el 9% de 40 es</a:t>
            </a:r>
            <a:r>
              <a:rPr lang="es-CL" sz="3200" b="1" dirty="0"/>
              <a:t> 3,6</a:t>
            </a:r>
            <a:r>
              <a:rPr lang="es-CL" sz="3200" dirty="0"/>
              <a:t>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C18E475-30CE-9841-8BC2-692275F4AFCA}"/>
              </a:ext>
            </a:extLst>
          </p:cNvPr>
          <p:cNvSpPr/>
          <p:nvPr/>
        </p:nvSpPr>
        <p:spPr>
          <a:xfrm>
            <a:off x="2773290" y="445870"/>
            <a:ext cx="32800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800" dirty="0">
                <a:latin typeface="Calibri" panose="020F0502020204030204" pitchFamily="34" charset="0"/>
                <a:ea typeface="Calibri" panose="020F0502020204030204" pitchFamily="34" charset="0"/>
              </a:rPr>
              <a:t>Calcular el 9% de 40. </a:t>
            </a:r>
            <a:endParaRPr lang="es-CL" sz="2800" dirty="0"/>
          </a:p>
        </p:txBody>
      </p:sp>
      <p:sp>
        <p:nvSpPr>
          <p:cNvPr id="16" name="Text Box 82">
            <a:extLst>
              <a:ext uri="{FF2B5EF4-FFF2-40B4-BE49-F238E27FC236}">
                <a16:creationId xmlns:a16="http://schemas.microsoft.com/office/drawing/2014/main" id="{188FC22C-9146-FA44-BCDF-7E93AE0114D6}"/>
              </a:ext>
            </a:extLst>
          </p:cNvPr>
          <p:cNvSpPr txBox="1">
            <a:spLocks/>
          </p:cNvSpPr>
          <p:nvPr/>
        </p:nvSpPr>
        <p:spPr bwMode="auto">
          <a:xfrm>
            <a:off x="5400677" y="3621612"/>
            <a:ext cx="4714874" cy="1395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Recuerda contar la cantidad total de decimales en la multiplicación para ubicar la coma en el producto.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EB8CBED-743C-B44B-96EC-B30ED1367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448371"/>
              </p:ext>
            </p:extLst>
          </p:nvPr>
        </p:nvGraphicFramePr>
        <p:xfrm>
          <a:off x="1484000" y="3887241"/>
          <a:ext cx="3346956" cy="998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2078">
                  <a:extLst>
                    <a:ext uri="{9D8B030D-6E8A-4147-A177-3AD203B41FA5}">
                      <a16:colId xmlns:a16="http://schemas.microsoft.com/office/drawing/2014/main" val="1118926156"/>
                    </a:ext>
                  </a:extLst>
                </a:gridCol>
                <a:gridCol w="492078">
                  <a:extLst>
                    <a:ext uri="{9D8B030D-6E8A-4147-A177-3AD203B41FA5}">
                      <a16:colId xmlns:a16="http://schemas.microsoft.com/office/drawing/2014/main" val="1603322445"/>
                    </a:ext>
                  </a:extLst>
                </a:gridCol>
                <a:gridCol w="492078">
                  <a:extLst>
                    <a:ext uri="{9D8B030D-6E8A-4147-A177-3AD203B41FA5}">
                      <a16:colId xmlns:a16="http://schemas.microsoft.com/office/drawing/2014/main" val="1118523079"/>
                    </a:ext>
                  </a:extLst>
                </a:gridCol>
                <a:gridCol w="394488">
                  <a:extLst>
                    <a:ext uri="{9D8B030D-6E8A-4147-A177-3AD203B41FA5}">
                      <a16:colId xmlns:a16="http://schemas.microsoft.com/office/drawing/2014/main" val="3590516201"/>
                    </a:ext>
                  </a:extLst>
                </a:gridCol>
                <a:gridCol w="492078">
                  <a:extLst>
                    <a:ext uri="{9D8B030D-6E8A-4147-A177-3AD203B41FA5}">
                      <a16:colId xmlns:a16="http://schemas.microsoft.com/office/drawing/2014/main" val="4204275083"/>
                    </a:ext>
                  </a:extLst>
                </a:gridCol>
                <a:gridCol w="492078">
                  <a:extLst>
                    <a:ext uri="{9D8B030D-6E8A-4147-A177-3AD203B41FA5}">
                      <a16:colId xmlns:a16="http://schemas.microsoft.com/office/drawing/2014/main" val="1691187307"/>
                    </a:ext>
                  </a:extLst>
                </a:gridCol>
                <a:gridCol w="492078">
                  <a:extLst>
                    <a:ext uri="{9D8B030D-6E8A-4147-A177-3AD203B41FA5}">
                      <a16:colId xmlns:a16="http://schemas.microsoft.com/office/drawing/2014/main" val="2793022175"/>
                    </a:ext>
                  </a:extLst>
                </a:gridCol>
              </a:tblGrid>
              <a:tr h="499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 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4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0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·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0,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>
                          <a:effectLst/>
                        </a:rPr>
                        <a:t>0</a:t>
                      </a:r>
                      <a:endParaRPr lang="es-C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9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8977261"/>
                  </a:ext>
                </a:extLst>
              </a:tr>
              <a:tr h="499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>
                          <a:effectLst/>
                        </a:rPr>
                        <a:t>3,</a:t>
                      </a:r>
                      <a:endParaRPr lang="es-C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6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0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 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 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 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 dirty="0">
                          <a:effectLst/>
                        </a:rPr>
                        <a:t> </a:t>
                      </a:r>
                      <a:endParaRPr lang="es-C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149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959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154880-1981-AF40-99BA-CEA62BADBFEF}"/>
              </a:ext>
            </a:extLst>
          </p:cNvPr>
          <p:cNvSpPr/>
          <p:nvPr/>
        </p:nvSpPr>
        <p:spPr>
          <a:xfrm>
            <a:off x="234461" y="-34068"/>
            <a:ext cx="10902462" cy="423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83845" algn="l"/>
              </a:tabLst>
            </a:pPr>
            <a:r>
              <a:rPr lang="es-CL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TICKET DE SALIDA :Calcula el porcentaje de los siguientes valores: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882D88E-A9BB-0345-B908-300906A6A8D1}"/>
              </a:ext>
            </a:extLst>
          </p:cNvPr>
          <p:cNvSpPr/>
          <p:nvPr/>
        </p:nvSpPr>
        <p:spPr>
          <a:xfrm>
            <a:off x="93567" y="389537"/>
            <a:ext cx="57816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/>
              <a:t>5% de 450=</a:t>
            </a:r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	                                                                         </a:t>
            </a:r>
          </a:p>
          <a:p>
            <a:r>
              <a:rPr lang="es-CL" sz="2800" dirty="0"/>
              <a:t>80% de 840=</a:t>
            </a:r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30% de 230=</a:t>
            </a:r>
          </a:p>
          <a:p>
            <a:endParaRPr lang="es-CL" sz="3600" dirty="0"/>
          </a:p>
          <a:p>
            <a:endParaRPr lang="es-CL" dirty="0"/>
          </a:p>
          <a:p>
            <a:r>
              <a:rPr lang="es-CL" dirty="0"/>
              <a:t>	                                                                        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784F48A-7525-9842-988E-6FD10E391F82}"/>
              </a:ext>
            </a:extLst>
          </p:cNvPr>
          <p:cNvSpPr/>
          <p:nvPr/>
        </p:nvSpPr>
        <p:spPr>
          <a:xfrm>
            <a:off x="7182116" y="376615"/>
            <a:ext cx="47754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/>
              <a:t>15% de 950=</a:t>
            </a:r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7% de 470=</a:t>
            </a:r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12% de 630=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86948AC-D804-3147-B8BE-4731414A1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94385"/>
              </p:ext>
            </p:extLst>
          </p:nvPr>
        </p:nvGraphicFramePr>
        <p:xfrm>
          <a:off x="234461" y="905488"/>
          <a:ext cx="3065952" cy="1697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244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3954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BAA7C6A-0AFE-214B-8346-7CC4A5F7B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16043"/>
              </p:ext>
            </p:extLst>
          </p:nvPr>
        </p:nvGraphicFramePr>
        <p:xfrm>
          <a:off x="7339278" y="905490"/>
          <a:ext cx="3290624" cy="1697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328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3954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3954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  <p:graphicFrame>
        <p:nvGraphicFramePr>
          <p:cNvPr id="9" name="Tabla 7">
            <a:extLst>
              <a:ext uri="{FF2B5EF4-FFF2-40B4-BE49-F238E27FC236}">
                <a16:creationId xmlns:a16="http://schemas.microsoft.com/office/drawing/2014/main" id="{93982693-AF0D-814A-AB69-CD5C2BFD9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09210"/>
              </p:ext>
            </p:extLst>
          </p:nvPr>
        </p:nvGraphicFramePr>
        <p:xfrm>
          <a:off x="234460" y="3032407"/>
          <a:ext cx="3065952" cy="1684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244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3691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36911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3691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3691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36911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9B9B42E2-D23A-4B4B-ACE0-C1BD27535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32014"/>
              </p:ext>
            </p:extLst>
          </p:nvPr>
        </p:nvGraphicFramePr>
        <p:xfrm>
          <a:off x="7339278" y="3057098"/>
          <a:ext cx="3290624" cy="1659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328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31973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  <p:graphicFrame>
        <p:nvGraphicFramePr>
          <p:cNvPr id="11" name="Tabla 7">
            <a:extLst>
              <a:ext uri="{FF2B5EF4-FFF2-40B4-BE49-F238E27FC236}">
                <a16:creationId xmlns:a16="http://schemas.microsoft.com/office/drawing/2014/main" id="{07AAC32E-9911-1E43-858C-C9035AC21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10132"/>
              </p:ext>
            </p:extLst>
          </p:nvPr>
        </p:nvGraphicFramePr>
        <p:xfrm>
          <a:off x="234460" y="5146181"/>
          <a:ext cx="3065952" cy="1612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244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383244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22532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22532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22532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22532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22532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  <p:graphicFrame>
        <p:nvGraphicFramePr>
          <p:cNvPr id="12" name="Tabla 7">
            <a:extLst>
              <a:ext uri="{FF2B5EF4-FFF2-40B4-BE49-F238E27FC236}">
                <a16:creationId xmlns:a16="http://schemas.microsoft.com/office/drawing/2014/main" id="{97E4B71B-3095-FC47-A484-93431D1AD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96037"/>
              </p:ext>
            </p:extLst>
          </p:nvPr>
        </p:nvGraphicFramePr>
        <p:xfrm>
          <a:off x="7339278" y="5146181"/>
          <a:ext cx="3290624" cy="1659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328">
                  <a:extLst>
                    <a:ext uri="{9D8B030D-6E8A-4147-A177-3AD203B41FA5}">
                      <a16:colId xmlns:a16="http://schemas.microsoft.com/office/drawing/2014/main" val="117053281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35868180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673066673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896994161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825171547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267064480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3044477166"/>
                    </a:ext>
                  </a:extLst>
                </a:gridCol>
                <a:gridCol w="411328">
                  <a:extLst>
                    <a:ext uri="{9D8B030D-6E8A-4147-A177-3AD203B41FA5}">
                      <a16:colId xmlns:a16="http://schemas.microsoft.com/office/drawing/2014/main" val="1521895222"/>
                    </a:ext>
                  </a:extLst>
                </a:gridCol>
              </a:tblGrid>
              <a:tr h="331973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4697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aseline="-25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07411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01387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94538"/>
                  </a:ext>
                </a:extLst>
              </a:tr>
              <a:tr h="331973"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0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0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496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origami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Letras en madera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{97430BCE-D602-A54A-85CC-9307369ABC52}tf10001119</Template>
  <TotalTime>531</TotalTime>
  <Words>701</Words>
  <Application>Microsoft Macintosh PowerPoint</Application>
  <PresentationFormat>Panorámica</PresentationFormat>
  <Paragraphs>475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Century Gothic</vt:lpstr>
      <vt:lpstr>Chalkboard SE</vt:lpstr>
      <vt:lpstr>Rockwell Extra Bold</vt:lpstr>
      <vt:lpstr>Wingdings</vt:lpstr>
      <vt:lpstr>Letras en madera</vt:lpstr>
      <vt:lpstr>Educación Matemática</vt:lpstr>
      <vt:lpstr>Porcentajes.   </vt:lpstr>
      <vt:lpstr>Porcentajes.    %</vt:lpstr>
      <vt:lpstr>Calcular porcentajes utilizando decimales. </vt:lpstr>
      <vt:lpstr>Ejemplo: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Matemática</dc:title>
  <dc:creator>mario moris serrano</dc:creator>
  <cp:lastModifiedBy>mario moris serrano</cp:lastModifiedBy>
  <cp:revision>64</cp:revision>
  <dcterms:created xsi:type="dcterms:W3CDTF">2020-07-09T01:33:21Z</dcterms:created>
  <dcterms:modified xsi:type="dcterms:W3CDTF">2020-11-19T00:51:24Z</dcterms:modified>
</cp:coreProperties>
</file>