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74" r:id="rId3"/>
    <p:sldId id="258" r:id="rId4"/>
    <p:sldId id="275" r:id="rId5"/>
    <p:sldId id="276" r:id="rId6"/>
    <p:sldId id="277" r:id="rId7"/>
    <p:sldId id="27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6:35:2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24575,'24'0'0,"-2"0"0,-4 0 0,0 0 0,-6 0 0,-1 0 0,-4 0 0,0 0 0,1 0 0,1 0 0,-4 0 0,4 0 0,-2 0 0,1 0 0,-2 0 0,1 0 0,-1 0 0,3 0 0,-4 0 0,4 0 0,-4 0 0,8 0 0,-1 0 0,6 0 0,-4 0 0,4 0 0,-4 0 0,-2 0 0,5 0 0,-5 0 0,6 0 0,0 0 0,0 0 0,7 0 0,3 0 0,-4 0 0,1 0 0,-11 0 0,4 0 0,1 0 0,-1 0 0,0 0 0,0 0 0,-4 0 0,-3 0 0,2 0 0,-1 0 0,3 0 0,2 0 0,-3 0 0,11 0 0,2 0 0,7 0 0,0 0 0,-7 0 0,-2 0 0,-11 0 0,3 0 0,-8 0 0,3 0 0,0 0 0,2 0 0,1 0 0,-4 0 0,-2 0 0,-3 0 0,3 0 0,2 0 0,-3 0 0,5 0 0,-8 0 0,4 0 0,-4 0 0,4 0 0,-3 0 0,3 0 0,-4 0 0,4 0 0,-4 0 0,8 0 0,-5 0 0,4 0 0,0 0 0,-3 0 0,2 0 0,-2 0 0,-4 0 0,4 0 0,-4 0 0,4 0 0,-3 0 0,3 0 0,-4 0 0,4 0 0,-4 0 0,4 0 0,-4 0 0,2 0 0,-2 0 0,-3 0 0,1 0 0</inkml:trace>
  <inkml:trace contextRef="#ctx0" brushRef="#br0" timeOffset="3069">1287 0 24575,'0'18'0,"0"-3"0,0-11 0,0 1 0,0 0 0,0-1 0,-3 7 0,-3 1 0,-1 6 0,-1-3 0,2-4 0,4 2 0,0-5 0,2 3 0,0 2 0,0-5 0,0 4 0,0 3 0,0-8 0,0 8 0,0-10 0,0 4 0,0-3 0,0 0 0,0-1 0,0 0 0,0 2 0,0-2 0,0 4 0,-3-4 0,1 2 0,-1-2 0,1 5 0,2-3 0,0 5 0,0 0 0,0-4 0,0 5 0,0-8 0,0 2 0,-2 0 0,1 0 0,-1 0 0,2 2 0,2-3 0,7-2 0,3-4 0,2-5 0,-2-1 0,-3 1 0,-2 1 0,-2 1 0,2-2 0,-3 1 0,2-1 0,0 0 0,1-2 0,-1 2 0,0-4 0,-1 3 0,2 0 0,-2 1 0,2 0 0,-2 2 0,-1 1 0,1 2 0,0-2 0,0-1 0,-1 1 0,3-3 0,-2 3 0,2-3 0,-2 2 0,0-1 0,2 3 0,0-3 0,2-1 0,1 2 0,-1-5 0,1 4 0,0 0 0,3-4 0,-3 5 0,4-5 0,-7 3 0,2 0 0,2-3 0,4 2 0,-5-3 0,-7 2 0,-8-1 0,-2 1 0,0 2 0,0-1 0,1 3 0,-6-5 0,5 3 0,-3 0 0,3-2 0,1 4 0,-1-4 0,3 5 0,-1-3 0,0 0 0,-2 2 0,2-1 0,-2 1 0,2-1 0,0 1 0,-6-5 0,3 5 0,-5-5 0,5 3 0,1 2 0,0-1 0,2 4 0,-4-7 0,3 6 0,-3-5 0,4 3 0,-2-2 0,2 3 0,1-3 0,-1 5 0,0-2 0,2 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9:23:1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24575,'24'0'0,"-2"0"0,-4 0 0,0 0 0,-6 0 0,-1 0 0,-4 0 0,0 0 0,1 0 0,1 0 0,-4 0 0,4 0 0,-2 0 0,1 0 0,-2 0 0,1 0 0,-1 0 0,3 0 0,-4 0 0,4 0 0,-4 0 0,8 0 0,-1 0 0,6 0 0,-4 0 0,4 0 0,-4 0 0,-2 0 0,5 0 0,-5 0 0,6 0 0,0 0 0,0 0 0,7 0 0,3 0 0,-4 0 0,1 0 0,-11 0 0,4 0 0,1 0 0,-1 0 0,0 0 0,0 0 0,-4 0 0,-3 0 0,2 0 0,-1 0 0,3 0 0,2 0 0,-3 0 0,11 0 0,2 0 0,7 0 0,0 0 0,-7 0 0,-2 0 0,-11 0 0,3 0 0,-8 0 0,3 0 0,0 0 0,2 0 0,1 0 0,-4 0 0,-2 0 0,-3 0 0,3 0 0,2 0 0,-3 0 0,5 0 0,-8 0 0,4 0 0,-4 0 0,4 0 0,-3 0 0,3 0 0,-4 0 0,4 0 0,-4 0 0,8 0 0,-5 0 0,4 0 0,0 0 0,-3 0 0,2 0 0,-2 0 0,-4 0 0,4 0 0,-4 0 0,4 0 0,-3 0 0,3 0 0,-4 0 0,4 0 0,-4 0 0,4 0 0,-4 0 0,2 0 0,-2 0 0,-3 0 0,1 0 0</inkml:trace>
  <inkml:trace contextRef="#ctx0" brushRef="#br0" timeOffset="1">1287 0 24575,'0'18'0,"0"-3"0,0-11 0,0 1 0,0 0 0,0-1 0,-3 7 0,-3 1 0,-1 6 0,-1-3 0,2-4 0,4 2 0,0-5 0,2 3 0,0 2 0,0-5 0,0 4 0,0 3 0,0-8 0,0 8 0,0-10 0,0 4 0,0-3 0,0 0 0,0-1 0,0 0 0,0 2 0,0-2 0,0 4 0,-3-4 0,1 2 0,-1-2 0,1 5 0,2-3 0,0 5 0,0 0 0,0-4 0,0 5 0,0-8 0,0 2 0,-2 0 0,1 0 0,-1 0 0,2 2 0,2-3 0,7-2 0,3-4 0,2-5 0,-2-1 0,-3 1 0,-2 1 0,-2 1 0,2-2 0,-3 1 0,2-1 0,0 0 0,1-2 0,-1 2 0,0-4 0,-1 3 0,2 0 0,-2 1 0,2 0 0,-2 2 0,-1 1 0,1 2 0,0-2 0,0-1 0,-1 1 0,3-3 0,-2 3 0,2-3 0,-2 2 0,0-1 0,2 3 0,0-3 0,2-1 0,1 2 0,-1-5 0,1 4 0,0 0 0,3-4 0,-3 5 0,4-5 0,-7 3 0,2 0 0,2-3 0,4 2 0,-5-3 0,-7 2 0,-8-1 0,-2 1 0,0 2 0,0-1 0,1 3 0,-6-5 0,5 3 0,-3 0 0,3-2 0,1 4 0,-1-4 0,3 5 0,-1-3 0,0 0 0,-2 2 0,2-1 0,-2 1 0,2-1 0,0 1 0,-6-5 0,3 5 0,-5-5 0,5 3 0,1 2 0,0-1 0,2 4 0,-4-7 0,3 6 0,-3-5 0,4 3 0,-2-2 0,2 3 0,1-3 0,-1 5 0,0-2 0,2 2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6:35:2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24575,'24'0'0,"-2"0"0,-4 0 0,0 0 0,-6 0 0,-1 0 0,-4 0 0,0 0 0,1 0 0,1 0 0,-4 0 0,4 0 0,-2 0 0,1 0 0,-2 0 0,1 0 0,-1 0 0,3 0 0,-4 0 0,4 0 0,-4 0 0,8 0 0,-1 0 0,6 0 0,-4 0 0,4 0 0,-4 0 0,-2 0 0,5 0 0,-5 0 0,6 0 0,0 0 0,0 0 0,7 0 0,3 0 0,-4 0 0,1 0 0,-11 0 0,4 0 0,1 0 0,-1 0 0,0 0 0,0 0 0,-4 0 0,-3 0 0,2 0 0,-1 0 0,3 0 0,2 0 0,-3 0 0,11 0 0,2 0 0,7 0 0,0 0 0,-7 0 0,-2 0 0,-11 0 0,3 0 0,-8 0 0,3 0 0,0 0 0,2 0 0,1 0 0,-4 0 0,-2 0 0,-3 0 0,3 0 0,2 0 0,-3 0 0,5 0 0,-8 0 0,4 0 0,-4 0 0,4 0 0,-3 0 0,3 0 0,-4 0 0,4 0 0,-4 0 0,8 0 0,-5 0 0,4 0 0,0 0 0,-3 0 0,2 0 0,-2 0 0,-4 0 0,4 0 0,-4 0 0,4 0 0,-3 0 0,3 0 0,-4 0 0,4 0 0,-4 0 0,4 0 0,-4 0 0,2 0 0,-2 0 0,-3 0 0,1 0 0</inkml:trace>
  <inkml:trace contextRef="#ctx0" brushRef="#br0" timeOffset="3069">1287 0 24575,'0'18'0,"0"-3"0,0-11 0,0 1 0,0 0 0,0-1 0,-3 7 0,-3 1 0,-1 6 0,-1-3 0,2-4 0,4 2 0,0-5 0,2 3 0,0 2 0,0-5 0,0 4 0,0 3 0,0-8 0,0 8 0,0-10 0,0 4 0,0-3 0,0 0 0,0-1 0,0 0 0,0 2 0,0-2 0,0 4 0,-3-4 0,1 2 0,-1-2 0,1 5 0,2-3 0,0 5 0,0 0 0,0-4 0,0 5 0,0-8 0,0 2 0,-2 0 0,1 0 0,-1 0 0,2 2 0,2-3 0,7-2 0,3-4 0,2-5 0,-2-1 0,-3 1 0,-2 1 0,-2 1 0,2-2 0,-3 1 0,2-1 0,0 0 0,1-2 0,-1 2 0,0-4 0,-1 3 0,2 0 0,-2 1 0,2 0 0,-2 2 0,-1 1 0,1 2 0,0-2 0,0-1 0,-1 1 0,3-3 0,-2 3 0,2-3 0,-2 2 0,0-1 0,2 3 0,0-3 0,2-1 0,1 2 0,-1-5 0,1 4 0,0 0 0,3-4 0,-3 5 0,4-5 0,-7 3 0,2 0 0,2-3 0,4 2 0,-5-3 0,-7 2 0,-8-1 0,-2 1 0,0 2 0,0-1 0,1 3 0,-6-5 0,5 3 0,-3 0 0,3-2 0,1 4 0,-1-4 0,3 5 0,-1-3 0,0 0 0,-2 2 0,2-1 0,-2 1 0,2-1 0,0 1 0,-6-5 0,3 5 0,-5-5 0,5 3 0,1 2 0,0-1 0,2 4 0,-4-7 0,3 6 0,-3-5 0,4 3 0,-2-2 0,2 3 0,1-3 0,-1 5 0,0-2 0,2 2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9:23:1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24575,'24'0'0,"-2"0"0,-4 0 0,0 0 0,-6 0 0,-1 0 0,-4 0 0,0 0 0,1 0 0,1 0 0,-4 0 0,4 0 0,-2 0 0,1 0 0,-2 0 0,1 0 0,-1 0 0,3 0 0,-4 0 0,4 0 0,-4 0 0,8 0 0,-1 0 0,6 0 0,-4 0 0,4 0 0,-4 0 0,-2 0 0,5 0 0,-5 0 0,6 0 0,0 0 0,0 0 0,7 0 0,3 0 0,-4 0 0,1 0 0,-11 0 0,4 0 0,1 0 0,-1 0 0,0 0 0,0 0 0,-4 0 0,-3 0 0,2 0 0,-1 0 0,3 0 0,2 0 0,-3 0 0,11 0 0,2 0 0,7 0 0,0 0 0,-7 0 0,-2 0 0,-11 0 0,3 0 0,-8 0 0,3 0 0,0 0 0,2 0 0,1 0 0,-4 0 0,-2 0 0,-3 0 0,3 0 0,2 0 0,-3 0 0,5 0 0,-8 0 0,4 0 0,-4 0 0,4 0 0,-3 0 0,3 0 0,-4 0 0,4 0 0,-4 0 0,8 0 0,-5 0 0,4 0 0,0 0 0,-3 0 0,2 0 0,-2 0 0,-4 0 0,4 0 0,-4 0 0,4 0 0,-3 0 0,3 0 0,-4 0 0,4 0 0,-4 0 0,4 0 0,-4 0 0,2 0 0,-2 0 0,-3 0 0,1 0 0</inkml:trace>
  <inkml:trace contextRef="#ctx0" brushRef="#br0" timeOffset="1">1287 0 24575,'0'18'0,"0"-3"0,0-11 0,0 1 0,0 0 0,0-1 0,-3 7 0,-3 1 0,-1 6 0,-1-3 0,2-4 0,4 2 0,0-5 0,2 3 0,0 2 0,0-5 0,0 4 0,0 3 0,0-8 0,0 8 0,0-10 0,0 4 0,0-3 0,0 0 0,0-1 0,0 0 0,0 2 0,0-2 0,0 4 0,-3-4 0,1 2 0,-1-2 0,1 5 0,2-3 0,0 5 0,0 0 0,0-4 0,0 5 0,0-8 0,0 2 0,-2 0 0,1 0 0,-1 0 0,2 2 0,2-3 0,7-2 0,3-4 0,2-5 0,-2-1 0,-3 1 0,-2 1 0,-2 1 0,2-2 0,-3 1 0,2-1 0,0 0 0,1-2 0,-1 2 0,0-4 0,-1 3 0,2 0 0,-2 1 0,2 0 0,-2 2 0,-1 1 0,1 2 0,0-2 0,0-1 0,-1 1 0,3-3 0,-2 3 0,2-3 0,-2 2 0,0-1 0,2 3 0,0-3 0,2-1 0,1 2 0,-1-5 0,1 4 0,0 0 0,3-4 0,-3 5 0,4-5 0,-7 3 0,2 0 0,2-3 0,4 2 0,-5-3 0,-7 2 0,-8-1 0,-2 1 0,0 2 0,0-1 0,1 3 0,-6-5 0,5 3 0,-3 0 0,3-2 0,1 4 0,-1-4 0,3 5 0,-1-3 0,0 0 0,-2 2 0,2-1 0,-2 1 0,2-1 0,0 1 0,-6-5 0,3 5 0,-5-5 0,5 3 0,1 2 0,0-1 0,2 4 0,-4-7 0,3 6 0,-3-5 0,4 3 0,-2-2 0,2 3 0,1-3 0,-1 5 0,0-2 0,2 2 0,1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6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1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8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5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28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9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17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4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customXml" Target="../ink/ink4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3.xm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1A17-E04E-E744-9C2B-58CA3341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1542050"/>
            <a:ext cx="10789920" cy="3035808"/>
          </a:xfrm>
        </p:spPr>
        <p:txBody>
          <a:bodyPr/>
          <a:lstStyle/>
          <a:p>
            <a:r>
              <a:rPr lang="es-CL" dirty="0"/>
              <a:t>Educación Matemática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18567-F4FC-3342-B842-E949F8CE3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655" y="4538368"/>
            <a:ext cx="5092450" cy="443385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chemeClr val="tx1"/>
                </a:solidFill>
              </a:rPr>
              <a:t>Profesor Mario Moris Serrano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47ACE8-15F5-D249-9072-CB381A04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" descr="insignia">
            <a:extLst>
              <a:ext uri="{FF2B5EF4-FFF2-40B4-BE49-F238E27FC236}">
                <a16:creationId xmlns:a16="http://schemas.microsoft.com/office/drawing/2014/main" id="{DADA2A6C-BE93-ED4A-83C0-4E2347FB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" y="0"/>
            <a:ext cx="995446" cy="1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D2D4A3E-E07A-B744-8EE3-BCB3D8B0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4" y="614935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COLEGIO HERMANOS CARRERA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RANCAGUA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5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7921"/>
            <a:ext cx="10058400" cy="1138428"/>
          </a:xfrm>
        </p:spPr>
        <p:txBody>
          <a:bodyPr>
            <a:normAutofit fontScale="90000"/>
          </a:bodyPr>
          <a:lstStyle/>
          <a:p>
            <a:r>
              <a:rPr lang="es-CL" dirty="0"/>
              <a:t>Adición y sustracción de fracciones con igual denominador. 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9" y="2085265"/>
            <a:ext cx="11585059" cy="1806796"/>
          </a:xfrm>
        </p:spPr>
        <p:txBody>
          <a:bodyPr>
            <a:noAutofit/>
          </a:bodyPr>
          <a:lstStyle/>
          <a:p>
            <a:r>
              <a:rPr lang="es-CL" sz="3600" dirty="0"/>
              <a:t>Objetivo: Demostrar comprensión de la adición y sustracción de fracciones con igual denominador, representando fracciones de forma simbólica. </a:t>
            </a:r>
          </a:p>
        </p:txBody>
      </p:sp>
    </p:spTree>
    <p:extLst>
      <p:ext uri="{BB962C8B-B14F-4D97-AF65-F5344CB8AC3E}">
        <p14:creationId xmlns:p14="http://schemas.microsoft.com/office/powerpoint/2010/main" val="20779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9" y="717572"/>
            <a:ext cx="10058400" cy="1589717"/>
          </a:xfrm>
        </p:spPr>
        <p:txBody>
          <a:bodyPr>
            <a:normAutofit/>
          </a:bodyPr>
          <a:lstStyle/>
          <a:p>
            <a:r>
              <a:rPr lang="es-CL" dirty="0"/>
              <a:t>Sumar fracciones con igual denominador. 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70" y="3986504"/>
            <a:ext cx="11585059" cy="1677842"/>
          </a:xfrm>
        </p:spPr>
        <p:txBody>
          <a:bodyPr>
            <a:noAutofit/>
          </a:bodyPr>
          <a:lstStyle/>
          <a:p>
            <a:r>
              <a:rPr lang="es-CL" sz="3600" dirty="0"/>
              <a:t>Para sumar fracciones con igual denominador, debes sumar los numeradores y mantener el denominador.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F9289A-696C-47E7-A832-F32B202E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29" y="1771371"/>
            <a:ext cx="3305452" cy="1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3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07119" cy="668215"/>
          </a:xfrm>
        </p:spPr>
        <p:txBody>
          <a:bodyPr>
            <a:normAutofit fontScale="90000"/>
          </a:bodyPr>
          <a:lstStyle/>
          <a:p>
            <a:r>
              <a:rPr lang="es-CL" dirty="0"/>
              <a:t>Ejemplo: </a:t>
            </a:r>
            <a:endParaRPr lang="es-CL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119154F-2B60-0C4A-90EC-2577ACAC30FC}"/>
                  </a:ext>
                </a:extLst>
              </p:cNvPr>
              <p:cNvSpPr/>
              <p:nvPr/>
            </p:nvSpPr>
            <p:spPr>
              <a:xfrm>
                <a:off x="2902018" y="0"/>
                <a:ext cx="3193981" cy="12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s-C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+   </m:t>
                    </m:r>
                    <m:f>
                      <m:fPr>
                        <m:ctrlP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s-C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s-CL" sz="4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s-CL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119154F-2B60-0C4A-90EC-2577ACAC3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18" y="0"/>
                <a:ext cx="3193981" cy="1217064"/>
              </a:xfrm>
              <a:prstGeom prst="rect">
                <a:avLst/>
              </a:prstGeom>
              <a:blipFill>
                <a:blip r:embed="rId2"/>
                <a:stretch>
                  <a:fillRect l="-1581" b="-729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id="{9230F691-C40D-2240-BDED-8C3AA9C5A331}"/>
              </a:ext>
            </a:extLst>
          </p:cNvPr>
          <p:cNvSpPr/>
          <p:nvPr/>
        </p:nvSpPr>
        <p:spPr>
          <a:xfrm>
            <a:off x="-1" y="1286891"/>
            <a:ext cx="978876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1: </a:t>
            </a:r>
            <a:r>
              <a:rPr lang="es-C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Sumamos los numeradores.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6BF6A3A-A8FE-934F-A3E6-5F0C4F027B8E}"/>
                  </a:ext>
                </a:extLst>
              </p:cNvPr>
              <p:cNvSpPr/>
              <p:nvPr/>
            </p:nvSpPr>
            <p:spPr>
              <a:xfrm>
                <a:off x="743557" y="2072366"/>
                <a:ext cx="249201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CL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CL" sz="4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+   </m:t>
                    </m:r>
                    <m:f>
                      <m:fPr>
                        <m:ctrlPr>
                          <a:rPr lang="es-CL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CL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sz="4000" dirty="0">
                    <a:solidFill>
                      <a:schemeClr val="tx1"/>
                    </a:solidFill>
                  </a:rPr>
                  <a:t> </a:t>
                </a:r>
                <a:r>
                  <a:rPr lang="es-CL" sz="4000" dirty="0"/>
                  <a:t>= </a:t>
                </a: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6BF6A3A-A8FE-934F-A3E6-5F0C4F027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7" y="2072366"/>
                <a:ext cx="2492012" cy="966675"/>
              </a:xfrm>
              <a:prstGeom prst="rect">
                <a:avLst/>
              </a:prstGeom>
              <a:blipFill>
                <a:blip r:embed="rId3"/>
                <a:stretch>
                  <a:fillRect l="-1015" r="-9645" b="-129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D55FB57-C7A1-CA4A-A091-D0D015961B95}"/>
                  </a:ext>
                </a:extLst>
              </p:cNvPr>
              <p:cNvSpPr/>
              <p:nvPr/>
            </p:nvSpPr>
            <p:spPr>
              <a:xfrm>
                <a:off x="3235569" y="2062158"/>
                <a:ext cx="582211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num>
                      <m:den/>
                    </m:f>
                  </m:oMath>
                </a14:m>
                <a:r>
                  <a:rPr lang="es-CL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D55FB57-C7A1-CA4A-A091-D0D015961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69" y="2062158"/>
                <a:ext cx="582211" cy="978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7008338-C401-FE44-AB89-82B9CAAA22E3}"/>
                  </a:ext>
                </a:extLst>
              </p14:cNvPr>
              <p14:cNvContentPartPr/>
              <p14:nvPr/>
            </p14:nvContentPartPr>
            <p14:xfrm>
              <a:off x="1418698" y="2212201"/>
              <a:ext cx="570865" cy="146685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7008338-C401-FE44-AB89-82B9CAAA22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0701" y="2194269"/>
                <a:ext cx="606499" cy="18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40CE890C-4373-4B43-A113-1E18A121A663}"/>
                  </a:ext>
                </a:extLst>
              </p14:cNvPr>
              <p14:cNvContentPartPr/>
              <p14:nvPr/>
            </p14:nvContentPartPr>
            <p14:xfrm>
              <a:off x="2664704" y="2213147"/>
              <a:ext cx="570865" cy="146685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40CE890C-4373-4B43-A113-1E18A121A6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6707" y="2195215"/>
                <a:ext cx="606499" cy="18219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58A55F09-EC9C-9E47-B11C-B2A205159C45}"/>
              </a:ext>
            </a:extLst>
          </p:cNvPr>
          <p:cNvSpPr/>
          <p:nvPr/>
        </p:nvSpPr>
        <p:spPr>
          <a:xfrm>
            <a:off x="-1" y="3232920"/>
            <a:ext cx="1107830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2: </a:t>
            </a:r>
            <a:r>
              <a:rPr lang="es-C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Mantenemos el mismo denominador en el resultado.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A634A37-B253-D844-AB87-7A26E2028326}"/>
                  </a:ext>
                </a:extLst>
              </p:cNvPr>
              <p:cNvSpPr/>
              <p:nvPr/>
            </p:nvSpPr>
            <p:spPr>
              <a:xfrm>
                <a:off x="743557" y="4083412"/>
                <a:ext cx="2786532" cy="1114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s-CL" sz="40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+  </m:t>
                    </m:r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s-CL" sz="40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s-CL" sz="4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s-CL" sz="40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CL" sz="4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C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A634A37-B253-D844-AB87-7A26E2028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7" y="4083412"/>
                <a:ext cx="2786532" cy="1114792"/>
              </a:xfrm>
              <a:prstGeom prst="rect">
                <a:avLst/>
              </a:prstGeom>
              <a:blipFill>
                <a:blip r:embed="rId8"/>
                <a:stretch>
                  <a:fillRect l="-1364" b="-67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09C0D66-85E5-C84C-B745-869524F3E344}"/>
                  </a:ext>
                </a:extLst>
              </p:cNvPr>
              <p:cNvSpPr/>
              <p:nvPr/>
            </p:nvSpPr>
            <p:spPr>
              <a:xfrm>
                <a:off x="2511946" y="5198204"/>
                <a:ext cx="3974123" cy="111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Entonces: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s-C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09C0D66-85E5-C84C-B745-869524F3E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946" y="5198204"/>
                <a:ext cx="3974123" cy="1114792"/>
              </a:xfrm>
              <a:prstGeom prst="rect">
                <a:avLst/>
              </a:prstGeom>
              <a:blipFill>
                <a:blip r:embed="rId9"/>
                <a:stretch>
                  <a:fillRect l="-2229" r="-318" b="-56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84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340" y="939513"/>
            <a:ext cx="7074863" cy="1589717"/>
          </a:xfrm>
        </p:spPr>
        <p:txBody>
          <a:bodyPr>
            <a:normAutofit/>
          </a:bodyPr>
          <a:lstStyle/>
          <a:p>
            <a:r>
              <a:rPr lang="es-CL" dirty="0"/>
              <a:t>Restar fracciones con igual denominador. 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70" y="3063226"/>
            <a:ext cx="11585059" cy="1677842"/>
          </a:xfrm>
        </p:spPr>
        <p:txBody>
          <a:bodyPr>
            <a:noAutofit/>
          </a:bodyPr>
          <a:lstStyle/>
          <a:p>
            <a:r>
              <a:rPr lang="es-CL" sz="3600" dirty="0"/>
              <a:t>Para restar fracciones con igual denominador, debes restar los numeradores y mantener el denominador.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FA5717-D59A-4D4F-A10C-DEED0C9B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323" y="643578"/>
            <a:ext cx="23812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04" y="282856"/>
            <a:ext cx="2542793" cy="668215"/>
          </a:xfrm>
        </p:spPr>
        <p:txBody>
          <a:bodyPr>
            <a:normAutofit fontScale="90000"/>
          </a:bodyPr>
          <a:lstStyle/>
          <a:p>
            <a:r>
              <a:rPr lang="es-CL" dirty="0"/>
              <a:t>Ejemplo: </a:t>
            </a:r>
            <a:endParaRPr lang="es-CL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119154F-2B60-0C4A-90EC-2577ACAC30FC}"/>
                  </a:ext>
                </a:extLst>
              </p:cNvPr>
              <p:cNvSpPr/>
              <p:nvPr/>
            </p:nvSpPr>
            <p:spPr>
              <a:xfrm>
                <a:off x="2902018" y="0"/>
                <a:ext cx="3193981" cy="1959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s-E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s-C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</m:t>
                    </m:r>
                    <m:r>
                      <a:rPr lang="es-E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s-C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</m:t>
                    </m:r>
                    <m:f>
                      <m:fPr>
                        <m:ctrlPr>
                          <a:rPr lang="es-C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s-E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s-C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s-CL" sz="4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s-CL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119154F-2B60-0C4A-90EC-2577ACAC3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18" y="0"/>
                <a:ext cx="3193981" cy="1959896"/>
              </a:xfrm>
              <a:prstGeom prst="rect">
                <a:avLst/>
              </a:prstGeom>
              <a:blipFill>
                <a:blip r:embed="rId2"/>
                <a:stretch>
                  <a:fillRect l="-5929" b="-96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id="{9230F691-C40D-2240-BDED-8C3AA9C5A331}"/>
              </a:ext>
            </a:extLst>
          </p:cNvPr>
          <p:cNvSpPr/>
          <p:nvPr/>
        </p:nvSpPr>
        <p:spPr>
          <a:xfrm>
            <a:off x="-1" y="1286891"/>
            <a:ext cx="978876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1: </a:t>
            </a:r>
            <a:r>
              <a:rPr lang="es-C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Restamos los numeradores.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6BF6A3A-A8FE-934F-A3E6-5F0C4F027B8E}"/>
                  </a:ext>
                </a:extLst>
              </p:cNvPr>
              <p:cNvSpPr/>
              <p:nvPr/>
            </p:nvSpPr>
            <p:spPr>
              <a:xfrm>
                <a:off x="743556" y="2072366"/>
                <a:ext cx="3500197" cy="990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s-E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s-C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E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s-C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s-E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s-CL" sz="4000" b="1" i="1" dirty="0">
                    <a:solidFill>
                      <a:schemeClr val="tx1"/>
                    </a:solidFill>
                  </a:rPr>
                  <a:t> </a:t>
                </a:r>
                <a:r>
                  <a:rPr lang="es-CL" sz="4000" dirty="0"/>
                  <a:t>= </a:t>
                </a: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6BF6A3A-A8FE-934F-A3E6-5F0C4F027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6" y="2072366"/>
                <a:ext cx="3500197" cy="990656"/>
              </a:xfrm>
              <a:prstGeom prst="rect">
                <a:avLst/>
              </a:prstGeom>
              <a:blipFill>
                <a:blip r:embed="rId3"/>
                <a:stretch>
                  <a:fillRect l="-1083" b="-1410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D55FB57-C7A1-CA4A-A091-D0D015961B95}"/>
                  </a:ext>
                </a:extLst>
              </p:cNvPr>
              <p:cNvSpPr/>
              <p:nvPr/>
            </p:nvSpPr>
            <p:spPr>
              <a:xfrm>
                <a:off x="3916796" y="2073058"/>
                <a:ext cx="582211" cy="1017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/>
                    </m:f>
                  </m:oMath>
                </a14:m>
                <a:r>
                  <a:rPr lang="es-CL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D55FB57-C7A1-CA4A-A091-D0D015961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796" y="2073058"/>
                <a:ext cx="582211" cy="1017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7008338-C401-FE44-AB89-82B9CAAA22E3}"/>
                  </a:ext>
                </a:extLst>
              </p14:cNvPr>
              <p14:cNvContentPartPr/>
              <p14:nvPr/>
            </p14:nvContentPartPr>
            <p14:xfrm>
              <a:off x="1666066" y="2144990"/>
              <a:ext cx="570865" cy="146685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7008338-C401-FE44-AB89-82B9CAAA22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069" y="2127058"/>
                <a:ext cx="606499" cy="18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40CE890C-4373-4B43-A113-1E18A121A663}"/>
                  </a:ext>
                </a:extLst>
              </p14:cNvPr>
              <p14:cNvContentPartPr/>
              <p14:nvPr/>
            </p14:nvContentPartPr>
            <p14:xfrm>
              <a:off x="3244656" y="2144990"/>
              <a:ext cx="570865" cy="146685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40CE890C-4373-4B43-A113-1E18A121A6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6659" y="2127058"/>
                <a:ext cx="606499" cy="18219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58A55F09-EC9C-9E47-B11C-B2A205159C45}"/>
              </a:ext>
            </a:extLst>
          </p:cNvPr>
          <p:cNvSpPr/>
          <p:nvPr/>
        </p:nvSpPr>
        <p:spPr>
          <a:xfrm>
            <a:off x="-1" y="3232920"/>
            <a:ext cx="1107830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2: </a:t>
            </a:r>
            <a:r>
              <a:rPr lang="es-C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Mantenemos el mismo denominador en el resultado.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A634A37-B253-D844-AB87-7A26E2028326}"/>
                  </a:ext>
                </a:extLst>
              </p:cNvPr>
              <p:cNvSpPr/>
              <p:nvPr/>
            </p:nvSpPr>
            <p:spPr>
              <a:xfrm>
                <a:off x="743557" y="4083412"/>
                <a:ext cx="3459793" cy="1125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s-ES" sz="4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a:rPr lang="es-E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s-ES" sz="4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s-CL" sz="4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s-ES" sz="4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s-CL" sz="4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C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A634A37-B253-D844-AB87-7A26E2028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7" y="4083412"/>
                <a:ext cx="3459793" cy="1125436"/>
              </a:xfrm>
              <a:prstGeom prst="rect">
                <a:avLst/>
              </a:prstGeom>
              <a:blipFill>
                <a:blip r:embed="rId9"/>
                <a:stretch>
                  <a:fillRect l="-1095" b="-67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09C0D66-85E5-C84C-B745-869524F3E344}"/>
                  </a:ext>
                </a:extLst>
              </p:cNvPr>
              <p:cNvSpPr/>
              <p:nvPr/>
            </p:nvSpPr>
            <p:spPr>
              <a:xfrm>
                <a:off x="2511946" y="5198204"/>
                <a:ext cx="5846608" cy="1125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Entonces: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s-CL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C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s-ES" sz="4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s-C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09C0D66-85E5-C84C-B745-869524F3E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946" y="5198204"/>
                <a:ext cx="5846608" cy="1125436"/>
              </a:xfrm>
              <a:prstGeom prst="rect">
                <a:avLst/>
              </a:prstGeom>
              <a:blipFill>
                <a:blip r:embed="rId10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95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1154880-1981-AF40-99BA-CEA62BADBFEF}"/>
                  </a:ext>
                </a:extLst>
              </p:cNvPr>
              <p:cNvSpPr/>
              <p:nvPr/>
            </p:nvSpPr>
            <p:spPr>
              <a:xfrm>
                <a:off x="234461" y="248571"/>
                <a:ext cx="10902462" cy="2205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83845" algn="l"/>
                  </a:tabLst>
                </a:pPr>
                <a:r>
                  <a:rPr lang="es-CL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TICKET DE SALIDA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83845" algn="l"/>
                  </a:tabLst>
                </a:pPr>
                <a:r>
                  <a:rPr lang="es-CL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Suma o resta las siguientes fracciones según corresponda:</a:t>
                </a:r>
                <a:endParaRPr lang="es-C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83845" algn="l"/>
                  </a:tabLst>
                </a:pPr>
                <a:r>
                  <a:rPr lang="es-CL" sz="1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𝟐𝟑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𝟑𝟐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+ 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𝟑𝟐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s-CL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𝟐𝟗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𝟑𝟒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𝟑𝟒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s-CL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1154880-1981-AF40-99BA-CEA62BADB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1" y="248571"/>
                <a:ext cx="10902462" cy="2205540"/>
              </a:xfrm>
              <a:prstGeom prst="rect">
                <a:avLst/>
              </a:prstGeom>
              <a:blipFill>
                <a:blip r:embed="rId2"/>
                <a:stretch>
                  <a:fillRect l="-582" t="-571" b="-171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B2A208E-DAE5-504D-A86B-63C7D14C75B8}"/>
                  </a:ext>
                </a:extLst>
              </p:cNvPr>
              <p:cNvSpPr/>
              <p:nvPr/>
            </p:nvSpPr>
            <p:spPr>
              <a:xfrm>
                <a:off x="264863" y="3387327"/>
                <a:ext cx="9179170" cy="834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𝟏𝟖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+ 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𝟑𝟑</m:t>
                        </m:r>
                      </m:num>
                      <m:den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𝟏𝟖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s-CL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𝟑𝟓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B2A208E-DAE5-504D-A86B-63C7D14C7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3" y="3387327"/>
                <a:ext cx="9179170" cy="834716"/>
              </a:xfrm>
              <a:prstGeom prst="rect">
                <a:avLst/>
              </a:prstGeom>
              <a:blipFill>
                <a:blip r:embed="rId3"/>
                <a:stretch>
                  <a:fillRect l="-138" b="-59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CFC814A-FFF3-574C-88A2-42ADEFFCD26B}"/>
                  </a:ext>
                </a:extLst>
              </p:cNvPr>
              <p:cNvSpPr/>
              <p:nvPr/>
            </p:nvSpPr>
            <p:spPr>
              <a:xfrm>
                <a:off x="234461" y="5155259"/>
                <a:ext cx="9209572" cy="834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𝟐𝟏</m:t>
                        </m:r>
                      </m:num>
                      <m:den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𝟐𝟔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+ 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𝟐𝟔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s-CL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𝟑𝟒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𝟑𝟒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s-C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𝟑𝟒</m:t>
                        </m:r>
                      </m:den>
                    </m:f>
                    <m:r>
                      <a:rPr lang="es-C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s-CL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CFC814A-FFF3-574C-88A2-42ADEFFCD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1" y="5155259"/>
                <a:ext cx="9209572" cy="834716"/>
              </a:xfrm>
              <a:prstGeom prst="rect">
                <a:avLst/>
              </a:prstGeom>
              <a:blipFill>
                <a:blip r:embed="rId4"/>
                <a:stretch>
                  <a:fillRect l="-138" b="-60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3E8E3F-2D71-427F-9265-48875803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75" y="924618"/>
            <a:ext cx="4327494" cy="44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{97430BCE-D602-A54A-85CC-9307369ABC52}tf10001119</Template>
  <TotalTime>555</TotalTime>
  <Words>211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Cambria Math</vt:lpstr>
      <vt:lpstr>Century Gothic</vt:lpstr>
      <vt:lpstr>Rockwell Extra Bold</vt:lpstr>
      <vt:lpstr>Wingdings</vt:lpstr>
      <vt:lpstr>Letras en madera</vt:lpstr>
      <vt:lpstr>Educación Matemática</vt:lpstr>
      <vt:lpstr>Adición y sustracción de fracciones con igual denominador. </vt:lpstr>
      <vt:lpstr>Sumar fracciones con igual denominador. </vt:lpstr>
      <vt:lpstr>Ejemplo: </vt:lpstr>
      <vt:lpstr>Restar fracciones con igual denominador. </vt:lpstr>
      <vt:lpstr>Ejemplo: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Matemática</dc:title>
  <dc:creator>mario moris serrano</dc:creator>
  <cp:lastModifiedBy>Jorge y Brenda</cp:lastModifiedBy>
  <cp:revision>59</cp:revision>
  <dcterms:created xsi:type="dcterms:W3CDTF">2020-07-09T01:33:21Z</dcterms:created>
  <dcterms:modified xsi:type="dcterms:W3CDTF">2020-09-25T15:26:01Z</dcterms:modified>
</cp:coreProperties>
</file>