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86" r:id="rId3"/>
    <p:sldId id="288" r:id="rId4"/>
    <p:sldId id="294" r:id="rId5"/>
    <p:sldId id="287" r:id="rId6"/>
    <p:sldId id="290" r:id="rId7"/>
    <p:sldId id="293" r:id="rId8"/>
    <p:sldId id="292" r:id="rId9"/>
    <p:sldId id="289" r:id="rId10"/>
    <p:sldId id="291" r:id="rId11"/>
    <p:sldId id="295" r:id="rId12"/>
    <p:sldId id="296" r:id="rId13"/>
    <p:sldId id="297" r:id="rId14"/>
    <p:sldId id="298" r:id="rId15"/>
    <p:sldId id="300" r:id="rId16"/>
    <p:sldId id="299" r:id="rId17"/>
    <p:sldId id="302" r:id="rId18"/>
    <p:sldId id="301"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Lst>
  <p:sldSz cx="9144000" cy="5143500" type="screen16x9"/>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p:scale>
          <a:sx n="90" d="100"/>
          <a:sy n="90" d="100"/>
        </p:scale>
        <p:origin x="-738"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314454"/>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3714751"/>
            <a:ext cx="9147765" cy="1434066"/>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5E6439C-FFB8-4BED-83AF-0AD7DBB1F80F}" type="datetimeFigureOut">
              <a:rPr lang="es-CL" smtClean="0"/>
              <a:pPr/>
              <a:t>23-09-2020</a:t>
            </a:fld>
            <a:endParaRPr lang="es-CL"/>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L"/>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11000"/>
            <a:ext cx="8229600" cy="3289553"/>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5E6439C-FFB8-4BED-83AF-0AD7DBB1F80F}" type="datetimeFigureOut">
              <a:rPr lang="es-CL" smtClean="0"/>
              <a:pPr/>
              <a:t>23-09-2020</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05981"/>
            <a:ext cx="1777470" cy="419457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82"/>
            <a:ext cx="6324600" cy="419457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5E6439C-FFB8-4BED-83AF-0AD7DBB1F80F}" type="datetimeFigureOut">
              <a:rPr lang="es-CL" smtClean="0"/>
              <a:pPr/>
              <a:t>23-09-2020</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5E6439C-FFB8-4BED-83AF-0AD7DBB1F80F}" type="datetimeFigureOut">
              <a:rPr lang="es-CL" smtClean="0"/>
              <a:pPr/>
              <a:t>23-09-2020</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A66D68EC-04A6-45A1-92AC-5D38747A9871}" type="slidenum">
              <a:rPr lang="es-CL" smtClean="0"/>
              <a:pPr/>
              <a:t>‹Nº›</a:t>
            </a:fld>
            <a:endParaRPr lang="es-CL"/>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5E6439C-FFB8-4BED-83AF-0AD7DBB1F80F}" type="datetimeFigureOut">
              <a:rPr lang="es-CL" smtClean="0"/>
              <a:pPr/>
              <a:t>23-09-2020</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A66D68EC-04A6-45A1-92AC-5D38747A9871}" type="slidenum">
              <a:rPr lang="es-CL" smtClean="0"/>
              <a:pPr/>
              <a:t>‹Nº›</a:t>
            </a:fld>
            <a:endParaRPr lang="es-CL"/>
          </a:p>
        </p:txBody>
      </p:sp>
      <p:sp>
        <p:nvSpPr>
          <p:cNvPr id="7" name="6 Cheurón"/>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5E6439C-FFB8-4BED-83AF-0AD7DBB1F80F}" type="datetimeFigureOut">
              <a:rPr lang="es-CL" smtClean="0"/>
              <a:pPr/>
              <a:t>23-09-2020</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A66D68EC-04A6-45A1-92AC-5D38747A9871}" type="slidenum">
              <a:rPr lang="es-CL" smtClean="0"/>
              <a:pPr/>
              <a:t>‹Nº›</a:t>
            </a:fld>
            <a:endParaRPr lang="es-CL"/>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8229600" cy="85725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32"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083222"/>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31" y="1083222"/>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5E6439C-FFB8-4BED-83AF-0AD7DBB1F80F}" type="datetimeFigureOut">
              <a:rPr lang="es-CL" smtClean="0"/>
              <a:pPr/>
              <a:t>23-09-2020</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9" name="8 Marcador de número de diapositiva"/>
          <p:cNvSpPr>
            <a:spLocks noGrp="1"/>
          </p:cNvSpPr>
          <p:nvPr>
            <p:ph type="sldNum" sz="quarter" idx="12"/>
          </p:nvPr>
        </p:nvSpPr>
        <p:spPr/>
        <p:txBody>
          <a:bodyPr/>
          <a:lstStyle>
            <a:extLst/>
          </a:lstStyle>
          <a:p>
            <a:fld id="{A66D68EC-04A6-45A1-92AC-5D38747A9871}"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5E6439C-FFB8-4BED-83AF-0AD7DBB1F80F}" type="datetimeFigureOut">
              <a:rPr lang="es-CL" smtClean="0"/>
              <a:pPr/>
              <a:t>23-09-2020</a:t>
            </a:fld>
            <a:endParaRPr lang="es-CL"/>
          </a:p>
        </p:txBody>
      </p:sp>
      <p:sp>
        <p:nvSpPr>
          <p:cNvPr id="4" name="3 Marcador de pie de página"/>
          <p:cNvSpPr>
            <a:spLocks noGrp="1"/>
          </p:cNvSpPr>
          <p:nvPr>
            <p:ph type="ftr" sz="quarter" idx="11"/>
          </p:nvPr>
        </p:nvSpPr>
        <p:spPr/>
        <p:txBody>
          <a:bodyPr/>
          <a:lstStyle>
            <a:extLst/>
          </a:lstStyle>
          <a:p>
            <a:endParaRPr lang="es-CL"/>
          </a:p>
        </p:txBody>
      </p:sp>
      <p:sp>
        <p:nvSpPr>
          <p:cNvPr id="5" name="4 Marcador de número de diapositiva"/>
          <p:cNvSpPr>
            <a:spLocks noGrp="1"/>
          </p:cNvSpPr>
          <p:nvPr>
            <p:ph type="sldNum" sz="quarter" idx="12"/>
          </p:nvPr>
        </p:nvSpPr>
        <p:spPr/>
        <p:txBody>
          <a:bodyPr/>
          <a:lstStyle>
            <a:extLst/>
          </a:lstStyle>
          <a:p>
            <a:fld id="{A66D68EC-04A6-45A1-92AC-5D38747A9871}" type="slidenum">
              <a:rPr lang="es-CL" smtClean="0"/>
              <a:pPr/>
              <a:t>‹Nº›</a:t>
            </a:fld>
            <a:endParaRPr lang="es-CL"/>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5E6439C-FFB8-4BED-83AF-0AD7DBB1F80F}" type="datetimeFigureOut">
              <a:rPr lang="es-CL" smtClean="0"/>
              <a:pPr/>
              <a:t>23-09-2020</a:t>
            </a:fld>
            <a:endParaRPr lang="es-CL"/>
          </a:p>
        </p:txBody>
      </p:sp>
      <p:sp>
        <p:nvSpPr>
          <p:cNvPr id="3" name="2 Marcador de pie de página"/>
          <p:cNvSpPr>
            <a:spLocks noGrp="1"/>
          </p:cNvSpPr>
          <p:nvPr>
            <p:ph type="ftr" sz="quarter" idx="11"/>
          </p:nvPr>
        </p:nvSpPr>
        <p:spPr/>
        <p:txBody>
          <a:bodyPr/>
          <a:lstStyle>
            <a:extLst/>
          </a:lstStyle>
          <a:p>
            <a:endParaRPr lang="es-CL"/>
          </a:p>
        </p:txBody>
      </p:sp>
      <p:sp>
        <p:nvSpPr>
          <p:cNvPr id="4" name="3 Marcador de número de diapositiva"/>
          <p:cNvSpPr>
            <a:spLocks noGrp="1"/>
          </p:cNvSpPr>
          <p:nvPr>
            <p:ph type="sldNum" sz="quarter" idx="12"/>
          </p:nvPr>
        </p:nvSpPr>
        <p:spPr/>
        <p:txBody>
          <a:bodyPr/>
          <a:lstStyle>
            <a:extLst/>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4805958"/>
            <a:ext cx="1920240" cy="274320"/>
          </a:xfrm>
        </p:spPr>
        <p:txBody>
          <a:bodyPr/>
          <a:lstStyle>
            <a:extLst/>
          </a:lstStyle>
          <a:p>
            <a:fld id="{B5E6439C-FFB8-4BED-83AF-0AD7DBB1F80F}" type="datetimeFigureOut">
              <a:rPr lang="es-CL" smtClean="0"/>
              <a:pPr/>
              <a:t>23-09-2020</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A66D68EC-04A6-45A1-92AC-5D38747A9871}"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5E6439C-FFB8-4BED-83AF-0AD7DBB1F80F}" type="datetimeFigureOut">
              <a:rPr lang="es-CL" smtClean="0"/>
              <a:pPr/>
              <a:t>23-09-2020</a:t>
            </a:fld>
            <a:endParaRPr lang="es-CL"/>
          </a:p>
        </p:txBody>
      </p:sp>
      <p:sp>
        <p:nvSpPr>
          <p:cNvPr id="6" name="5 Marcador de pie de página"/>
          <p:cNvSpPr>
            <a:spLocks noGrp="1"/>
          </p:cNvSpPr>
          <p:nvPr>
            <p:ph type="ftr" sz="quarter" idx="11"/>
          </p:nvPr>
        </p:nvSpPr>
        <p:spPr>
          <a:xfrm>
            <a:off x="4380078" y="4805958"/>
            <a:ext cx="2350681" cy="273844"/>
          </a:xfrm>
        </p:spPr>
        <p:txBody>
          <a:bodyPr/>
          <a:lstStyle>
            <a:lvl1pPr>
              <a:defRPr>
                <a:solidFill>
                  <a:schemeClr val="tx1"/>
                </a:solidFill>
              </a:defRPr>
            </a:lvl1pPr>
            <a:extLst/>
          </a:lstStyle>
          <a:p>
            <a:endParaRPr lang="es-CL"/>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A66D68EC-04A6-45A1-92AC-5D38747A9871}" type="slidenum">
              <a:rPr lang="es-CL" smtClean="0"/>
              <a:pPr/>
              <a:t>‹Nº›</a:t>
            </a:fld>
            <a:endParaRPr lang="es-CL"/>
          </a:p>
        </p:txBody>
      </p:sp>
      <p:sp>
        <p:nvSpPr>
          <p:cNvPr id="2" name="1 Título"/>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4343441"/>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4343441"/>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B5E6439C-FFB8-4BED-83AF-0AD7DBB1F80F}" type="datetimeFigureOut">
              <a:rPr lang="es-CL" smtClean="0"/>
              <a:pPr/>
              <a:t>23-09-2020</a:t>
            </a:fld>
            <a:endParaRPr lang="es-CL"/>
          </a:p>
        </p:txBody>
      </p:sp>
      <p:sp>
        <p:nvSpPr>
          <p:cNvPr id="22" name="21 Marcador de pie de página"/>
          <p:cNvSpPr>
            <a:spLocks noGrp="1"/>
          </p:cNvSpPr>
          <p:nvPr>
            <p:ph type="ftr" sz="quarter" idx="3"/>
          </p:nvPr>
        </p:nvSpPr>
        <p:spPr>
          <a:xfrm>
            <a:off x="4380078"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s-CL"/>
          </a:p>
        </p:txBody>
      </p:sp>
      <p:sp>
        <p:nvSpPr>
          <p:cNvPr id="18" name="17 Marcador de número de diapositiva"/>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A66D68EC-04A6-45A1-92AC-5D38747A9871}"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hyperlink" Target="https://www.blogger.com/blog/post/edit/3883854402468799772/119441911242950420"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logger.com/blog/post/edit/3883854402468799772/11944191124295042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923679"/>
            <a:ext cx="7772400" cy="763094"/>
          </a:xfrm>
        </p:spPr>
        <p:txBody>
          <a:bodyPr>
            <a:noAutofit/>
          </a:bodyPr>
          <a:lstStyle/>
          <a:p>
            <a:r>
              <a:rPr lang="es-CL" sz="3600" dirty="0" smtClean="0"/>
              <a:t>Conformación del Territorio Chileno.</a:t>
            </a:r>
            <a:endParaRPr lang="es-CL" sz="3600" dirty="0"/>
          </a:p>
        </p:txBody>
      </p:sp>
      <p:sp>
        <p:nvSpPr>
          <p:cNvPr id="3" name="2 Subtítulo"/>
          <p:cNvSpPr>
            <a:spLocks noGrp="1"/>
          </p:cNvSpPr>
          <p:nvPr>
            <p:ph type="subTitle" idx="1"/>
          </p:nvPr>
        </p:nvSpPr>
        <p:spPr>
          <a:xfrm>
            <a:off x="685800" y="2708707"/>
            <a:ext cx="7772400" cy="1105183"/>
          </a:xfrm>
        </p:spPr>
        <p:txBody>
          <a:bodyPr>
            <a:normAutofit fontScale="62500" lnSpcReduction="20000"/>
          </a:bodyPr>
          <a:lstStyle/>
          <a:p>
            <a:endParaRPr lang="es-CL" dirty="0" smtClean="0">
              <a:solidFill>
                <a:schemeClr val="tx1"/>
              </a:solidFill>
            </a:endParaRPr>
          </a:p>
          <a:p>
            <a:endParaRPr lang="es-CL" dirty="0" smtClean="0">
              <a:solidFill>
                <a:schemeClr val="tx1"/>
              </a:solidFill>
            </a:endParaRPr>
          </a:p>
          <a:p>
            <a:r>
              <a:rPr lang="es-CL" sz="2900" dirty="0" smtClean="0">
                <a:solidFill>
                  <a:schemeClr val="tx1"/>
                </a:solidFill>
              </a:rPr>
              <a:t>Historia, Geografía y Ciencias Sociales</a:t>
            </a:r>
          </a:p>
          <a:p>
            <a:r>
              <a:rPr lang="es-CL" sz="2900" i="1" dirty="0" smtClean="0">
                <a:solidFill>
                  <a:schemeClr val="tx1"/>
                </a:solidFill>
              </a:rPr>
              <a:t>6to Básico.</a:t>
            </a:r>
            <a:endParaRPr lang="es-CL" sz="2900" i="1" dirty="0">
              <a:solidFill>
                <a:schemeClr val="tx1"/>
              </a:solidFill>
            </a:endParaRPr>
          </a:p>
        </p:txBody>
      </p:sp>
      <p:pic>
        <p:nvPicPr>
          <p:cNvPr id="4" name="3 Imagen" descr="insignia"/>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3568" y="195486"/>
            <a:ext cx="864096" cy="864096"/>
          </a:xfrm>
          <a:prstGeom prst="rect">
            <a:avLst/>
          </a:prstGeom>
          <a:noFill/>
          <a:ln>
            <a:noFill/>
          </a:ln>
        </p:spPr>
      </p:pic>
      <p:sp>
        <p:nvSpPr>
          <p:cNvPr id="7" name="2 Subtítulo"/>
          <p:cNvSpPr txBox="1">
            <a:spLocks/>
          </p:cNvSpPr>
          <p:nvPr/>
        </p:nvSpPr>
        <p:spPr>
          <a:xfrm>
            <a:off x="1371600" y="3919364"/>
            <a:ext cx="7772400" cy="1224136"/>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CL" sz="2700" b="0" i="0" u="none" strike="noStrike" kern="1200" cap="none" spc="0" normalizeH="0" baseline="0" noProof="0" dirty="0" smtClean="0">
              <a:ln>
                <a:noFill/>
              </a:ln>
              <a:solidFill>
                <a:schemeClr val="bg1"/>
              </a:solidFill>
              <a:effectLst/>
              <a:uLnTx/>
              <a:uFillTx/>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CL" sz="2700" b="0" i="0" u="none" strike="noStrike" kern="1200" cap="none" spc="0" normalizeH="0" baseline="0" noProof="0" dirty="0" smtClean="0">
                <a:ln>
                  <a:noFill/>
                </a:ln>
                <a:solidFill>
                  <a:schemeClr val="bg1"/>
                </a:solidFill>
                <a:effectLst/>
                <a:uLnTx/>
                <a:uFillTx/>
                <a:latin typeface="+mn-lt"/>
                <a:ea typeface="+mn-ea"/>
                <a:cs typeface="+mn-cs"/>
              </a:rPr>
              <a:t>Profesor: José Mella Rojas.</a:t>
            </a:r>
            <a:endParaRPr kumimoji="0" lang="es-CL" sz="2700" b="0" i="0" u="none" strike="noStrike" kern="1200" cap="none" spc="0" normalizeH="0" baseline="0" noProof="0" dirty="0">
              <a:ln>
                <a:noFill/>
              </a:ln>
              <a:solidFill>
                <a:schemeClr val="bg1"/>
              </a:solidFill>
              <a:effectLst/>
              <a:uLnTx/>
              <a:uFillTx/>
              <a:latin typeface="+mn-lt"/>
              <a:ea typeface="+mn-ea"/>
              <a:cs typeface="+mn-cs"/>
            </a:endParaRPr>
          </a:p>
        </p:txBody>
      </p:sp>
      <p:sp>
        <p:nvSpPr>
          <p:cNvPr id="34818" name="AutoShape 2"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0" name="AutoShape 4"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2" name="AutoShape 6"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4" name="AutoShape 8"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7" name="Picture 2" descr="Resultado de imagen para guerra del pacifico chile"/>
          <p:cNvPicPr>
            <a:picLocks noChangeAspect="1" noChangeArrowheads="1"/>
          </p:cNvPicPr>
          <p:nvPr/>
        </p:nvPicPr>
        <p:blipFill>
          <a:blip r:embed="rId3" cstate="print"/>
          <a:srcRect/>
          <a:stretch>
            <a:fillRect/>
          </a:stretch>
        </p:blipFill>
        <p:spPr bwMode="auto">
          <a:xfrm>
            <a:off x="1547664" y="3809799"/>
            <a:ext cx="2123728" cy="1333701"/>
          </a:xfrm>
          <a:prstGeom prst="rect">
            <a:avLst/>
          </a:prstGeom>
          <a:noFill/>
        </p:spPr>
      </p:pic>
      <p:pic>
        <p:nvPicPr>
          <p:cNvPr id="18" name="Picture 4" descr="Resultado de imagen para pacificacion de la araucania"/>
          <p:cNvPicPr>
            <a:picLocks noChangeAspect="1" noChangeArrowheads="1"/>
          </p:cNvPicPr>
          <p:nvPr/>
        </p:nvPicPr>
        <p:blipFill>
          <a:blip r:embed="rId4" cstate="print"/>
          <a:srcRect/>
          <a:stretch>
            <a:fillRect/>
          </a:stretch>
        </p:blipFill>
        <p:spPr bwMode="auto">
          <a:xfrm>
            <a:off x="7062192" y="0"/>
            <a:ext cx="2081808" cy="1367054"/>
          </a:xfrm>
          <a:prstGeom prst="rect">
            <a:avLst/>
          </a:prstGeom>
          <a:noFill/>
        </p:spPr>
      </p:pic>
      <p:pic>
        <p:nvPicPr>
          <p:cNvPr id="15" name="Picture 2"/>
          <p:cNvPicPr>
            <a:picLocks noChangeAspect="1" noChangeArrowheads="1"/>
          </p:cNvPicPr>
          <p:nvPr/>
        </p:nvPicPr>
        <p:blipFill>
          <a:blip r:embed="rId5" cstate="print"/>
          <a:srcRect/>
          <a:stretch>
            <a:fillRect/>
          </a:stretch>
        </p:blipFill>
        <p:spPr bwMode="auto">
          <a:xfrm>
            <a:off x="5220072" y="0"/>
            <a:ext cx="1835001" cy="1359119"/>
          </a:xfrm>
          <a:prstGeom prst="rect">
            <a:avLst/>
          </a:prstGeom>
          <a:noFill/>
          <a:ln w="9525">
            <a:noFill/>
            <a:miter lim="800000"/>
            <a:headEnd/>
            <a:tailEnd/>
          </a:ln>
        </p:spPr>
      </p:pic>
      <p:pic>
        <p:nvPicPr>
          <p:cNvPr id="16" name="Picture 2" descr="Isla de Pascua o Rapa - Nui [material cartográfico] por el Instituto  Hidrográfico de la Armada de Chile. - Biblioteca Nacional Digital de Chile"/>
          <p:cNvPicPr>
            <a:picLocks noChangeAspect="1" noChangeArrowheads="1"/>
          </p:cNvPicPr>
          <p:nvPr/>
        </p:nvPicPr>
        <p:blipFill>
          <a:blip r:embed="rId6" cstate="print"/>
          <a:srcRect/>
          <a:stretch>
            <a:fillRect/>
          </a:stretch>
        </p:blipFill>
        <p:spPr bwMode="auto">
          <a:xfrm>
            <a:off x="3394216" y="1"/>
            <a:ext cx="1835049" cy="1347614"/>
          </a:xfrm>
          <a:prstGeom prst="rect">
            <a:avLst/>
          </a:prstGeom>
          <a:noFill/>
        </p:spPr>
      </p:pic>
      <p:pic>
        <p:nvPicPr>
          <p:cNvPr id="20" name="Picture 2" descr="https://1.bp.blogspot.com/-m85DdVlgcT0/XxsziTfumlI/AAAAAAAAJAo/n6hp3mUIwIIf59bkjSVY3ilH0lGS2GG7ACNcBGAsYHQ/w404-h976/Cambios%2BTerritoriales%2Bdel%2Bsiglo%2BXIX.png">
            <a:hlinkClick r:id="rId7"/>
          </p:cNvPr>
          <p:cNvPicPr>
            <a:picLocks noChangeAspect="1" noChangeArrowheads="1"/>
          </p:cNvPicPr>
          <p:nvPr/>
        </p:nvPicPr>
        <p:blipFill>
          <a:blip r:embed="rId8" cstate="print"/>
          <a:srcRect/>
          <a:stretch>
            <a:fillRect/>
          </a:stretch>
        </p:blipFill>
        <p:spPr bwMode="auto">
          <a:xfrm>
            <a:off x="0" y="1406527"/>
            <a:ext cx="1547664" cy="3757511"/>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pPr algn="just"/>
            <a:r>
              <a:rPr lang="es-CL" dirty="0" smtClean="0"/>
              <a:t>A </a:t>
            </a:r>
            <a:r>
              <a:rPr lang="es-CL" dirty="0" smtClean="0"/>
              <a:t>comienzos de la década de 1840, el territorio efectivamente ocupado por el Estado chileno comprendía la zona entre el río </a:t>
            </a:r>
            <a:r>
              <a:rPr lang="es-CL" b="1" dirty="0" smtClean="0"/>
              <a:t>Copiapó</a:t>
            </a:r>
            <a:r>
              <a:rPr lang="es-CL" dirty="0" smtClean="0"/>
              <a:t> por el norte y el </a:t>
            </a:r>
            <a:r>
              <a:rPr lang="es-CL" b="1" dirty="0" smtClean="0"/>
              <a:t>Biobío</a:t>
            </a:r>
            <a:r>
              <a:rPr lang="es-CL" dirty="0" smtClean="0"/>
              <a:t> por el sur, y los territorios de </a:t>
            </a:r>
            <a:r>
              <a:rPr lang="es-CL" b="1" dirty="0" smtClean="0"/>
              <a:t>Valdivia</a:t>
            </a:r>
            <a:r>
              <a:rPr lang="es-CL" dirty="0" smtClean="0"/>
              <a:t> y </a:t>
            </a:r>
            <a:r>
              <a:rPr lang="es-CL" b="1" dirty="0" smtClean="0"/>
              <a:t>Chiloé</a:t>
            </a:r>
            <a:r>
              <a:rPr lang="es-CL" dirty="0" smtClean="0"/>
              <a:t>, incorporados en 1820 y 1826, respectivamente. </a:t>
            </a:r>
            <a:endParaRPr lang="es-CL" dirty="0" smtClean="0"/>
          </a:p>
          <a:p>
            <a:pPr algn="just"/>
            <a:r>
              <a:rPr lang="es-CL" dirty="0" smtClean="0"/>
              <a:t>A </a:t>
            </a:r>
            <a:r>
              <a:rPr lang="es-CL" dirty="0" smtClean="0"/>
              <a:t>fines del siglo XIX, esta ocupación se había ampliado en distintas direcciones, lo cual se logró por diversos métodos, entre ellos, la </a:t>
            </a:r>
            <a:r>
              <a:rPr lang="es-CL" b="1" dirty="0" smtClean="0"/>
              <a:t>ocupación armada</a:t>
            </a:r>
            <a:r>
              <a:rPr lang="es-CL" dirty="0" smtClean="0"/>
              <a:t>, la </a:t>
            </a:r>
            <a:r>
              <a:rPr lang="es-CL" b="1" dirty="0" smtClean="0"/>
              <a:t>entrega de terrenos a colonos extranjeros </a:t>
            </a:r>
            <a:r>
              <a:rPr lang="es-CL" dirty="0" smtClean="0"/>
              <a:t>y la </a:t>
            </a:r>
            <a:r>
              <a:rPr lang="es-CL" b="1" dirty="0" smtClean="0"/>
              <a:t>guerra con otras naciones</a:t>
            </a:r>
            <a:r>
              <a:rPr lang="es-CL" dirty="0" smtClean="0"/>
              <a:t>.</a:t>
            </a:r>
            <a:endParaRPr lang="es-CL" dirty="0" smtClean="0"/>
          </a:p>
        </p:txBody>
      </p:sp>
      <p:sp>
        <p:nvSpPr>
          <p:cNvPr id="3" name="2 Título"/>
          <p:cNvSpPr>
            <a:spLocks noGrp="1"/>
          </p:cNvSpPr>
          <p:nvPr>
            <p:ph type="title"/>
          </p:nvPr>
        </p:nvSpPr>
        <p:spPr/>
        <p:txBody>
          <a:bodyPr>
            <a:normAutofit fontScale="90000"/>
          </a:bodyPr>
          <a:lstStyle/>
          <a:p>
            <a:r>
              <a:rPr lang="es-CL" dirty="0" smtClean="0"/>
              <a:t>Conformación del territorio nacional.</a:t>
            </a:r>
            <a:endParaRPr lang="es-CL"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L" dirty="0" smtClean="0"/>
              <a:t>Tipos de ocupación territorial chilena.</a:t>
            </a:r>
            <a:endParaRPr lang="es-CL" dirty="0"/>
          </a:p>
        </p:txBody>
      </p:sp>
      <p:pic>
        <p:nvPicPr>
          <p:cNvPr id="6" name="5 Marcador de contenido" descr="Esquema.png"/>
          <p:cNvPicPr>
            <a:picLocks noGrp="1" noChangeAspect="1"/>
          </p:cNvPicPr>
          <p:nvPr>
            <p:ph idx="1"/>
          </p:nvPr>
        </p:nvPicPr>
        <p:blipFill>
          <a:blip r:embed="rId2" cstate="print"/>
          <a:stretch>
            <a:fillRect/>
          </a:stretch>
        </p:blipFill>
        <p:spPr>
          <a:xfrm>
            <a:off x="435407" y="1255266"/>
            <a:ext cx="8169041" cy="3620740"/>
          </a:xfr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10000"/>
          </a:bodyPr>
          <a:lstStyle/>
          <a:p>
            <a:pPr algn="just"/>
            <a:r>
              <a:rPr lang="es-CL" dirty="0" smtClean="0"/>
              <a:t>Durante gran parte del siglo XIX, el territorio ubicado entre los ríos </a:t>
            </a:r>
            <a:r>
              <a:rPr lang="es-CL" b="1" dirty="0" smtClean="0"/>
              <a:t>Biobío</a:t>
            </a:r>
            <a:r>
              <a:rPr lang="es-CL" dirty="0" smtClean="0"/>
              <a:t> y </a:t>
            </a:r>
            <a:r>
              <a:rPr lang="es-CL" b="1" dirty="0" err="1" smtClean="0"/>
              <a:t>Toltén</a:t>
            </a:r>
            <a:r>
              <a:rPr lang="es-CL" dirty="0" smtClean="0"/>
              <a:t>, habitado por comunidades mapuches, era una verdadera frontera donde el Estado chileno no ejercía ocupación efectiva. </a:t>
            </a:r>
            <a:endParaRPr lang="es-CL" dirty="0" smtClean="0"/>
          </a:p>
          <a:p>
            <a:endParaRPr lang="es-CL" dirty="0" smtClean="0"/>
          </a:p>
          <a:p>
            <a:pPr algn="just"/>
            <a:r>
              <a:rPr lang="es-CL" dirty="0" smtClean="0"/>
              <a:t>Esta </a:t>
            </a:r>
            <a:r>
              <a:rPr lang="es-CL" dirty="0" smtClean="0"/>
              <a:t>zona, a su vez, dificultaba el control de los territorios ubicados más al sur, entre ellos, el comprendido entre el río </a:t>
            </a:r>
            <a:r>
              <a:rPr lang="es-CL" b="1" dirty="0" err="1" smtClean="0"/>
              <a:t>Toltén</a:t>
            </a:r>
            <a:r>
              <a:rPr lang="es-CL" b="1" dirty="0" smtClean="0"/>
              <a:t> </a:t>
            </a:r>
            <a:r>
              <a:rPr lang="es-CL" dirty="0" smtClean="0"/>
              <a:t>y el </a:t>
            </a:r>
            <a:r>
              <a:rPr lang="es-CL" b="1" dirty="0" smtClean="0"/>
              <a:t>Seno del </a:t>
            </a:r>
            <a:r>
              <a:rPr lang="es-CL" b="1" dirty="0" err="1" smtClean="0"/>
              <a:t>Reloncaví</a:t>
            </a:r>
            <a:r>
              <a:rPr lang="es-CL" dirty="0" smtClean="0"/>
              <a:t>, área donde </a:t>
            </a:r>
            <a:r>
              <a:rPr lang="es-CL" dirty="0" smtClean="0"/>
              <a:t>se ubican </a:t>
            </a:r>
            <a:r>
              <a:rPr lang="es-CL" b="1" dirty="0" smtClean="0"/>
              <a:t>Valdivia</a:t>
            </a:r>
            <a:r>
              <a:rPr lang="es-CL" dirty="0" smtClean="0"/>
              <a:t> y </a:t>
            </a:r>
            <a:r>
              <a:rPr lang="es-CL" b="1" dirty="0" smtClean="0"/>
              <a:t>Llanquihue</a:t>
            </a:r>
            <a:r>
              <a:rPr lang="es-CL" dirty="0" smtClean="0"/>
              <a:t>, futuros </a:t>
            </a:r>
            <a:r>
              <a:rPr lang="es-CL" dirty="0" smtClean="0"/>
              <a:t>centros de colonización europea</a:t>
            </a:r>
            <a:r>
              <a:rPr lang="es-CL" dirty="0" smtClean="0"/>
              <a:t>.</a:t>
            </a:r>
            <a:endParaRPr lang="es-CL" dirty="0" smtClean="0"/>
          </a:p>
        </p:txBody>
      </p:sp>
      <p:sp>
        <p:nvSpPr>
          <p:cNvPr id="3" name="2 Título"/>
          <p:cNvSpPr>
            <a:spLocks noGrp="1"/>
          </p:cNvSpPr>
          <p:nvPr>
            <p:ph type="title"/>
          </p:nvPr>
        </p:nvSpPr>
        <p:spPr/>
        <p:txBody>
          <a:bodyPr>
            <a:noAutofit/>
          </a:bodyPr>
          <a:lstStyle/>
          <a:p>
            <a:r>
              <a:rPr lang="es-CL" sz="2800" b="0" dirty="0" smtClean="0"/>
              <a:t>LA INCORPORACIÓN, COLONIZACIÓN Y OCUPACIÓN TERRITORIAL DEL SUR DE </a:t>
            </a:r>
            <a:r>
              <a:rPr lang="es-CL" sz="2800" b="0" dirty="0" smtClean="0"/>
              <a:t>CHILE</a:t>
            </a:r>
            <a:endParaRPr lang="es-CL" sz="2800"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olonización Alemana del siglo XIX.png"/>
          <p:cNvPicPr>
            <a:picLocks noGrp="1" noChangeAspect="1"/>
          </p:cNvPicPr>
          <p:nvPr>
            <p:ph idx="1"/>
          </p:nvPr>
        </p:nvPicPr>
        <p:blipFill>
          <a:blip r:embed="rId2" cstate="print"/>
          <a:stretch>
            <a:fillRect/>
          </a:stretch>
        </p:blipFill>
        <p:spPr>
          <a:xfrm>
            <a:off x="3180145" y="0"/>
            <a:ext cx="5963856" cy="5143500"/>
          </a:xfrm>
        </p:spPr>
      </p:pic>
      <p:sp>
        <p:nvSpPr>
          <p:cNvPr id="3" name="2 Título"/>
          <p:cNvSpPr>
            <a:spLocks noGrp="1"/>
          </p:cNvSpPr>
          <p:nvPr>
            <p:ph type="title"/>
          </p:nvPr>
        </p:nvSpPr>
        <p:spPr>
          <a:xfrm>
            <a:off x="179512" y="1275606"/>
            <a:ext cx="2952328" cy="1872208"/>
          </a:xfrm>
        </p:spPr>
        <p:txBody>
          <a:bodyPr>
            <a:noAutofit/>
          </a:bodyPr>
          <a:lstStyle/>
          <a:p>
            <a:r>
              <a:rPr lang="es-CL" sz="2800" dirty="0" smtClean="0"/>
              <a:t>Colonización europea del sur de Chile</a:t>
            </a:r>
            <a:endParaRPr lang="es-CL" sz="28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131590"/>
            <a:ext cx="8229600" cy="3765009"/>
          </a:xfrm>
        </p:spPr>
        <p:txBody>
          <a:bodyPr>
            <a:normAutofit fontScale="77500" lnSpcReduction="20000"/>
          </a:bodyPr>
          <a:lstStyle/>
          <a:p>
            <a:pPr algn="just"/>
            <a:r>
              <a:rPr lang="es-CL" dirty="0" smtClean="0"/>
              <a:t>Esta ausencia de control fue también experimentada por </a:t>
            </a:r>
            <a:r>
              <a:rPr lang="es-CL" dirty="0" smtClean="0"/>
              <a:t>zonas como </a:t>
            </a:r>
            <a:r>
              <a:rPr lang="es-CL" b="1" dirty="0" smtClean="0"/>
              <a:t>Magallanes</a:t>
            </a:r>
            <a:r>
              <a:rPr lang="es-CL" dirty="0" smtClean="0"/>
              <a:t> y </a:t>
            </a:r>
            <a:r>
              <a:rPr lang="es-CL" b="1" dirty="0" smtClean="0"/>
              <a:t>Aysén</a:t>
            </a:r>
            <a:r>
              <a:rPr lang="es-CL" dirty="0" smtClean="0"/>
              <a:t>, caracterizadas </a:t>
            </a:r>
            <a:r>
              <a:rPr lang="es-CL" dirty="0" smtClean="0"/>
              <a:t>por su accidentada geografía, clima adverso y por estar habitadas por pueblos indígenas, en su mayoría, nómades</a:t>
            </a:r>
            <a:r>
              <a:rPr lang="es-CL" dirty="0" smtClean="0"/>
              <a:t>.</a:t>
            </a:r>
          </a:p>
          <a:p>
            <a:pPr algn="just"/>
            <a:endParaRPr lang="es-CL" dirty="0" smtClean="0"/>
          </a:p>
          <a:p>
            <a:pPr algn="just"/>
            <a:r>
              <a:rPr lang="es-CL" dirty="0" smtClean="0"/>
              <a:t>Para ocupar efectivamente estos territorios, el Estado chileno llevó a cabo dos procesos que actuaron de forma complementaria entre sí; la campaña, emprendida principalmente por el ejército chileno, dispuesto a hacer </a:t>
            </a:r>
            <a:r>
              <a:rPr lang="es-CL" b="1" dirty="0" smtClean="0"/>
              <a:t>uso de las armas</a:t>
            </a:r>
            <a:r>
              <a:rPr lang="es-CL" dirty="0" smtClean="0"/>
              <a:t> y la </a:t>
            </a:r>
            <a:r>
              <a:rPr lang="es-CL" b="1" dirty="0" smtClean="0"/>
              <a:t>colonización</a:t>
            </a:r>
            <a:r>
              <a:rPr lang="es-CL" dirty="0" smtClean="0"/>
              <a:t>, que consistió en la entrega de terrenos, principalmente a extranjeros</a:t>
            </a:r>
            <a:r>
              <a:rPr lang="es-CL" dirty="0" smtClean="0"/>
              <a:t>.</a:t>
            </a:r>
            <a:endParaRPr lang="es-CL" dirty="0"/>
          </a:p>
        </p:txBody>
      </p:sp>
      <p:sp>
        <p:nvSpPr>
          <p:cNvPr id="3" name="2 Título"/>
          <p:cNvSpPr>
            <a:spLocks noGrp="1"/>
          </p:cNvSpPr>
          <p:nvPr>
            <p:ph type="title"/>
          </p:nvPr>
        </p:nvSpPr>
        <p:spPr/>
        <p:txBody>
          <a:bodyPr/>
          <a:lstStyle/>
          <a:p>
            <a:r>
              <a:rPr lang="es-CL" dirty="0" smtClean="0"/>
              <a:t>Colonización del sur de Chile.</a:t>
            </a:r>
            <a:endParaRPr lang="es-CL"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olonización Alemana del siglo XIX.png"/>
          <p:cNvPicPr>
            <a:picLocks noGrp="1" noChangeAspect="1"/>
          </p:cNvPicPr>
          <p:nvPr>
            <p:ph idx="1"/>
          </p:nvPr>
        </p:nvPicPr>
        <p:blipFill>
          <a:blip r:embed="rId2" cstate="print"/>
          <a:stretch>
            <a:fillRect/>
          </a:stretch>
        </p:blipFill>
        <p:spPr>
          <a:xfrm>
            <a:off x="3612351" y="0"/>
            <a:ext cx="5099444" cy="5143500"/>
          </a:xfrm>
        </p:spPr>
      </p:pic>
      <p:sp>
        <p:nvSpPr>
          <p:cNvPr id="3" name="2 Título"/>
          <p:cNvSpPr>
            <a:spLocks noGrp="1"/>
          </p:cNvSpPr>
          <p:nvPr>
            <p:ph type="title"/>
          </p:nvPr>
        </p:nvSpPr>
        <p:spPr>
          <a:xfrm>
            <a:off x="179512" y="1275606"/>
            <a:ext cx="2952328" cy="1872208"/>
          </a:xfrm>
        </p:spPr>
        <p:txBody>
          <a:bodyPr>
            <a:noAutofit/>
          </a:bodyPr>
          <a:lstStyle/>
          <a:p>
            <a:r>
              <a:rPr lang="es-CL" sz="2800" dirty="0" smtClean="0"/>
              <a:t>Colonización de Magallanes.</a:t>
            </a:r>
            <a:endParaRPr lang="es-CL" sz="2800"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gn="just"/>
            <a:r>
              <a:rPr lang="es-CL" dirty="0" smtClean="0"/>
              <a:t>La ocupación de La </a:t>
            </a:r>
            <a:r>
              <a:rPr lang="es-CL" b="1" dirty="0" smtClean="0"/>
              <a:t>Araucanía </a:t>
            </a:r>
            <a:r>
              <a:rPr lang="es-CL" dirty="0" smtClean="0"/>
              <a:t>es un ejemplo de este proceder. Esta se inició entre 1859 y 1861, siguiendo el plan propuesto por el militar y político </a:t>
            </a:r>
            <a:r>
              <a:rPr lang="es-CL" b="1" dirty="0" smtClean="0"/>
              <a:t>Cornelio Saavedra</a:t>
            </a:r>
            <a:r>
              <a:rPr lang="es-CL" dirty="0" smtClean="0"/>
              <a:t>, el cual consistía en la paulatina instalación de fuertes militares en territorio mapuche. Luego de esta campaña, Saavedra comandó una segunda, entre los años 1867 y 1869, que conllevó una cruenta guerra para el pueblo mapuche.</a:t>
            </a:r>
          </a:p>
          <a:p>
            <a:endParaRPr lang="es-CL" dirty="0"/>
          </a:p>
        </p:txBody>
      </p:sp>
      <p:sp>
        <p:nvSpPr>
          <p:cNvPr id="3" name="2 Título"/>
          <p:cNvSpPr>
            <a:spLocks noGrp="1"/>
          </p:cNvSpPr>
          <p:nvPr>
            <p:ph type="title"/>
          </p:nvPr>
        </p:nvSpPr>
        <p:spPr/>
        <p:txBody>
          <a:bodyPr/>
          <a:lstStyle/>
          <a:p>
            <a:r>
              <a:rPr lang="es-CL" dirty="0" smtClean="0"/>
              <a:t>Ocupación de la Araucanía.</a:t>
            </a:r>
            <a:endParaRPr lang="es-CL"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actores de la ocupación de la Araucanía.png"/>
          <p:cNvPicPr>
            <a:picLocks noGrp="1" noChangeAspect="1"/>
          </p:cNvPicPr>
          <p:nvPr>
            <p:ph idx="1"/>
          </p:nvPr>
        </p:nvPicPr>
        <p:blipFill>
          <a:blip r:embed="rId2" cstate="print"/>
          <a:stretch>
            <a:fillRect/>
          </a:stretch>
        </p:blipFill>
        <p:spPr>
          <a:xfrm>
            <a:off x="733800" y="1111249"/>
            <a:ext cx="7366591" cy="3830333"/>
          </a:xfrm>
        </p:spPr>
      </p:pic>
      <p:sp>
        <p:nvSpPr>
          <p:cNvPr id="3" name="2 Título"/>
          <p:cNvSpPr>
            <a:spLocks noGrp="1"/>
          </p:cNvSpPr>
          <p:nvPr>
            <p:ph type="title"/>
          </p:nvPr>
        </p:nvSpPr>
        <p:spPr/>
        <p:txBody>
          <a:bodyPr>
            <a:normAutofit fontScale="90000"/>
          </a:bodyPr>
          <a:lstStyle/>
          <a:p>
            <a:r>
              <a:rPr lang="es-CL" dirty="0" smtClean="0"/>
              <a:t>Factores de la ocupación de la Araucanía.</a:t>
            </a:r>
            <a:endParaRPr lang="es-CL"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CL" dirty="0" smtClean="0"/>
              <a:t>Este proceso concluyó en 1883 con la completa ocupación del territorio de La Araucanía por parte del Estado chileno y con la reubicación de los mapuches en terrenos más pequeños, con suelos de baja calidad y valor. La denominación de este proceso como </a:t>
            </a:r>
            <a:r>
              <a:rPr lang="es-CL" b="1" dirty="0" smtClean="0"/>
              <a:t>“Pacificación de la Araucanía”</a:t>
            </a:r>
            <a:r>
              <a:rPr lang="es-CL" dirty="0" smtClean="0"/>
              <a:t> ha sido discutido por diversos historiadores.</a:t>
            </a:r>
          </a:p>
          <a:p>
            <a:endParaRPr lang="es-CL" dirty="0"/>
          </a:p>
        </p:txBody>
      </p:sp>
      <p:sp>
        <p:nvSpPr>
          <p:cNvPr id="3" name="2 Título"/>
          <p:cNvSpPr>
            <a:spLocks noGrp="1"/>
          </p:cNvSpPr>
          <p:nvPr>
            <p:ph type="title"/>
          </p:nvPr>
        </p:nvSpPr>
        <p:spPr/>
        <p:txBody>
          <a:bodyPr/>
          <a:lstStyle/>
          <a:p>
            <a:r>
              <a:rPr lang="es-CL" dirty="0" smtClean="0"/>
              <a:t>Ocupación de la Araucanía.</a:t>
            </a:r>
            <a:endParaRPr lang="es-CL"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Mapa de ocupación de la Araucanía.png"/>
          <p:cNvPicPr>
            <a:picLocks noGrp="1" noChangeAspect="1"/>
          </p:cNvPicPr>
          <p:nvPr>
            <p:ph idx="1"/>
          </p:nvPr>
        </p:nvPicPr>
        <p:blipFill>
          <a:blip r:embed="rId2" cstate="print"/>
          <a:stretch>
            <a:fillRect/>
          </a:stretch>
        </p:blipFill>
        <p:spPr>
          <a:xfrm>
            <a:off x="755576" y="0"/>
            <a:ext cx="7884084" cy="5143500"/>
          </a:xfr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CL" dirty="0" smtClean="0"/>
              <a:t>Describir cómo se conformó el territorio chileno durante el siglo XIX, a través del desarrollo de una Guía de Estudio, utilizando diversos medios tecnológicos.</a:t>
            </a:r>
            <a:endParaRPr lang="es-CL" i="1" dirty="0" smtClean="0"/>
          </a:p>
        </p:txBody>
      </p:sp>
      <p:sp>
        <p:nvSpPr>
          <p:cNvPr id="3" name="2 Título"/>
          <p:cNvSpPr>
            <a:spLocks noGrp="1"/>
          </p:cNvSpPr>
          <p:nvPr>
            <p:ph type="title"/>
          </p:nvPr>
        </p:nvSpPr>
        <p:spPr/>
        <p:txBody>
          <a:bodyPr/>
          <a:lstStyle/>
          <a:p>
            <a:r>
              <a:rPr lang="es-CL" dirty="0" smtClean="0"/>
              <a:t>Objetivo de la clase.</a:t>
            </a:r>
            <a:endParaRPr lang="es-CL"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37518"/>
            <a:ext cx="8229600" cy="3394472"/>
          </a:xfrm>
        </p:spPr>
        <p:txBody>
          <a:bodyPr>
            <a:normAutofit fontScale="77500" lnSpcReduction="20000"/>
          </a:bodyPr>
          <a:lstStyle/>
          <a:p>
            <a:pPr algn="just"/>
            <a:r>
              <a:rPr lang="es-CL" dirty="0" smtClean="0"/>
              <a:t>La frontera norte del territorio chileno fue el principal foco de conflictos durante la segunda mitad de siglo XIX</a:t>
            </a:r>
            <a:r>
              <a:rPr lang="es-CL" dirty="0" smtClean="0"/>
              <a:t>.</a:t>
            </a:r>
          </a:p>
          <a:p>
            <a:pPr algn="just">
              <a:buNone/>
            </a:pPr>
            <a:endParaRPr lang="es-CL" dirty="0" smtClean="0"/>
          </a:p>
          <a:p>
            <a:pPr algn="just"/>
            <a:r>
              <a:rPr lang="es-CL" dirty="0" smtClean="0"/>
              <a:t>La diferencia suscitada en torno al impreciso límite fronterizo que existía entre Chile y Bolivia motivó la firma del </a:t>
            </a:r>
            <a:r>
              <a:rPr lang="es-CL" b="1" dirty="0" smtClean="0"/>
              <a:t>tratado de</a:t>
            </a:r>
            <a:r>
              <a:rPr lang="es-CL" dirty="0" smtClean="0"/>
              <a:t> </a:t>
            </a:r>
            <a:r>
              <a:rPr lang="es-CL" b="1" dirty="0" smtClean="0"/>
              <a:t>1866</a:t>
            </a:r>
            <a:r>
              <a:rPr lang="es-CL" dirty="0" smtClean="0"/>
              <a:t>, donde se estableció como línea fronteriza el paralelo 24° latitud sur, siendo corroborada en el </a:t>
            </a:r>
            <a:r>
              <a:rPr lang="es-CL" b="1" dirty="0" smtClean="0"/>
              <a:t>tratado de 1874</a:t>
            </a:r>
            <a:r>
              <a:rPr lang="es-CL" dirty="0" smtClean="0"/>
              <a:t>. En este se estipulaba, además, el congelamiento de los impuestos a la explotación y exportación de productos realizada por ambos países entre los paralelos 23° y 25° latitud sur</a:t>
            </a:r>
            <a:r>
              <a:rPr lang="es-CL" dirty="0" smtClean="0"/>
              <a:t>.</a:t>
            </a:r>
            <a:endParaRPr lang="es-CL" dirty="0" smtClean="0"/>
          </a:p>
        </p:txBody>
      </p:sp>
      <p:sp>
        <p:nvSpPr>
          <p:cNvPr id="3" name="2 Título"/>
          <p:cNvSpPr>
            <a:spLocks noGrp="1"/>
          </p:cNvSpPr>
          <p:nvPr>
            <p:ph type="title"/>
          </p:nvPr>
        </p:nvSpPr>
        <p:spPr/>
        <p:txBody>
          <a:bodyPr>
            <a:noAutofit/>
          </a:bodyPr>
          <a:lstStyle/>
          <a:p>
            <a:r>
              <a:rPr lang="es-CL" sz="3200" b="0" dirty="0" smtClean="0"/>
              <a:t>LA FRONTERA NORTE, LA PATAGONIA Y RAPA NUI</a:t>
            </a:r>
            <a:r>
              <a:rPr lang="es-CL" sz="3200" b="0" dirty="0" smtClean="0"/>
              <a:t>.</a:t>
            </a:r>
            <a:endParaRPr lang="es-CL" sz="3200"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algn="just"/>
            <a:r>
              <a:rPr lang="es-CL" dirty="0" smtClean="0"/>
              <a:t>Sin embargo, a comienzos de 1878, el gobierno boliviano aumentó el impuesto al salitre de manera unilateral, lo que afectó directamente a la Compañía de Salitres y Ferrocarril de </a:t>
            </a:r>
            <a:r>
              <a:rPr lang="es-CL" b="1" dirty="0" smtClean="0"/>
              <a:t>Antofagasta</a:t>
            </a:r>
            <a:r>
              <a:rPr lang="es-CL" dirty="0" smtClean="0"/>
              <a:t>, propiedad de empresarios chilenos e ingleses, quienes rechazaron la medida. Ante esto, el gobierno boliviano decretó el embargo de los bienes de la compañía, situación a la que respondió Chile enviando tropas a Antofagasta, lo que significó la declaración de guerra por parte de Bolivia y Perú, países que habían firmado un </a:t>
            </a:r>
            <a:r>
              <a:rPr lang="es-CL" b="1" dirty="0" smtClean="0"/>
              <a:t>Tratado Secreto en 1873</a:t>
            </a:r>
            <a:r>
              <a:rPr lang="es-CL" dirty="0" smtClean="0"/>
              <a:t>, donde se establecía la ayuda mutua en caso de conflicto militar.</a:t>
            </a:r>
            <a:endParaRPr lang="es-CL" dirty="0"/>
          </a:p>
        </p:txBody>
      </p:sp>
      <p:sp>
        <p:nvSpPr>
          <p:cNvPr id="3" name="2 Título"/>
          <p:cNvSpPr>
            <a:spLocks noGrp="1"/>
          </p:cNvSpPr>
          <p:nvPr>
            <p:ph type="title"/>
          </p:nvPr>
        </p:nvSpPr>
        <p:spPr/>
        <p:txBody>
          <a:bodyPr/>
          <a:lstStyle/>
          <a:p>
            <a:r>
              <a:rPr lang="es-CL" dirty="0" smtClean="0"/>
              <a:t>La frontera norte de Chile.</a:t>
            </a:r>
            <a:endParaRPr lang="es-CL"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Norte de Chile antes de la Guerra del Pacífico.png"/>
          <p:cNvPicPr>
            <a:picLocks noGrp="1" noChangeAspect="1"/>
          </p:cNvPicPr>
          <p:nvPr>
            <p:ph idx="1"/>
          </p:nvPr>
        </p:nvPicPr>
        <p:blipFill>
          <a:blip r:embed="rId2" cstate="print"/>
          <a:stretch>
            <a:fillRect/>
          </a:stretch>
        </p:blipFill>
        <p:spPr>
          <a:xfrm>
            <a:off x="1331640" y="291"/>
            <a:ext cx="5928568" cy="5143209"/>
          </a:xfrm>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CL" dirty="0" smtClean="0"/>
              <a:t>Sobre este enfrentamiento bélico, llamado </a:t>
            </a:r>
            <a:r>
              <a:rPr lang="es-CL" b="1" dirty="0" smtClean="0"/>
              <a:t>Guerra del Pacífico</a:t>
            </a:r>
            <a:r>
              <a:rPr lang="es-CL" dirty="0" smtClean="0"/>
              <a:t>, del cual salió vencedor Chile, cada país involucrado tiene sus propias visiones, siendo un conflicto del cual se perciben aún sus consecuencias</a:t>
            </a:r>
            <a:r>
              <a:rPr lang="es-CL" dirty="0" smtClean="0"/>
              <a:t>.</a:t>
            </a:r>
          </a:p>
          <a:p>
            <a:pPr algn="just">
              <a:buNone/>
            </a:pPr>
            <a:r>
              <a:rPr lang="es-CL" dirty="0" smtClean="0"/>
              <a:t/>
            </a:r>
            <a:br>
              <a:rPr lang="es-CL" dirty="0" smtClean="0"/>
            </a:br>
            <a:endParaRPr lang="es-CL" dirty="0"/>
          </a:p>
        </p:txBody>
      </p:sp>
      <p:sp>
        <p:nvSpPr>
          <p:cNvPr id="3" name="2 Título"/>
          <p:cNvSpPr>
            <a:spLocks noGrp="1"/>
          </p:cNvSpPr>
          <p:nvPr>
            <p:ph type="title"/>
          </p:nvPr>
        </p:nvSpPr>
        <p:spPr/>
        <p:txBody>
          <a:bodyPr/>
          <a:lstStyle/>
          <a:p>
            <a:r>
              <a:rPr lang="es-CL" dirty="0" smtClean="0"/>
              <a:t>La Guerra del Pacífico.</a:t>
            </a:r>
            <a:endParaRPr lang="es-CL" dirty="0"/>
          </a:p>
        </p:txBody>
      </p:sp>
      <p:pic>
        <p:nvPicPr>
          <p:cNvPr id="4" name="Picture 2" descr="Resultado de imagen para guerra del pacifico chile"/>
          <p:cNvPicPr>
            <a:picLocks noChangeAspect="1" noChangeArrowheads="1"/>
          </p:cNvPicPr>
          <p:nvPr/>
        </p:nvPicPr>
        <p:blipFill>
          <a:blip r:embed="rId2" cstate="print"/>
          <a:srcRect/>
          <a:stretch>
            <a:fillRect/>
          </a:stretch>
        </p:blipFill>
        <p:spPr bwMode="auto">
          <a:xfrm>
            <a:off x="2915816" y="3219822"/>
            <a:ext cx="2952328" cy="1854062"/>
          </a:xfrm>
          <a:prstGeom prst="rect">
            <a:avLst/>
          </a:prstGeom>
          <a:noFill/>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ímites luego de la Guerra del Pacífico.png"/>
          <p:cNvPicPr>
            <a:picLocks noGrp="1" noChangeAspect="1"/>
          </p:cNvPicPr>
          <p:nvPr>
            <p:ph idx="1"/>
          </p:nvPr>
        </p:nvPicPr>
        <p:blipFill>
          <a:blip r:embed="rId2" cstate="print"/>
          <a:stretch>
            <a:fillRect/>
          </a:stretch>
        </p:blipFill>
        <p:spPr>
          <a:xfrm>
            <a:off x="1220710" y="0"/>
            <a:ext cx="6138032" cy="5143500"/>
          </a:xfrm>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37518"/>
            <a:ext cx="8229600" cy="3394472"/>
          </a:xfrm>
        </p:spPr>
        <p:txBody>
          <a:bodyPr>
            <a:normAutofit fontScale="92500" lnSpcReduction="10000"/>
          </a:bodyPr>
          <a:lstStyle/>
          <a:p>
            <a:pPr algn="just"/>
            <a:r>
              <a:rPr lang="es-CL" dirty="0" smtClean="0"/>
              <a:t>En pleno desarrollo de la Guerra del Pacífico, Chile arriesgó sumar entre sus adversarios a Argentina, con quien mantenía una disputa por la </a:t>
            </a:r>
            <a:r>
              <a:rPr lang="es-CL" b="1" dirty="0" smtClean="0"/>
              <a:t>Patagonia</a:t>
            </a:r>
            <a:r>
              <a:rPr lang="es-CL" dirty="0" smtClean="0"/>
              <a:t>. Esta situación precipitó la firma del </a:t>
            </a:r>
            <a:r>
              <a:rPr lang="es-CL" b="1" dirty="0" smtClean="0"/>
              <a:t>Tratado de 1881</a:t>
            </a:r>
            <a:r>
              <a:rPr lang="es-CL" dirty="0" smtClean="0"/>
              <a:t>, donde Chile reconoció gran parte de la Patagonia para Argentina. Quedando para Chile el </a:t>
            </a:r>
            <a:r>
              <a:rPr lang="es-CL" b="1" dirty="0" smtClean="0"/>
              <a:t>estrecho de Magallanes</a:t>
            </a:r>
            <a:r>
              <a:rPr lang="es-CL" dirty="0" smtClean="0"/>
              <a:t>, con ambas riberas, y las islas situadas al sur del </a:t>
            </a:r>
            <a:r>
              <a:rPr lang="es-CL" b="1" dirty="0" smtClean="0"/>
              <a:t>canal Beagle</a:t>
            </a:r>
            <a:r>
              <a:rPr lang="es-CL" dirty="0" smtClean="0"/>
              <a:t>.</a:t>
            </a:r>
            <a:endParaRPr lang="es-CL" dirty="0" smtClean="0"/>
          </a:p>
        </p:txBody>
      </p:sp>
      <p:sp>
        <p:nvSpPr>
          <p:cNvPr id="3" name="2 Título"/>
          <p:cNvSpPr>
            <a:spLocks noGrp="1"/>
          </p:cNvSpPr>
          <p:nvPr>
            <p:ph type="title"/>
          </p:nvPr>
        </p:nvSpPr>
        <p:spPr/>
        <p:txBody>
          <a:bodyPr>
            <a:normAutofit fontScale="90000"/>
          </a:bodyPr>
          <a:lstStyle/>
          <a:p>
            <a:r>
              <a:rPr lang="es-CL" dirty="0" smtClean="0"/>
              <a:t>Cesión de la Patagonia a Argentina.</a:t>
            </a:r>
            <a:endParaRPr lang="es-CL"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Tratado de 1881 en el sur de Chile.png"/>
          <p:cNvPicPr>
            <a:picLocks noGrp="1" noChangeAspect="1"/>
          </p:cNvPicPr>
          <p:nvPr>
            <p:ph idx="1"/>
          </p:nvPr>
        </p:nvPicPr>
        <p:blipFill>
          <a:blip r:embed="rId2" cstate="print"/>
          <a:stretch>
            <a:fillRect/>
          </a:stretch>
        </p:blipFill>
        <p:spPr>
          <a:xfrm>
            <a:off x="694920" y="0"/>
            <a:ext cx="6997391" cy="5143500"/>
          </a:xfrm>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CL" dirty="0" smtClean="0"/>
              <a:t>Una de las últimas modificaciones del territorio chileno, durante el siglo XIX ocurriría en </a:t>
            </a:r>
            <a:r>
              <a:rPr lang="es-CL" b="1" dirty="0" smtClean="0"/>
              <a:t>1888</a:t>
            </a:r>
            <a:r>
              <a:rPr lang="es-CL" dirty="0" smtClean="0"/>
              <a:t>, cuando la isla de</a:t>
            </a:r>
            <a:r>
              <a:rPr lang="es-CL" b="1" dirty="0" smtClean="0"/>
              <a:t> Rapa </a:t>
            </a:r>
            <a:r>
              <a:rPr lang="es-CL" b="1" dirty="0" err="1" smtClean="0"/>
              <a:t>Nui</a:t>
            </a:r>
            <a:r>
              <a:rPr lang="es-CL" b="1" dirty="0" smtClean="0"/>
              <a:t> </a:t>
            </a:r>
            <a:r>
              <a:rPr lang="es-CL" dirty="0" smtClean="0"/>
              <a:t>paso a conformar parte constitutiva del Estado de Chile</a:t>
            </a:r>
            <a:r>
              <a:rPr lang="es-CL" dirty="0" smtClean="0"/>
              <a:t>.</a:t>
            </a:r>
            <a:endParaRPr lang="es-CL" dirty="0" smtClean="0"/>
          </a:p>
        </p:txBody>
      </p:sp>
      <p:sp>
        <p:nvSpPr>
          <p:cNvPr id="3" name="2 Título"/>
          <p:cNvSpPr>
            <a:spLocks noGrp="1"/>
          </p:cNvSpPr>
          <p:nvPr>
            <p:ph type="title"/>
          </p:nvPr>
        </p:nvSpPr>
        <p:spPr/>
        <p:txBody>
          <a:bodyPr/>
          <a:lstStyle/>
          <a:p>
            <a:r>
              <a:rPr lang="es-CL" dirty="0" smtClean="0"/>
              <a:t>Posesión de Rapa </a:t>
            </a:r>
            <a:r>
              <a:rPr lang="es-CL" dirty="0" err="1" smtClean="0"/>
              <a:t>Nui</a:t>
            </a:r>
            <a:r>
              <a:rPr lang="es-CL" dirty="0" smtClean="0"/>
              <a:t>.</a:t>
            </a:r>
            <a:endParaRPr lang="es-CL" dirty="0"/>
          </a:p>
        </p:txBody>
      </p:sp>
      <p:pic>
        <p:nvPicPr>
          <p:cNvPr id="24578" name="Picture 2" descr="Isla de Pascua o Rapa - Nui [material cartográfico] por el Instituto  Hidrográfico de la Armada de Chile. - Biblioteca Nacional Digital de Chile"/>
          <p:cNvPicPr>
            <a:picLocks noChangeAspect="1" noChangeArrowheads="1"/>
          </p:cNvPicPr>
          <p:nvPr/>
        </p:nvPicPr>
        <p:blipFill>
          <a:blip r:embed="rId2" cstate="print"/>
          <a:srcRect/>
          <a:stretch>
            <a:fillRect/>
          </a:stretch>
        </p:blipFill>
        <p:spPr bwMode="auto">
          <a:xfrm>
            <a:off x="4572000" y="2931790"/>
            <a:ext cx="2745498" cy="2016224"/>
          </a:xfrm>
          <a:prstGeom prst="rect">
            <a:avLst/>
          </a:prstGeom>
          <a:noFill/>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Ubicación de Rapa Nui.png"/>
          <p:cNvPicPr>
            <a:picLocks noGrp="1" noChangeAspect="1"/>
          </p:cNvPicPr>
          <p:nvPr>
            <p:ph idx="1"/>
          </p:nvPr>
        </p:nvPicPr>
        <p:blipFill>
          <a:blip r:embed="rId2" cstate="print"/>
          <a:stretch>
            <a:fillRect/>
          </a:stretch>
        </p:blipFill>
        <p:spPr>
          <a:xfrm>
            <a:off x="4692451" y="0"/>
            <a:ext cx="4451549" cy="5143500"/>
          </a:xfrm>
        </p:spPr>
      </p:pic>
      <p:sp>
        <p:nvSpPr>
          <p:cNvPr id="3" name="2 Título"/>
          <p:cNvSpPr>
            <a:spLocks noGrp="1"/>
          </p:cNvSpPr>
          <p:nvPr>
            <p:ph type="title"/>
          </p:nvPr>
        </p:nvSpPr>
        <p:spPr>
          <a:xfrm>
            <a:off x="179512" y="1635646"/>
            <a:ext cx="4320480" cy="1008112"/>
          </a:xfrm>
        </p:spPr>
        <p:txBody>
          <a:bodyPr>
            <a:normAutofit fontScale="90000"/>
          </a:bodyPr>
          <a:lstStyle/>
          <a:p>
            <a:r>
              <a:rPr lang="es-CL" dirty="0" smtClean="0"/>
              <a:t>Ubicación de Rapa </a:t>
            </a:r>
            <a:r>
              <a:rPr lang="es-CL" dirty="0" err="1" smtClean="0"/>
              <a:t>Nui</a:t>
            </a:r>
            <a:endParaRPr lang="es-CL"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ínea de Tiempo de la incorporación de Rapa Nui.png"/>
          <p:cNvPicPr>
            <a:picLocks noGrp="1" noChangeAspect="1"/>
          </p:cNvPicPr>
          <p:nvPr>
            <p:ph idx="1"/>
          </p:nvPr>
        </p:nvPicPr>
        <p:blipFill>
          <a:blip r:embed="rId2" cstate="print"/>
          <a:stretch>
            <a:fillRect/>
          </a:stretch>
        </p:blipFill>
        <p:spPr>
          <a:xfrm>
            <a:off x="173290" y="1203598"/>
            <a:ext cx="8821887" cy="3836764"/>
          </a:xfrm>
        </p:spPr>
      </p:pic>
      <p:sp>
        <p:nvSpPr>
          <p:cNvPr id="3" name="2 Título"/>
          <p:cNvSpPr>
            <a:spLocks noGrp="1"/>
          </p:cNvSpPr>
          <p:nvPr>
            <p:ph type="title"/>
          </p:nvPr>
        </p:nvSpPr>
        <p:spPr/>
        <p:txBody>
          <a:bodyPr>
            <a:normAutofit fontScale="90000"/>
          </a:bodyPr>
          <a:lstStyle/>
          <a:p>
            <a:r>
              <a:rPr lang="es-CL" dirty="0" smtClean="0"/>
              <a:t>Línea de tiempo de la incorporación de Rapa </a:t>
            </a:r>
            <a:r>
              <a:rPr lang="es-CL" dirty="0" err="1" smtClean="0"/>
              <a:t>Nui</a:t>
            </a:r>
            <a:r>
              <a:rPr lang="es-CL" dirty="0" smtClean="0"/>
              <a:t>.</a:t>
            </a:r>
            <a:endParaRPr lang="es-CL"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L" dirty="0" smtClean="0"/>
              <a:t>¿Qué entiendes por conformación del territorio chileno?</a:t>
            </a:r>
          </a:p>
          <a:p>
            <a:endParaRPr lang="es-CL" dirty="0" smtClean="0"/>
          </a:p>
          <a:p>
            <a:r>
              <a:rPr lang="es-CL" dirty="0" smtClean="0"/>
              <a:t>¿Crees que Chile tuvo siempre los mismos límites durante su historia?</a:t>
            </a:r>
          </a:p>
          <a:p>
            <a:endParaRPr lang="es-CL" dirty="0" smtClean="0"/>
          </a:p>
          <a:p>
            <a:r>
              <a:rPr lang="es-CL" dirty="0" smtClean="0"/>
              <a:t>¿Qué entiendes por describir?</a:t>
            </a:r>
            <a:endParaRPr lang="es-CL" dirty="0"/>
          </a:p>
        </p:txBody>
      </p:sp>
      <p:sp>
        <p:nvSpPr>
          <p:cNvPr id="3" name="2 Título"/>
          <p:cNvSpPr>
            <a:spLocks noGrp="1"/>
          </p:cNvSpPr>
          <p:nvPr>
            <p:ph type="title"/>
          </p:nvPr>
        </p:nvSpPr>
        <p:spPr/>
        <p:txBody>
          <a:bodyPr/>
          <a:lstStyle/>
          <a:p>
            <a:r>
              <a:rPr lang="es-CL" dirty="0" smtClean="0"/>
              <a:t>Preguntas de inicio.</a:t>
            </a:r>
            <a:endParaRPr lang="es-CL"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CL" dirty="0" smtClean="0"/>
              <a:t>¿Cuáles fueron los principales procesos ocurridos para la conformación del territorio chileno durante el siglo XIX?</a:t>
            </a:r>
          </a:p>
          <a:p>
            <a:endParaRPr lang="es-CL" dirty="0" smtClean="0"/>
          </a:p>
          <a:p>
            <a:r>
              <a:rPr lang="es-CL" dirty="0" smtClean="0"/>
              <a:t>¿Por qué es importante conocer el proceso de conformación del territorio chileno?</a:t>
            </a:r>
          </a:p>
          <a:p>
            <a:endParaRPr lang="es-CL" dirty="0" smtClean="0"/>
          </a:p>
          <a:p>
            <a:r>
              <a:rPr lang="es-CL" dirty="0" smtClean="0"/>
              <a:t>¿Cómo pude identificar las respuestas?</a:t>
            </a:r>
            <a:endParaRPr lang="es-CL" dirty="0"/>
          </a:p>
        </p:txBody>
      </p:sp>
      <p:sp>
        <p:nvSpPr>
          <p:cNvPr id="3" name="2 Título"/>
          <p:cNvSpPr>
            <a:spLocks noGrp="1"/>
          </p:cNvSpPr>
          <p:nvPr>
            <p:ph type="title"/>
          </p:nvPr>
        </p:nvSpPr>
        <p:spPr/>
        <p:txBody>
          <a:bodyPr/>
          <a:lstStyle/>
          <a:p>
            <a:r>
              <a:rPr lang="es-CL" dirty="0" smtClean="0"/>
              <a:t>Preguntas de cierre.</a:t>
            </a:r>
            <a:endParaRPr lang="es-CL"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algn="just"/>
            <a:r>
              <a:rPr lang="es-CL" dirty="0" smtClean="0"/>
              <a:t>La </a:t>
            </a:r>
            <a:r>
              <a:rPr lang="es-CL" b="1" u="sng" dirty="0" smtClean="0"/>
              <a:t>conformación del territorio chileno</a:t>
            </a:r>
            <a:r>
              <a:rPr lang="es-CL" dirty="0" smtClean="0"/>
              <a:t> es el proceso en el cual nuestro país, a través de disti</a:t>
            </a:r>
            <a:r>
              <a:rPr lang="es-CL" dirty="0" smtClean="0"/>
              <a:t>n</a:t>
            </a:r>
            <a:r>
              <a:rPr lang="es-CL" dirty="0" smtClean="0"/>
              <a:t>tas formas, configura durante el siglo XIX nuestras fronteras actuales.</a:t>
            </a:r>
          </a:p>
          <a:p>
            <a:pPr algn="just"/>
            <a:endParaRPr lang="es-CL" dirty="0" smtClean="0"/>
          </a:p>
          <a:p>
            <a:pPr algn="just"/>
            <a:r>
              <a:rPr lang="es-CL" b="1" u="sng" dirty="0" smtClean="0"/>
              <a:t>Describir</a:t>
            </a:r>
            <a:r>
              <a:rPr lang="es-CL" dirty="0" smtClean="0"/>
              <a:t> es explicar </a:t>
            </a:r>
            <a:r>
              <a:rPr lang="es-CL" dirty="0" smtClean="0"/>
              <a:t>cómo es una cosa, una persona o un lugar para ofrecer una imagen o una idea completa de ellos</a:t>
            </a:r>
            <a:r>
              <a:rPr lang="es-CL" dirty="0" smtClean="0"/>
              <a:t>.</a:t>
            </a:r>
            <a:endParaRPr lang="es-CL" dirty="0" smtClean="0"/>
          </a:p>
        </p:txBody>
      </p:sp>
      <p:sp>
        <p:nvSpPr>
          <p:cNvPr id="3" name="2 Título"/>
          <p:cNvSpPr>
            <a:spLocks noGrp="1"/>
          </p:cNvSpPr>
          <p:nvPr>
            <p:ph type="title"/>
          </p:nvPr>
        </p:nvSpPr>
        <p:spPr/>
        <p:txBody>
          <a:bodyPr/>
          <a:lstStyle/>
          <a:p>
            <a:r>
              <a:rPr lang="es-CL" dirty="0" smtClean="0"/>
              <a:t>Conceptos clave.</a:t>
            </a:r>
            <a:endParaRPr lang="es-CL"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37518"/>
            <a:ext cx="8229600" cy="3394472"/>
          </a:xfrm>
        </p:spPr>
        <p:txBody>
          <a:bodyPr>
            <a:normAutofit/>
          </a:bodyPr>
          <a:lstStyle/>
          <a:p>
            <a:pPr algn="just"/>
            <a:r>
              <a:rPr lang="es-CL" dirty="0" smtClean="0"/>
              <a:t>Tras obtener su independencia, las naciones americanas mantuvieron, en gran medida, sus antiguas fronteras coloniales, respetando el principio de </a:t>
            </a:r>
            <a:r>
              <a:rPr lang="es-CL" b="1" i="1" dirty="0" err="1" smtClean="0"/>
              <a:t>uti</a:t>
            </a:r>
            <a:r>
              <a:rPr lang="es-CL" b="1" i="1" dirty="0" smtClean="0"/>
              <a:t> </a:t>
            </a:r>
            <a:r>
              <a:rPr lang="es-CL" b="1" i="1" dirty="0" err="1" smtClean="0"/>
              <a:t>possidetis</a:t>
            </a:r>
            <a:r>
              <a:rPr lang="es-CL" b="1" i="1" dirty="0" smtClean="0"/>
              <a:t> </a:t>
            </a:r>
            <a:r>
              <a:rPr lang="es-CL" b="1" i="1" dirty="0" err="1" smtClean="0"/>
              <a:t>juris</a:t>
            </a:r>
            <a:r>
              <a:rPr lang="es-CL" i="1" dirty="0" smtClean="0"/>
              <a:t> </a:t>
            </a:r>
            <a:r>
              <a:rPr lang="es-CL" dirty="0" smtClean="0"/>
              <a:t>de 1810 según el cual cada país mantendría los territorios que tenía al momento de su independencia.</a:t>
            </a:r>
          </a:p>
          <a:p>
            <a:pPr algn="just"/>
            <a:endParaRPr lang="es-CL" dirty="0" smtClean="0"/>
          </a:p>
          <a:p>
            <a:pPr algn="just"/>
            <a:endParaRPr lang="es-CL" dirty="0"/>
          </a:p>
        </p:txBody>
      </p:sp>
      <p:sp>
        <p:nvSpPr>
          <p:cNvPr id="3" name="2 Título"/>
          <p:cNvSpPr>
            <a:spLocks noGrp="1"/>
          </p:cNvSpPr>
          <p:nvPr>
            <p:ph type="title"/>
          </p:nvPr>
        </p:nvSpPr>
        <p:spPr/>
        <p:txBody>
          <a:bodyPr>
            <a:normAutofit fontScale="90000"/>
          </a:bodyPr>
          <a:lstStyle/>
          <a:p>
            <a:r>
              <a:rPr lang="es-CL" dirty="0" smtClean="0"/>
              <a:t>Conformación del territorio nacional.</a:t>
            </a:r>
            <a:endParaRPr lang="es-CL"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smtClean="0"/>
              <a:t>Chile en 1856.</a:t>
            </a:r>
            <a:endParaRPr lang="es-CL"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80290" y="1111250"/>
            <a:ext cx="5383997" cy="3987732"/>
          </a:xfrm>
          <a:prstGeom prst="rect">
            <a:avLst/>
          </a:prstGeom>
          <a:noFill/>
          <a:ln w="9525">
            <a:noFill/>
            <a:miter lim="800000"/>
            <a:headEnd/>
            <a:tailEnd/>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CL" dirty="0" smtClean="0"/>
              <a:t> Debido a los trastornos propios de la guerra y la etapa de la organización de la república, el tema de los límites no estuvo entre las preocupaciones inmediatas durante las primeras décadas de vida independiente, cuestión que cambió luego, convirtiéndose en una prioridad y en motivo de conflictos entre Estados y al interior de estos</a:t>
            </a:r>
            <a:r>
              <a:rPr lang="es-CL" dirty="0" smtClean="0"/>
              <a:t>.</a:t>
            </a:r>
            <a:endParaRPr lang="es-CL" dirty="0" smtClean="0"/>
          </a:p>
        </p:txBody>
      </p:sp>
      <p:sp>
        <p:nvSpPr>
          <p:cNvPr id="3" name="2 Título"/>
          <p:cNvSpPr>
            <a:spLocks noGrp="1"/>
          </p:cNvSpPr>
          <p:nvPr>
            <p:ph type="title"/>
          </p:nvPr>
        </p:nvSpPr>
        <p:spPr/>
        <p:txBody>
          <a:bodyPr>
            <a:normAutofit fontScale="90000"/>
          </a:bodyPr>
          <a:lstStyle/>
          <a:p>
            <a:r>
              <a:rPr lang="es-CL" dirty="0" smtClean="0"/>
              <a:t>Conformación del territorio nacional.</a:t>
            </a:r>
            <a:endParaRPr lang="es-CL"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635646"/>
            <a:ext cx="4906888" cy="857250"/>
          </a:xfrm>
        </p:spPr>
        <p:txBody>
          <a:bodyPr>
            <a:normAutofit fontScale="90000"/>
          </a:bodyPr>
          <a:lstStyle/>
          <a:p>
            <a:r>
              <a:rPr lang="es-CL" dirty="0" smtClean="0"/>
              <a:t>Proceso de conformación del territorio chileno.</a:t>
            </a:r>
            <a:endParaRPr lang="es-CL" dirty="0"/>
          </a:p>
        </p:txBody>
      </p:sp>
      <p:pic>
        <p:nvPicPr>
          <p:cNvPr id="2050" name="Picture 2" descr="https://1.bp.blogspot.com/-m85DdVlgcT0/XxsziTfumlI/AAAAAAAAJAo/n6hp3mUIwIIf59bkjSVY3ilH0lGS2GG7ACNcBGAsYHQ/w404-h976/Cambios%2BTerritoriales%2Bdel%2Bsiglo%2BXIX.png">
            <a:hlinkClick r:id="rId2"/>
          </p:cNvPr>
          <p:cNvPicPr>
            <a:picLocks noGrp="1" noChangeAspect="1" noChangeArrowheads="1"/>
          </p:cNvPicPr>
          <p:nvPr>
            <p:ph idx="1"/>
          </p:nvPr>
        </p:nvPicPr>
        <p:blipFill>
          <a:blip r:embed="rId3" cstate="print"/>
          <a:srcRect/>
          <a:stretch>
            <a:fillRect/>
          </a:stretch>
        </p:blipFill>
        <p:spPr bwMode="auto">
          <a:xfrm>
            <a:off x="6012160" y="0"/>
            <a:ext cx="2088232" cy="5069938"/>
          </a:xfrm>
          <a:prstGeom prst="rect">
            <a:avLst/>
          </a:prstGeom>
          <a:noFill/>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algn="just"/>
            <a:r>
              <a:rPr lang="es-CL" dirty="0" smtClean="0"/>
              <a:t>A lo largo del siglo XIX, el Estado chileno buscó establecer claramente su soberanía sobre todos los territorios que habían correspondido a la Gobernación de Chile durante la Colonia.</a:t>
            </a:r>
          </a:p>
          <a:p>
            <a:pPr algn="just"/>
            <a:r>
              <a:rPr lang="es-CL" dirty="0" smtClean="0"/>
              <a:t>Esta iniciativa donde se mezclaban intereses </a:t>
            </a:r>
            <a:r>
              <a:rPr lang="es-CL" b="1" dirty="0" smtClean="0"/>
              <a:t>estratégicos</a:t>
            </a:r>
            <a:r>
              <a:rPr lang="es-CL" dirty="0" smtClean="0"/>
              <a:t>, </a:t>
            </a:r>
            <a:r>
              <a:rPr lang="es-CL" b="1" dirty="0" smtClean="0"/>
              <a:t>políticos</a:t>
            </a:r>
            <a:r>
              <a:rPr lang="es-CL" dirty="0" smtClean="0"/>
              <a:t> y </a:t>
            </a:r>
            <a:r>
              <a:rPr lang="es-CL" b="1" dirty="0" smtClean="0"/>
              <a:t>económicos</a:t>
            </a:r>
            <a:r>
              <a:rPr lang="es-CL" dirty="0" smtClean="0"/>
              <a:t>, tendría también como elemento central la construcción idealizada de una sola gran nación</a:t>
            </a:r>
            <a:r>
              <a:rPr lang="es-CL" dirty="0" smtClean="0"/>
              <a:t>.</a:t>
            </a:r>
            <a:endParaRPr lang="es-CL" dirty="0" smtClean="0"/>
          </a:p>
        </p:txBody>
      </p:sp>
      <p:sp>
        <p:nvSpPr>
          <p:cNvPr id="3" name="2 Título"/>
          <p:cNvSpPr>
            <a:spLocks noGrp="1"/>
          </p:cNvSpPr>
          <p:nvPr>
            <p:ph type="title"/>
          </p:nvPr>
        </p:nvSpPr>
        <p:spPr/>
        <p:txBody>
          <a:bodyPr>
            <a:normAutofit fontScale="90000"/>
          </a:bodyPr>
          <a:lstStyle/>
          <a:p>
            <a:r>
              <a:rPr lang="es-CL" dirty="0" smtClean="0"/>
              <a:t>Conformación del territorio nacional.</a:t>
            </a:r>
            <a:endParaRPr lang="es-CL" dirty="0"/>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1038</TotalTime>
  <Words>735</Words>
  <Application>Microsoft Office PowerPoint</Application>
  <PresentationFormat>Presentación en pantalla (16:9)</PresentationFormat>
  <Paragraphs>68</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Concurrencia</vt:lpstr>
      <vt:lpstr>Conformación del Territorio Chileno.</vt:lpstr>
      <vt:lpstr>Objetivo de la clase.</vt:lpstr>
      <vt:lpstr>Preguntas de inicio.</vt:lpstr>
      <vt:lpstr>Conceptos clave.</vt:lpstr>
      <vt:lpstr>Conformación del territorio nacional.</vt:lpstr>
      <vt:lpstr>Chile en 1856.</vt:lpstr>
      <vt:lpstr>Conformación del territorio nacional.</vt:lpstr>
      <vt:lpstr>Proceso de conformación del territorio chileno.</vt:lpstr>
      <vt:lpstr>Conformación del territorio nacional.</vt:lpstr>
      <vt:lpstr>Conformación del territorio nacional.</vt:lpstr>
      <vt:lpstr>Tipos de ocupación territorial chilena.</vt:lpstr>
      <vt:lpstr>LA INCORPORACIÓN, COLONIZACIÓN Y OCUPACIÓN TERRITORIAL DEL SUR DE CHILE</vt:lpstr>
      <vt:lpstr>Colonización europea del sur de Chile</vt:lpstr>
      <vt:lpstr>Colonización del sur de Chile.</vt:lpstr>
      <vt:lpstr>Colonización de Magallanes.</vt:lpstr>
      <vt:lpstr>Ocupación de la Araucanía.</vt:lpstr>
      <vt:lpstr>Factores de la ocupación de la Araucanía.</vt:lpstr>
      <vt:lpstr>Ocupación de la Araucanía.</vt:lpstr>
      <vt:lpstr>Diapositiva 19</vt:lpstr>
      <vt:lpstr>LA FRONTERA NORTE, LA PATAGONIA Y RAPA NUI.</vt:lpstr>
      <vt:lpstr>La frontera norte de Chile.</vt:lpstr>
      <vt:lpstr>Diapositiva 22</vt:lpstr>
      <vt:lpstr>La Guerra del Pacífico.</vt:lpstr>
      <vt:lpstr>Diapositiva 24</vt:lpstr>
      <vt:lpstr>Cesión de la Patagonia a Argentina.</vt:lpstr>
      <vt:lpstr>Diapositiva 26</vt:lpstr>
      <vt:lpstr>Posesión de Rapa Nui.</vt:lpstr>
      <vt:lpstr>Ubicación de Rapa Nui</vt:lpstr>
      <vt:lpstr>Línea de tiempo de la incorporación de Rapa Nui.</vt:lpstr>
      <vt:lpstr>Preguntas de cierre.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Compañía de Danza Sol de América</dc:creator>
  <cp:lastModifiedBy>Compañía de Danza Sol de América</cp:lastModifiedBy>
  <cp:revision>57</cp:revision>
  <dcterms:created xsi:type="dcterms:W3CDTF">2019-04-04T03:07:44Z</dcterms:created>
  <dcterms:modified xsi:type="dcterms:W3CDTF">2020-09-24T04:43:22Z</dcterms:modified>
</cp:coreProperties>
</file>