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66" r:id="rId4"/>
    <p:sldId id="267" r:id="rId5"/>
    <p:sldId id="274" r:id="rId6"/>
    <p:sldId id="270" r:id="rId7"/>
    <p:sldId id="271" r:id="rId8"/>
    <p:sldId id="272" r:id="rId9"/>
    <p:sldId id="27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59" autoAdjust="0"/>
    <p:restoredTop sz="94660"/>
  </p:normalViewPr>
  <p:slideViewPr>
    <p:cSldViewPr snapToGrid="0">
      <p:cViewPr varScale="1">
        <p:scale>
          <a:sx n="114" d="100"/>
          <a:sy n="114" d="100"/>
        </p:scale>
        <p:origin x="2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9/28/2020</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‹Nº›</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41D2AC3-6A0B-4169-B1EA-E3AE8B351BDD}"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DD4B9363-8B87-41B7-9F8E-64519CBB8F34}"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AEF5746-5284-4951-9F37-7AE924EDBCB7}"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2398B29-7265-4A65-A2A4-6703C057B7C1}"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28FBA082-94DF-4C4B-A041-6624924AB0A8}" type="datetimeFigureOut">
              <a:rPr lang="en-US" dirty="0"/>
              <a:t>9/28/2020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B27686C4-3AB5-4E0C-86CA-FB108C350AA9}" type="datetimeFigureOut">
              <a:rPr lang="en-US" dirty="0"/>
              <a:t>9/28/2020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0F7F47CF-67C9-420C-80A5-E2069FF0C2DF}" type="datetimeFigureOut">
              <a:rPr lang="en-US" dirty="0"/>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9/28/2020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9/28/2020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9/28/2020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0C3BFE2-83B7-4B0A-B9D3-AB28331082B3}"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2EF78E3-FDA3-4D28-AAA2-0B81F349A39D}"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9/28/2020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pPr algn="ctr"/>
            <a:r>
              <a:rPr lang="es-CL" dirty="0"/>
              <a:t>BAILES ZONA NORTE </a:t>
            </a:r>
          </a:p>
        </p:txBody>
      </p:sp>
      <p:sp>
        <p:nvSpPr>
          <p:cNvPr id="3" name="Subtítulo 2"/>
          <p:cNvSpPr>
            <a:spLocks noGrp="1"/>
          </p:cNvSpPr>
          <p:nvPr>
            <p:ph type="subTitle" idx="1"/>
          </p:nvPr>
        </p:nvSpPr>
        <p:spPr>
          <a:xfrm rot="21420000">
            <a:off x="949194" y="3407395"/>
            <a:ext cx="9755187" cy="550333"/>
          </a:xfrm>
        </p:spPr>
        <p:txBody>
          <a:bodyPr/>
          <a:lstStyle/>
          <a:p>
            <a:r>
              <a:rPr lang="es-CL" dirty="0"/>
              <a:t>Profesor diego Baez. Educación física y salud</a:t>
            </a:r>
          </a:p>
          <a:p>
            <a:r>
              <a:rPr lang="es-CL" dirty="0"/>
              <a:t>Colegio hermanos carrera, Rancagua</a:t>
            </a:r>
          </a:p>
        </p:txBody>
      </p:sp>
      <p:pic>
        <p:nvPicPr>
          <p:cNvPr id="5" name="Imagen 4">
            <a:extLst>
              <a:ext uri="{FF2B5EF4-FFF2-40B4-BE49-F238E27FC236}">
                <a16:creationId xmlns:a16="http://schemas.microsoft.com/office/drawing/2014/main" id="{E026F831-7D84-4F5E-8145-121E39DFE0FB}"/>
              </a:ext>
            </a:extLst>
          </p:cNvPr>
          <p:cNvPicPr>
            <a:picLocks noChangeAspect="1"/>
          </p:cNvPicPr>
          <p:nvPr/>
        </p:nvPicPr>
        <p:blipFill>
          <a:blip r:embed="rId2"/>
          <a:stretch>
            <a:fillRect/>
          </a:stretch>
        </p:blipFill>
        <p:spPr>
          <a:xfrm>
            <a:off x="322162" y="409278"/>
            <a:ext cx="1238629" cy="1658505"/>
          </a:xfrm>
          <a:prstGeom prst="rect">
            <a:avLst/>
          </a:prstGeom>
        </p:spPr>
      </p:pic>
    </p:spTree>
    <p:extLst>
      <p:ext uri="{BB962C8B-B14F-4D97-AF65-F5344CB8AC3E}">
        <p14:creationId xmlns:p14="http://schemas.microsoft.com/office/powerpoint/2010/main" val="4426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76073" y="144887"/>
            <a:ext cx="10396882" cy="1158140"/>
          </a:xfrm>
        </p:spPr>
        <p:txBody>
          <a:bodyPr/>
          <a:lstStyle/>
          <a:p>
            <a:pPr algn="ctr"/>
            <a:r>
              <a:rPr lang="es-CL" dirty="0"/>
              <a:t>¿Qué necesito saber?</a:t>
            </a:r>
          </a:p>
        </p:txBody>
      </p:sp>
      <p:sp>
        <p:nvSpPr>
          <p:cNvPr id="5" name="Marcador de contenido 4"/>
          <p:cNvSpPr>
            <a:spLocks noGrp="1"/>
          </p:cNvSpPr>
          <p:nvPr>
            <p:ph sz="quarter" idx="13"/>
          </p:nvPr>
        </p:nvSpPr>
        <p:spPr>
          <a:xfrm>
            <a:off x="459297" y="1400667"/>
            <a:ext cx="5088714" cy="1510314"/>
          </a:xfrm>
        </p:spPr>
        <p:txBody>
          <a:bodyPr>
            <a:normAutofit lnSpcReduction="10000"/>
          </a:bodyPr>
          <a:lstStyle/>
          <a:p>
            <a:r>
              <a:rPr lang="es-CL" dirty="0"/>
              <a:t>Baile nacional: </a:t>
            </a:r>
            <a:r>
              <a:rPr lang="es-CL" cap="none" dirty="0"/>
              <a:t>es un conjunto de danzas que son representativas de un solo país, por lo que muchas veces son decretadas danza nacional.</a:t>
            </a:r>
            <a:endParaRPr lang="es-CL" dirty="0"/>
          </a:p>
        </p:txBody>
      </p:sp>
      <p:sp>
        <p:nvSpPr>
          <p:cNvPr id="6" name="Marcador de contenido 5"/>
          <p:cNvSpPr>
            <a:spLocks noGrp="1"/>
          </p:cNvSpPr>
          <p:nvPr>
            <p:ph sz="quarter" idx="14"/>
          </p:nvPr>
        </p:nvSpPr>
        <p:spPr>
          <a:xfrm>
            <a:off x="6270808" y="3078465"/>
            <a:ext cx="5086538" cy="2491826"/>
          </a:xfrm>
        </p:spPr>
        <p:txBody>
          <a:bodyPr/>
          <a:lstStyle/>
          <a:p>
            <a:r>
              <a:rPr lang="es-CL" dirty="0"/>
              <a:t>Instrucciones.</a:t>
            </a:r>
          </a:p>
          <a:p>
            <a:r>
              <a:rPr lang="es-CL" cap="none" dirty="0"/>
              <a:t>El trabajo de esta semana será aprender los tipos de baile de LA zona NORTE de nuestro país y algunos trajes típicos de esta. Con esta información, tendrán que responder algunas preguntas.</a:t>
            </a:r>
          </a:p>
        </p:txBody>
      </p:sp>
      <p:pic>
        <p:nvPicPr>
          <p:cNvPr id="2" name="Imagen 1">
            <a:extLst>
              <a:ext uri="{FF2B5EF4-FFF2-40B4-BE49-F238E27FC236}">
                <a16:creationId xmlns:a16="http://schemas.microsoft.com/office/drawing/2014/main" id="{BA3237E1-D019-4439-8BD5-5C223694BC13}"/>
              </a:ext>
            </a:extLst>
          </p:cNvPr>
          <p:cNvPicPr>
            <a:picLocks noChangeAspect="1"/>
          </p:cNvPicPr>
          <p:nvPr/>
        </p:nvPicPr>
        <p:blipFill>
          <a:blip r:embed="rId2"/>
          <a:stretch>
            <a:fillRect/>
          </a:stretch>
        </p:blipFill>
        <p:spPr>
          <a:xfrm>
            <a:off x="2164360" y="3420160"/>
            <a:ext cx="2582282" cy="2122424"/>
          </a:xfrm>
          <a:prstGeom prst="rect">
            <a:avLst/>
          </a:prstGeom>
        </p:spPr>
      </p:pic>
    </p:spTree>
    <p:extLst>
      <p:ext uri="{BB962C8B-B14F-4D97-AF65-F5344CB8AC3E}">
        <p14:creationId xmlns:p14="http://schemas.microsoft.com/office/powerpoint/2010/main" val="334345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down)">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1" y="245658"/>
            <a:ext cx="10396882" cy="1158140"/>
          </a:xfrm>
        </p:spPr>
        <p:txBody>
          <a:bodyPr>
            <a:normAutofit fontScale="90000"/>
          </a:bodyPr>
          <a:lstStyle/>
          <a:p>
            <a:r>
              <a:rPr lang="es-CL" dirty="0"/>
              <a:t>ZONA NORTE</a:t>
            </a:r>
            <a:br>
              <a:rPr lang="es-CL" dirty="0"/>
            </a:br>
            <a:endParaRPr lang="es-CL" dirty="0"/>
          </a:p>
        </p:txBody>
      </p:sp>
      <p:graphicFrame>
        <p:nvGraphicFramePr>
          <p:cNvPr id="6" name="Tabla 5"/>
          <p:cNvGraphicFramePr>
            <a:graphicFrameLocks noGrp="1"/>
          </p:cNvGraphicFramePr>
          <p:nvPr>
            <p:extLst>
              <p:ext uri="{D42A27DB-BD31-4B8C-83A1-F6EECF244321}">
                <p14:modId xmlns:p14="http://schemas.microsoft.com/office/powerpoint/2010/main" val="1415077903"/>
              </p:ext>
            </p:extLst>
          </p:nvPr>
        </p:nvGraphicFramePr>
        <p:xfrm>
          <a:off x="685801" y="1004554"/>
          <a:ext cx="10596092" cy="4467582"/>
        </p:xfrm>
        <a:graphic>
          <a:graphicData uri="http://schemas.openxmlformats.org/drawingml/2006/table">
            <a:tbl>
              <a:tblPr firstRow="1" firstCol="1" bandRow="1"/>
              <a:tblGrid>
                <a:gridCol w="1965120">
                  <a:extLst>
                    <a:ext uri="{9D8B030D-6E8A-4147-A177-3AD203B41FA5}">
                      <a16:colId xmlns:a16="http://schemas.microsoft.com/office/drawing/2014/main" val="20000"/>
                    </a:ext>
                  </a:extLst>
                </a:gridCol>
                <a:gridCol w="8630972">
                  <a:extLst>
                    <a:ext uri="{9D8B030D-6E8A-4147-A177-3AD203B41FA5}">
                      <a16:colId xmlns:a16="http://schemas.microsoft.com/office/drawing/2014/main" val="20001"/>
                    </a:ext>
                  </a:extLst>
                </a:gridCol>
              </a:tblGrid>
              <a:tr h="714999">
                <a:tc>
                  <a:txBody>
                    <a:bodyPr/>
                    <a:lstStyle/>
                    <a:p>
                      <a:pPr algn="ctr">
                        <a:lnSpc>
                          <a:spcPct val="107000"/>
                        </a:lnSpc>
                        <a:spcAft>
                          <a:spcPts val="0"/>
                        </a:spcAft>
                      </a:pPr>
                      <a:r>
                        <a:rPr lang="es-CL" sz="2000" b="1" dirty="0">
                          <a:effectLst/>
                          <a:latin typeface="Arial" panose="020B0604020202020204" pitchFamily="34" charset="0"/>
                          <a:ea typeface="Calibri" panose="020F0502020204030204" pitchFamily="34" charset="0"/>
                          <a:cs typeface="Times New Roman" panose="02020603050405020304" pitchFamily="18" charset="0"/>
                        </a:rPr>
                        <a:t>Nombre</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L" sz="2000" b="1" dirty="0">
                          <a:effectLst/>
                          <a:latin typeface="Arial" panose="020B0604020202020204" pitchFamily="34" charset="0"/>
                          <a:ea typeface="Calibri" panose="020F0502020204030204" pitchFamily="34" charset="0"/>
                          <a:cs typeface="Times New Roman" panose="02020603050405020304" pitchFamily="18" charset="0"/>
                        </a:rPr>
                        <a:t>Descripción</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76676">
                <a:tc>
                  <a:txBody>
                    <a:bodyPr/>
                    <a:lstStyle/>
                    <a:p>
                      <a:pPr>
                        <a:lnSpc>
                          <a:spcPct val="107000"/>
                        </a:lnSpc>
                        <a:spcBef>
                          <a:spcPts val="1200"/>
                        </a:spcBef>
                        <a:spcAft>
                          <a:spcPts val="1200"/>
                        </a:spcAft>
                      </a:pPr>
                      <a:r>
                        <a:rPr lang="es-CL" sz="1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El Carnavalito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80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Si bien es una danza originaria de Bolivia y practicada en el norte de Argentina, el carnavalito se baila en Chile no solamente para la época de Carnaval, sino que en todas las festividades. Los instrumentos utilizados son la quena y el bombo, dando origen al Huaino, música característica del carnavalito. Es una danza de conjunto, es decir, se baila en grupo y con muchas parejas, quienes realizan hermosas coreografías al compás de la música. Podemos destacar figuras como “el puente”, “las alas” y “las calles”.</a:t>
                      </a:r>
                      <a:endParaRPr lang="es-C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12899">
                <a:tc>
                  <a:txBody>
                    <a:bodyPr/>
                    <a:lstStyle/>
                    <a:p>
                      <a:pPr>
                        <a:lnSpc>
                          <a:spcPct val="107000"/>
                        </a:lnSpc>
                        <a:spcBef>
                          <a:spcPts val="1200"/>
                        </a:spcBef>
                        <a:spcAft>
                          <a:spcPts val="1200"/>
                        </a:spcAft>
                      </a:pPr>
                      <a:r>
                        <a:rPr lang="es-CL" sz="1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Cueca Nortina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 diferencia de nuestra tradicional cueca de la zona central, la cueca nortina generalmente no tiene texto, solo tiene melodía, al igual que el cachimbo. Los instrumentos que acompañan este baile son la trompeta, la tuba, el bombo y la caja.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4" name="Imagen 3">
            <a:extLst>
              <a:ext uri="{FF2B5EF4-FFF2-40B4-BE49-F238E27FC236}">
                <a16:creationId xmlns:a16="http://schemas.microsoft.com/office/drawing/2014/main" id="{6DFC46BD-3F08-4779-9B68-3BF86E52E40E}"/>
              </a:ext>
            </a:extLst>
          </p:cNvPr>
          <p:cNvPicPr>
            <a:picLocks noChangeAspect="1"/>
          </p:cNvPicPr>
          <p:nvPr/>
        </p:nvPicPr>
        <p:blipFill>
          <a:blip r:embed="rId2"/>
          <a:stretch>
            <a:fillRect/>
          </a:stretch>
        </p:blipFill>
        <p:spPr>
          <a:xfrm>
            <a:off x="123971" y="2029141"/>
            <a:ext cx="2504580" cy="1408826"/>
          </a:xfrm>
          <a:prstGeom prst="rect">
            <a:avLst/>
          </a:prstGeom>
        </p:spPr>
      </p:pic>
      <p:pic>
        <p:nvPicPr>
          <p:cNvPr id="7" name="Imagen 6">
            <a:extLst>
              <a:ext uri="{FF2B5EF4-FFF2-40B4-BE49-F238E27FC236}">
                <a16:creationId xmlns:a16="http://schemas.microsoft.com/office/drawing/2014/main" id="{B35CBC22-7A75-40F7-92B7-655764B65B24}"/>
              </a:ext>
            </a:extLst>
          </p:cNvPr>
          <p:cNvPicPr>
            <a:picLocks noChangeAspect="1"/>
          </p:cNvPicPr>
          <p:nvPr/>
        </p:nvPicPr>
        <p:blipFill rotWithShape="1">
          <a:blip r:embed="rId3"/>
          <a:srcRect l="5197" b="8445"/>
          <a:stretch/>
        </p:blipFill>
        <p:spPr>
          <a:xfrm>
            <a:off x="842884" y="4054343"/>
            <a:ext cx="1456806" cy="2043136"/>
          </a:xfrm>
          <a:prstGeom prst="rect">
            <a:avLst/>
          </a:prstGeom>
        </p:spPr>
      </p:pic>
    </p:spTree>
    <p:extLst>
      <p:ext uri="{BB962C8B-B14F-4D97-AF65-F5344CB8AC3E}">
        <p14:creationId xmlns:p14="http://schemas.microsoft.com/office/powerpoint/2010/main" val="321431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511739198"/>
              </p:ext>
            </p:extLst>
          </p:nvPr>
        </p:nvGraphicFramePr>
        <p:xfrm>
          <a:off x="440087" y="718381"/>
          <a:ext cx="11127346" cy="4761104"/>
        </p:xfrm>
        <a:graphic>
          <a:graphicData uri="http://schemas.openxmlformats.org/drawingml/2006/table">
            <a:tbl>
              <a:tblPr firstRow="1" firstCol="1" bandRow="1"/>
              <a:tblGrid>
                <a:gridCol w="2957532">
                  <a:extLst>
                    <a:ext uri="{9D8B030D-6E8A-4147-A177-3AD203B41FA5}">
                      <a16:colId xmlns:a16="http://schemas.microsoft.com/office/drawing/2014/main" val="20000"/>
                    </a:ext>
                  </a:extLst>
                </a:gridCol>
                <a:gridCol w="8169814">
                  <a:extLst>
                    <a:ext uri="{9D8B030D-6E8A-4147-A177-3AD203B41FA5}">
                      <a16:colId xmlns:a16="http://schemas.microsoft.com/office/drawing/2014/main" val="20001"/>
                    </a:ext>
                  </a:extLst>
                </a:gridCol>
              </a:tblGrid>
              <a:tr h="695459">
                <a:tc>
                  <a:txBody>
                    <a:bodyPr/>
                    <a:lstStyle/>
                    <a:p>
                      <a:pPr algn="ctr">
                        <a:lnSpc>
                          <a:spcPct val="107000"/>
                        </a:lnSpc>
                        <a:spcBef>
                          <a:spcPts val="1200"/>
                        </a:spcBef>
                        <a:spcAft>
                          <a:spcPts val="1200"/>
                        </a:spcAft>
                      </a:pPr>
                      <a:r>
                        <a:rPr lang="es-CL" sz="16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El Torito</a:t>
                      </a:r>
                    </a:p>
                    <a:p>
                      <a:pPr algn="ctr">
                        <a:lnSpc>
                          <a:spcPct val="107000"/>
                        </a:lnSpc>
                        <a:spcBef>
                          <a:spcPts val="1200"/>
                        </a:spcBef>
                        <a:spcAft>
                          <a:spcPts val="1200"/>
                        </a:spcAft>
                      </a:pP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2747" marR="5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6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En la celebración de la fiesta religiosa de San Pedro, el 29 de junio, se homenajea a este santo patrono a través del canto, la danza y la música caracterizada por su origen religioso. Durante el baile se forma una ronda, ubicándose en su centro dos hombres, uno vestido completamente de blanco y el otro entero de negro. Ambos para resaltar más la vestimenta y el disfraz, utilizan una gran máscara en forma de toro. Los participantes de la ronda, por su parte, aplauden y cantan, mientras los dos hombres simulan darse cornadas hasta que uno cae. Siempre será el hombre de negro.</a:t>
                      </a:r>
                    </a:p>
                    <a:p>
                      <a:pPr>
                        <a:lnSpc>
                          <a:spcPct val="107000"/>
                        </a:lnSpc>
                        <a:spcBef>
                          <a:spcPts val="1200"/>
                        </a:spcBef>
                        <a:spcAft>
                          <a:spcPts val="1200"/>
                        </a:spcAft>
                      </a:pP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747" marR="5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56822">
                <a:tc>
                  <a:txBody>
                    <a:bodyPr/>
                    <a:lstStyle/>
                    <a:p>
                      <a:pPr algn="ctr">
                        <a:lnSpc>
                          <a:spcPct val="107000"/>
                        </a:lnSpc>
                        <a:spcBef>
                          <a:spcPts val="1200"/>
                        </a:spcBef>
                        <a:spcAft>
                          <a:spcPts val="1200"/>
                        </a:spcAft>
                      </a:pPr>
                      <a:r>
                        <a:rPr lang="es-CL" sz="16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El Huachitorito</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2747" marR="5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6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Es un baile que se realiza en las casas durante la época navideña, utilizando instrumentos como la quena, guitarra, violines y acordeones, acompañados por el bombo y la caja. Es reconocido como un villancico danzado por “Pastores de Navidad” que recorren las viviendas del pueblo visitando otros pesebres. Durante el baile intervienen varias parejas que se ubican en filas de a dos o bien pueden formar un círculo que rodea a las parejas que se van ubicando al centro. El hombre imita a un toro y la mujer lo torea con un pañuelo rojo que desata de la cintura.</a:t>
                      </a:r>
                    </a:p>
                    <a:p>
                      <a:pPr>
                        <a:lnSpc>
                          <a:spcPct val="107000"/>
                        </a:lnSpc>
                        <a:spcBef>
                          <a:spcPts val="1200"/>
                        </a:spcBef>
                        <a:spcAft>
                          <a:spcPts val="1200"/>
                        </a:spcAft>
                      </a:pP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747" marR="5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Imagen 2">
            <a:extLst>
              <a:ext uri="{FF2B5EF4-FFF2-40B4-BE49-F238E27FC236}">
                <a16:creationId xmlns:a16="http://schemas.microsoft.com/office/drawing/2014/main" id="{B55EFBB2-223D-4840-93AF-059C798411B9}"/>
              </a:ext>
            </a:extLst>
          </p:cNvPr>
          <p:cNvPicPr>
            <a:picLocks noChangeAspect="1"/>
          </p:cNvPicPr>
          <p:nvPr/>
        </p:nvPicPr>
        <p:blipFill rotWithShape="1">
          <a:blip r:embed="rId2"/>
          <a:srcRect l="15284" t="11394" b="2020"/>
          <a:stretch/>
        </p:blipFill>
        <p:spPr>
          <a:xfrm>
            <a:off x="716846" y="986478"/>
            <a:ext cx="2417974" cy="1828800"/>
          </a:xfrm>
          <a:prstGeom prst="rect">
            <a:avLst/>
          </a:prstGeom>
        </p:spPr>
      </p:pic>
      <p:pic>
        <p:nvPicPr>
          <p:cNvPr id="6" name="Imagen 5">
            <a:extLst>
              <a:ext uri="{FF2B5EF4-FFF2-40B4-BE49-F238E27FC236}">
                <a16:creationId xmlns:a16="http://schemas.microsoft.com/office/drawing/2014/main" id="{E1A5BA76-B891-4B1D-A65C-E5C5E63D35B6}"/>
              </a:ext>
            </a:extLst>
          </p:cNvPr>
          <p:cNvPicPr>
            <a:picLocks noChangeAspect="1"/>
          </p:cNvPicPr>
          <p:nvPr/>
        </p:nvPicPr>
        <p:blipFill>
          <a:blip r:embed="rId3"/>
          <a:stretch>
            <a:fillRect/>
          </a:stretch>
        </p:blipFill>
        <p:spPr>
          <a:xfrm>
            <a:off x="854270" y="3429000"/>
            <a:ext cx="2143125" cy="2143125"/>
          </a:xfrm>
          <a:prstGeom prst="rect">
            <a:avLst/>
          </a:prstGeom>
        </p:spPr>
      </p:pic>
    </p:spTree>
    <p:extLst>
      <p:ext uri="{BB962C8B-B14F-4D97-AF65-F5344CB8AC3E}">
        <p14:creationId xmlns:p14="http://schemas.microsoft.com/office/powerpoint/2010/main" val="370610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5CEF12D6-3F8C-4EAE-8627-6901D26B65B9}"/>
              </a:ext>
            </a:extLst>
          </p:cNvPr>
          <p:cNvGraphicFramePr>
            <a:graphicFrameLocks noGrp="1"/>
          </p:cNvGraphicFramePr>
          <p:nvPr>
            <p:extLst>
              <p:ext uri="{D42A27DB-BD31-4B8C-83A1-F6EECF244321}">
                <p14:modId xmlns:p14="http://schemas.microsoft.com/office/powerpoint/2010/main" val="3515911368"/>
              </p:ext>
            </p:extLst>
          </p:nvPr>
        </p:nvGraphicFramePr>
        <p:xfrm>
          <a:off x="341851" y="1510077"/>
          <a:ext cx="11127346" cy="2641473"/>
        </p:xfrm>
        <a:graphic>
          <a:graphicData uri="http://schemas.openxmlformats.org/drawingml/2006/table">
            <a:tbl>
              <a:tblPr firstRow="1" firstCol="1" bandRow="1"/>
              <a:tblGrid>
                <a:gridCol w="3366082">
                  <a:extLst>
                    <a:ext uri="{9D8B030D-6E8A-4147-A177-3AD203B41FA5}">
                      <a16:colId xmlns:a16="http://schemas.microsoft.com/office/drawing/2014/main" val="4290790486"/>
                    </a:ext>
                  </a:extLst>
                </a:gridCol>
                <a:gridCol w="7761264">
                  <a:extLst>
                    <a:ext uri="{9D8B030D-6E8A-4147-A177-3AD203B41FA5}">
                      <a16:colId xmlns:a16="http://schemas.microsoft.com/office/drawing/2014/main" val="3834380709"/>
                    </a:ext>
                  </a:extLst>
                </a:gridCol>
              </a:tblGrid>
              <a:tr h="708338">
                <a:tc>
                  <a:txBody>
                    <a:bodyPr/>
                    <a:lstStyle/>
                    <a:p>
                      <a:pPr algn="ctr">
                        <a:lnSpc>
                          <a:spcPct val="107000"/>
                        </a:lnSpc>
                        <a:spcBef>
                          <a:spcPts val="1200"/>
                        </a:spcBef>
                        <a:spcAft>
                          <a:spcPts val="1200"/>
                        </a:spcAft>
                      </a:pPr>
                      <a:r>
                        <a:rPr lang="es-CL" sz="16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El trote</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2747" marR="5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spcAft>
                          <a:spcPts val="1200"/>
                        </a:spcAft>
                      </a:pPr>
                      <a:r>
                        <a:rPr lang="es-CL" sz="16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La vestimenta utilizada en este baile es muy colorida predominando la ropa de lana de alpaca o vicuña. Las mujeres utilizan faldas, una sobre otras, de terciopelo de colores. Otra parte de la indumentaria del trote es el “aguayo”, cuadrado de lana que se coloca en la espalda y se afirma de los hombros prendido al pecho con una cuchara de plata. El hombre y la mujer usan sombrero. La música es acompañada por la guitarra, la quena, la zampoña, la caja y el bombo. La pareja de bailarines realizan pasos como si estuviesen trotando. Mientras se mueven avanzan y retroceden rítmicamente. Se toman de las manos y giran para todos lados.</a:t>
                      </a:r>
                    </a:p>
                    <a:p>
                      <a:pPr>
                        <a:lnSpc>
                          <a:spcPct val="107000"/>
                        </a:lnSpc>
                        <a:spcBef>
                          <a:spcPts val="1200"/>
                        </a:spcBef>
                        <a:spcAft>
                          <a:spcPts val="1200"/>
                        </a:spcAft>
                      </a:pP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747" marR="5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379024"/>
                  </a:ext>
                </a:extLst>
              </a:tr>
            </a:tbl>
          </a:graphicData>
        </a:graphic>
      </p:graphicFrame>
      <p:pic>
        <p:nvPicPr>
          <p:cNvPr id="4" name="Imagen 3">
            <a:extLst>
              <a:ext uri="{FF2B5EF4-FFF2-40B4-BE49-F238E27FC236}">
                <a16:creationId xmlns:a16="http://schemas.microsoft.com/office/drawing/2014/main" id="{4B926B5A-4C5E-4685-9261-494DE0CB1A0E}"/>
              </a:ext>
            </a:extLst>
          </p:cNvPr>
          <p:cNvPicPr>
            <a:picLocks noChangeAspect="1"/>
          </p:cNvPicPr>
          <p:nvPr/>
        </p:nvPicPr>
        <p:blipFill>
          <a:blip r:embed="rId2"/>
          <a:stretch>
            <a:fillRect/>
          </a:stretch>
        </p:blipFill>
        <p:spPr>
          <a:xfrm>
            <a:off x="614232" y="1779825"/>
            <a:ext cx="2876550" cy="2371725"/>
          </a:xfrm>
          <a:prstGeom prst="rect">
            <a:avLst/>
          </a:prstGeom>
        </p:spPr>
      </p:pic>
    </p:spTree>
    <p:extLst>
      <p:ext uri="{BB962C8B-B14F-4D97-AF65-F5344CB8AC3E}">
        <p14:creationId xmlns:p14="http://schemas.microsoft.com/office/powerpoint/2010/main" val="7059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85800" y="132009"/>
            <a:ext cx="10396882" cy="1151965"/>
          </a:xfrm>
        </p:spPr>
        <p:txBody>
          <a:bodyPr/>
          <a:lstStyle/>
          <a:p>
            <a:r>
              <a:rPr lang="es-CL" dirty="0"/>
              <a:t>BAILES ZONA NORTE Y SUR</a:t>
            </a:r>
          </a:p>
        </p:txBody>
      </p:sp>
      <p:pic>
        <p:nvPicPr>
          <p:cNvPr id="8" name="Imagen 7"/>
          <p:cNvPicPr>
            <a:picLocks noChangeAspect="1"/>
          </p:cNvPicPr>
          <p:nvPr/>
        </p:nvPicPr>
        <p:blipFill>
          <a:blip r:embed="rId2"/>
          <a:stretch>
            <a:fillRect/>
          </a:stretch>
        </p:blipFill>
        <p:spPr>
          <a:xfrm>
            <a:off x="300045" y="1283974"/>
            <a:ext cx="2731245" cy="2255716"/>
          </a:xfrm>
          <a:prstGeom prst="rect">
            <a:avLst/>
          </a:prstGeom>
        </p:spPr>
      </p:pic>
      <p:pic>
        <p:nvPicPr>
          <p:cNvPr id="9" name="Imagen 8"/>
          <p:cNvPicPr>
            <a:picLocks noChangeAspect="1"/>
          </p:cNvPicPr>
          <p:nvPr/>
        </p:nvPicPr>
        <p:blipFill>
          <a:blip r:embed="rId3"/>
          <a:stretch>
            <a:fillRect/>
          </a:stretch>
        </p:blipFill>
        <p:spPr>
          <a:xfrm>
            <a:off x="4161210" y="1418098"/>
            <a:ext cx="3188484" cy="2121592"/>
          </a:xfrm>
          <a:prstGeom prst="rect">
            <a:avLst/>
          </a:prstGeom>
        </p:spPr>
      </p:pic>
      <p:pic>
        <p:nvPicPr>
          <p:cNvPr id="10" name="Imagen 9"/>
          <p:cNvPicPr>
            <a:picLocks noChangeAspect="1"/>
          </p:cNvPicPr>
          <p:nvPr/>
        </p:nvPicPr>
        <p:blipFill>
          <a:blip r:embed="rId4"/>
          <a:stretch>
            <a:fillRect/>
          </a:stretch>
        </p:blipFill>
        <p:spPr>
          <a:xfrm>
            <a:off x="8990084" y="957810"/>
            <a:ext cx="2274005" cy="3042168"/>
          </a:xfrm>
          <a:prstGeom prst="rect">
            <a:avLst/>
          </a:prstGeom>
        </p:spPr>
      </p:pic>
      <p:sp>
        <p:nvSpPr>
          <p:cNvPr id="13" name="CuadroTexto 12"/>
          <p:cNvSpPr txBox="1"/>
          <p:nvPr/>
        </p:nvSpPr>
        <p:spPr>
          <a:xfrm>
            <a:off x="976647" y="3999978"/>
            <a:ext cx="1378039" cy="461665"/>
          </a:xfrm>
          <a:prstGeom prst="rect">
            <a:avLst/>
          </a:prstGeom>
          <a:noFill/>
        </p:spPr>
        <p:txBody>
          <a:bodyPr wrap="square" rtlCol="0">
            <a:spAutoFit/>
          </a:bodyPr>
          <a:lstStyle/>
          <a:p>
            <a:r>
              <a:rPr lang="es-CL" sz="2400" dirty="0"/>
              <a:t>EL TROTE</a:t>
            </a:r>
          </a:p>
        </p:txBody>
      </p:sp>
      <p:sp>
        <p:nvSpPr>
          <p:cNvPr id="15" name="CuadroTexto 14"/>
          <p:cNvSpPr txBox="1"/>
          <p:nvPr/>
        </p:nvSpPr>
        <p:spPr>
          <a:xfrm>
            <a:off x="4735680" y="3999977"/>
            <a:ext cx="1626484" cy="461665"/>
          </a:xfrm>
          <a:prstGeom prst="rect">
            <a:avLst/>
          </a:prstGeom>
          <a:noFill/>
        </p:spPr>
        <p:txBody>
          <a:bodyPr wrap="square" rtlCol="0">
            <a:spAutoFit/>
          </a:bodyPr>
          <a:lstStyle/>
          <a:p>
            <a:r>
              <a:rPr lang="es-CL" sz="2400" dirty="0"/>
              <a:t>LA TIRANA</a:t>
            </a:r>
          </a:p>
        </p:txBody>
      </p:sp>
      <p:sp>
        <p:nvSpPr>
          <p:cNvPr id="16" name="CuadroTexto 15"/>
          <p:cNvSpPr txBox="1"/>
          <p:nvPr/>
        </p:nvSpPr>
        <p:spPr>
          <a:xfrm>
            <a:off x="9408429" y="4249240"/>
            <a:ext cx="1674253" cy="461665"/>
          </a:xfrm>
          <a:prstGeom prst="rect">
            <a:avLst/>
          </a:prstGeom>
          <a:noFill/>
        </p:spPr>
        <p:txBody>
          <a:bodyPr wrap="square" rtlCol="0">
            <a:spAutoFit/>
          </a:bodyPr>
          <a:lstStyle/>
          <a:p>
            <a:r>
              <a:rPr lang="es-CL" sz="2400" dirty="0"/>
              <a:t>EL TORITO</a:t>
            </a:r>
          </a:p>
        </p:txBody>
      </p:sp>
    </p:spTree>
    <p:extLst>
      <p:ext uri="{BB962C8B-B14F-4D97-AF65-F5344CB8AC3E}">
        <p14:creationId xmlns:p14="http://schemas.microsoft.com/office/powerpoint/2010/main" val="3898943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1608317" y="4383207"/>
            <a:ext cx="2113678" cy="461665"/>
          </a:xfrm>
          <a:prstGeom prst="rect">
            <a:avLst/>
          </a:prstGeom>
          <a:noFill/>
        </p:spPr>
        <p:txBody>
          <a:bodyPr wrap="square" rtlCol="0">
            <a:spAutoFit/>
          </a:bodyPr>
          <a:lstStyle/>
          <a:p>
            <a:r>
              <a:rPr lang="es-CL" sz="2400" dirty="0"/>
              <a:t>EL CARNAVALITO</a:t>
            </a:r>
          </a:p>
        </p:txBody>
      </p:sp>
      <p:sp>
        <p:nvSpPr>
          <p:cNvPr id="12" name="CuadroTexto 11"/>
          <p:cNvSpPr txBox="1"/>
          <p:nvPr/>
        </p:nvSpPr>
        <p:spPr>
          <a:xfrm>
            <a:off x="7653068" y="4383206"/>
            <a:ext cx="2144333" cy="461665"/>
          </a:xfrm>
          <a:prstGeom prst="rect">
            <a:avLst/>
          </a:prstGeom>
          <a:noFill/>
        </p:spPr>
        <p:txBody>
          <a:bodyPr wrap="square" rtlCol="0">
            <a:spAutoFit/>
          </a:bodyPr>
          <a:lstStyle/>
          <a:p>
            <a:r>
              <a:rPr lang="es-CL" sz="2400" dirty="0"/>
              <a:t>CUECA NORTINA</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47" y="628125"/>
            <a:ext cx="4667250" cy="352425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443" y="539647"/>
            <a:ext cx="2479584" cy="3612728"/>
          </a:xfrm>
          <a:prstGeom prst="rect">
            <a:avLst/>
          </a:prstGeom>
        </p:spPr>
      </p:pic>
    </p:spTree>
    <p:extLst>
      <p:ext uri="{BB962C8B-B14F-4D97-AF65-F5344CB8AC3E}">
        <p14:creationId xmlns:p14="http://schemas.microsoft.com/office/powerpoint/2010/main" val="3799756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7431" y="1152659"/>
            <a:ext cx="4391696" cy="3293772"/>
          </a:xfrm>
          <a:prstGeom prst="rect">
            <a:avLst/>
          </a:prstGeom>
        </p:spPr>
      </p:pic>
      <p:pic>
        <p:nvPicPr>
          <p:cNvPr id="3" name="videoplayback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01556" y="1152659"/>
            <a:ext cx="4378816" cy="3284112"/>
          </a:xfrm>
          <a:prstGeom prst="rect">
            <a:avLst/>
          </a:prstGeom>
        </p:spPr>
      </p:pic>
    </p:spTree>
    <p:extLst>
      <p:ext uri="{BB962C8B-B14F-4D97-AF65-F5344CB8AC3E}">
        <p14:creationId xmlns:p14="http://schemas.microsoft.com/office/powerpoint/2010/main" val="2640526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83335" y="425004"/>
            <a:ext cx="10740980" cy="5078313"/>
          </a:xfrm>
          <a:prstGeom prst="rect">
            <a:avLst/>
          </a:prstGeom>
          <a:noFill/>
        </p:spPr>
        <p:txBody>
          <a:bodyPr wrap="square" rtlCol="0">
            <a:spAutoFit/>
          </a:bodyPr>
          <a:lstStyle/>
          <a:p>
            <a:r>
              <a:rPr lang="es-CL" b="1" dirty="0">
                <a:latin typeface="Arial" panose="020B0604020202020204" pitchFamily="34" charset="0"/>
                <a:cs typeface="Arial" panose="020B0604020202020204" pitchFamily="34" charset="0"/>
              </a:rPr>
              <a:t>TICKET DE SALIDA</a:t>
            </a:r>
            <a:endParaRPr lang="es-CL" dirty="0">
              <a:latin typeface="Arial" panose="020B0604020202020204" pitchFamily="34" charset="0"/>
              <a:cs typeface="Arial" panose="020B0604020202020204" pitchFamily="34" charset="0"/>
            </a:endParaRPr>
          </a:p>
          <a:p>
            <a:r>
              <a:rPr lang="es-CL" b="1" dirty="0">
                <a:latin typeface="Arial" panose="020B0604020202020204" pitchFamily="34" charset="0"/>
                <a:cs typeface="Arial" panose="020B0604020202020204" pitchFamily="34" charset="0"/>
              </a:rPr>
              <a:t>Nombre:_______________ Fecha: ______  Curso:_____   Semana: 25</a:t>
            </a:r>
            <a:endParaRPr lang="es-CL" dirty="0">
              <a:latin typeface="Arial" panose="020B0604020202020204" pitchFamily="34" charset="0"/>
              <a:cs typeface="Arial" panose="020B0604020202020204" pitchFamily="34" charset="0"/>
            </a:endParaRPr>
          </a:p>
          <a:p>
            <a:r>
              <a:rPr lang="es-CL" b="1" dirty="0">
                <a:latin typeface="Arial" panose="020B0604020202020204" pitchFamily="34" charset="0"/>
                <a:cs typeface="Arial" panose="020B0604020202020204" pitchFamily="34" charset="0"/>
              </a:rPr>
              <a:t>1) En que baile podemos encontrar figuras como “el puente”.</a:t>
            </a:r>
            <a:endParaRPr lang="es-CL" dirty="0">
              <a:latin typeface="Arial" panose="020B0604020202020204" pitchFamily="34" charset="0"/>
              <a:cs typeface="Arial" panose="020B0604020202020204" pitchFamily="34" charset="0"/>
            </a:endParaRPr>
          </a:p>
          <a:p>
            <a:r>
              <a:rPr lang="es-CL" dirty="0">
                <a:latin typeface="Arial" panose="020B0604020202020204" pitchFamily="34" charset="0"/>
                <a:cs typeface="Arial" panose="020B0604020202020204" pitchFamily="34" charset="0"/>
              </a:rPr>
              <a:t>a) Vals Chilote</a:t>
            </a:r>
          </a:p>
          <a:p>
            <a:r>
              <a:rPr lang="es-CL" dirty="0">
                <a:latin typeface="Arial" panose="020B0604020202020204" pitchFamily="34" charset="0"/>
                <a:cs typeface="Arial" panose="020B0604020202020204" pitchFamily="34" charset="0"/>
              </a:rPr>
              <a:t>b) La </a:t>
            </a:r>
            <a:r>
              <a:rPr lang="es-CL" dirty="0" err="1">
                <a:latin typeface="Arial" panose="020B0604020202020204" pitchFamily="34" charset="0"/>
                <a:cs typeface="Arial" panose="020B0604020202020204" pitchFamily="34" charset="0"/>
              </a:rPr>
              <a:t>Trastrasera</a:t>
            </a:r>
            <a:endParaRPr lang="es-CL" dirty="0">
              <a:latin typeface="Arial" panose="020B0604020202020204" pitchFamily="34" charset="0"/>
              <a:cs typeface="Arial" panose="020B0604020202020204" pitchFamily="34" charset="0"/>
            </a:endParaRPr>
          </a:p>
          <a:p>
            <a:r>
              <a:rPr lang="es-CL" dirty="0">
                <a:latin typeface="Arial" panose="020B0604020202020204" pitchFamily="34" charset="0"/>
                <a:cs typeface="Arial" panose="020B0604020202020204" pitchFamily="34" charset="0"/>
              </a:rPr>
              <a:t>c) El Carnavalito</a:t>
            </a:r>
          </a:p>
          <a:p>
            <a:r>
              <a:rPr lang="es-CL" dirty="0">
                <a:latin typeface="Arial" panose="020B0604020202020204" pitchFamily="34" charset="0"/>
                <a:cs typeface="Arial" panose="020B0604020202020204" pitchFamily="34" charset="0"/>
              </a:rPr>
              <a:t>d) El Torito</a:t>
            </a:r>
          </a:p>
          <a:p>
            <a:r>
              <a:rPr lang="es-CL" b="1" dirty="0">
                <a:latin typeface="Arial" panose="020B0604020202020204" pitchFamily="34" charset="0"/>
                <a:cs typeface="Arial" panose="020B0604020202020204" pitchFamily="34" charset="0"/>
              </a:rPr>
              <a:t>2) Se baila para la festividad de San Pedro, el 29 de Junio</a:t>
            </a:r>
            <a:endParaRPr lang="es-CL" dirty="0">
              <a:latin typeface="Arial" panose="020B0604020202020204" pitchFamily="34" charset="0"/>
              <a:cs typeface="Arial" panose="020B0604020202020204" pitchFamily="34" charset="0"/>
            </a:endParaRPr>
          </a:p>
          <a:p>
            <a:r>
              <a:rPr lang="es-CL" dirty="0">
                <a:latin typeface="Arial" panose="020B0604020202020204" pitchFamily="34" charset="0"/>
                <a:cs typeface="Arial" panose="020B0604020202020204" pitchFamily="34" charset="0"/>
              </a:rPr>
              <a:t>a) El Torito</a:t>
            </a:r>
          </a:p>
          <a:p>
            <a:r>
              <a:rPr lang="es-CL" dirty="0">
                <a:latin typeface="Arial" panose="020B0604020202020204" pitchFamily="34" charset="0"/>
                <a:cs typeface="Arial" panose="020B0604020202020204" pitchFamily="34" charset="0"/>
              </a:rPr>
              <a:t>b) Cueca Nortina</a:t>
            </a:r>
          </a:p>
          <a:p>
            <a:r>
              <a:rPr lang="es-CL" dirty="0">
                <a:latin typeface="Arial" panose="020B0604020202020204" pitchFamily="34" charset="0"/>
                <a:cs typeface="Arial" panose="020B0604020202020204" pitchFamily="34" charset="0"/>
              </a:rPr>
              <a:t>c) La Pericona</a:t>
            </a:r>
          </a:p>
          <a:p>
            <a:r>
              <a:rPr lang="es-CL" dirty="0">
                <a:latin typeface="Arial" panose="020B0604020202020204" pitchFamily="34" charset="0"/>
                <a:cs typeface="Arial" panose="020B0604020202020204" pitchFamily="34" charset="0"/>
              </a:rPr>
              <a:t>d) La Sirilla</a:t>
            </a:r>
          </a:p>
          <a:p>
            <a:r>
              <a:rPr lang="es-CL" b="1" dirty="0">
                <a:latin typeface="Arial" panose="020B0604020202020204" pitchFamily="34" charset="0"/>
                <a:cs typeface="Arial" panose="020B0604020202020204" pitchFamily="34" charset="0"/>
              </a:rPr>
              <a:t>3) Baile que se realiza en época navideña.</a:t>
            </a:r>
            <a:endParaRPr lang="es-CL" dirty="0">
              <a:latin typeface="Arial" panose="020B0604020202020204" pitchFamily="34" charset="0"/>
              <a:cs typeface="Arial" panose="020B0604020202020204" pitchFamily="34" charset="0"/>
            </a:endParaRPr>
          </a:p>
          <a:p>
            <a:r>
              <a:rPr lang="es-CL" dirty="0">
                <a:latin typeface="Arial" panose="020B0604020202020204" pitchFamily="34" charset="0"/>
                <a:cs typeface="Arial" panose="020B0604020202020204" pitchFamily="34" charset="0"/>
              </a:rPr>
              <a:t>a) Cueca Chilota</a:t>
            </a:r>
          </a:p>
          <a:p>
            <a:r>
              <a:rPr lang="es-CL" dirty="0">
                <a:latin typeface="Arial" panose="020B0604020202020204" pitchFamily="34" charset="0"/>
                <a:cs typeface="Arial" panose="020B0604020202020204" pitchFamily="34" charset="0"/>
              </a:rPr>
              <a:t>b) El </a:t>
            </a:r>
            <a:r>
              <a:rPr lang="es-CL" dirty="0" err="1">
                <a:latin typeface="Arial" panose="020B0604020202020204" pitchFamily="34" charset="0"/>
                <a:cs typeface="Arial" panose="020B0604020202020204" pitchFamily="34" charset="0"/>
              </a:rPr>
              <a:t>Huachitorito</a:t>
            </a:r>
            <a:endParaRPr lang="es-CL" dirty="0">
              <a:latin typeface="Arial" panose="020B0604020202020204" pitchFamily="34" charset="0"/>
              <a:cs typeface="Arial" panose="020B0604020202020204" pitchFamily="34" charset="0"/>
            </a:endParaRPr>
          </a:p>
          <a:p>
            <a:r>
              <a:rPr lang="es-CL" dirty="0">
                <a:latin typeface="Arial" panose="020B0604020202020204" pitchFamily="34" charset="0"/>
                <a:cs typeface="Arial" panose="020B0604020202020204" pitchFamily="34" charset="0"/>
              </a:rPr>
              <a:t>c) El Trote</a:t>
            </a:r>
          </a:p>
          <a:p>
            <a:r>
              <a:rPr lang="es-CL" dirty="0">
                <a:latin typeface="Arial" panose="020B0604020202020204" pitchFamily="34" charset="0"/>
                <a:cs typeface="Arial" panose="020B0604020202020204" pitchFamily="34" charset="0"/>
              </a:rPr>
              <a:t>d) Cueca del </a:t>
            </a:r>
            <a:r>
              <a:rPr lang="es-CL" dirty="0" err="1">
                <a:latin typeface="Arial" panose="020B0604020202020204" pitchFamily="34" charset="0"/>
                <a:cs typeface="Arial" panose="020B0604020202020204" pitchFamily="34" charset="0"/>
              </a:rPr>
              <a:t>Chapecao</a:t>
            </a:r>
            <a:endParaRPr lang="es-CL" dirty="0">
              <a:latin typeface="Arial" panose="020B0604020202020204" pitchFamily="34" charset="0"/>
              <a:cs typeface="Arial" panose="020B0604020202020204" pitchFamily="34" charset="0"/>
            </a:endParaRPr>
          </a:p>
          <a:p>
            <a:endParaRPr lang="es-CL" dirty="0"/>
          </a:p>
        </p:txBody>
      </p:sp>
    </p:spTree>
    <p:extLst>
      <p:ext uri="{BB962C8B-B14F-4D97-AF65-F5344CB8AC3E}">
        <p14:creationId xmlns:p14="http://schemas.microsoft.com/office/powerpoint/2010/main" val="363176036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principal">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Evento principal</Template>
  <TotalTime>5568</TotalTime>
  <Words>717</Words>
  <Application>Microsoft Office PowerPoint</Application>
  <PresentationFormat>Panorámica</PresentationFormat>
  <Paragraphs>43</Paragraphs>
  <Slides>9</Slides>
  <Notes>0</Notes>
  <HiddenSlides>0</HiddenSlides>
  <MMClips>2</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Arial</vt:lpstr>
      <vt:lpstr>Calibri</vt:lpstr>
      <vt:lpstr>Impact</vt:lpstr>
      <vt:lpstr>Evento principal</vt:lpstr>
      <vt:lpstr>BAILES ZONA NORTE </vt:lpstr>
      <vt:lpstr>¿Qué necesito saber?</vt:lpstr>
      <vt:lpstr>ZONA NORTE </vt:lpstr>
      <vt:lpstr>Presentación de PowerPoint</vt:lpstr>
      <vt:lpstr>Presentación de PowerPoint</vt:lpstr>
      <vt:lpstr>BAILES ZONA NORTE Y SUR</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Retroalimentación Futbol y Basquetbol</dc:title>
  <dc:creator>Diego Baez Donoso</dc:creator>
  <cp:lastModifiedBy>Jorge y Brenda</cp:lastModifiedBy>
  <cp:revision>36</cp:revision>
  <dcterms:created xsi:type="dcterms:W3CDTF">2020-06-16T21:41:48Z</dcterms:created>
  <dcterms:modified xsi:type="dcterms:W3CDTF">2020-09-28T21:36:03Z</dcterms:modified>
</cp:coreProperties>
</file>