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0"/>
  </p:notesMasterIdLst>
  <p:sldIdLst>
    <p:sldId id="256" r:id="rId2"/>
    <p:sldId id="257" r:id="rId3"/>
    <p:sldId id="274" r:id="rId4"/>
    <p:sldId id="275" r:id="rId5"/>
    <p:sldId id="258" r:id="rId6"/>
    <p:sldId id="259" r:id="rId7"/>
    <p:sldId id="262" r:id="rId8"/>
    <p:sldId id="264" r:id="rId9"/>
    <p:sldId id="265" r:id="rId10"/>
    <p:sldId id="266" r:id="rId11"/>
    <p:sldId id="268" r:id="rId12"/>
    <p:sldId id="270" r:id="rId13"/>
    <p:sldId id="271" r:id="rId14"/>
    <p:sldId id="260" r:id="rId15"/>
    <p:sldId id="272" r:id="rId16"/>
    <p:sldId id="273" r:id="rId17"/>
    <p:sldId id="263" r:id="rId18"/>
    <p:sldId id="269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/>
    <p:restoredTop sz="94700"/>
  </p:normalViewPr>
  <p:slideViewPr>
    <p:cSldViewPr snapToGrid="0" snapToObjects="1">
      <p:cViewPr varScale="1">
        <p:scale>
          <a:sx n="103" d="100"/>
          <a:sy n="103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3B4D2-A01E-E745-809B-2D1388895749}" type="datetimeFigureOut">
              <a:rPr lang="es-CL" smtClean="0"/>
              <a:t>23-11-2020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3FCF2-E9E3-3347-A1E5-88D5422139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098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3FCF2-E9E3-3347-A1E5-88D5422139A1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6051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3FCF2-E9E3-3347-A1E5-88D5422139A1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2654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7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2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6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8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8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3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9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8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0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.bancomundial.org/indicador/EN.ATM.CO2E.PC?view=char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8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8FDA66-67B4-4DBE-8354-C26F91ADB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22">
            <a:extLst>
              <a:ext uri="{FF2B5EF4-FFF2-40B4-BE49-F238E27FC236}">
                <a16:creationId xmlns:a16="http://schemas.microsoft.com/office/drawing/2014/main" xmlns="" id="{3B2B1500-BB55-471C-8A9E-67288297EC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24">
            <a:extLst>
              <a:ext uri="{FF2B5EF4-FFF2-40B4-BE49-F238E27FC236}">
                <a16:creationId xmlns:a16="http://schemas.microsoft.com/office/drawing/2014/main" xmlns="" id="{3045E22C-A99D-41BB-AF14-EF1B1E745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9C07EB6-EC30-3A48-A72D-C72CAAE4D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anchor="b">
            <a:normAutofit/>
          </a:bodyPr>
          <a:lstStyle/>
          <a:p>
            <a:pPr algn="l"/>
            <a:r>
              <a:rPr lang="es-CL"/>
              <a:t>Profesora: Bani Hidalgo Moya</a:t>
            </a:r>
          </a:p>
          <a:p>
            <a:pPr algn="l"/>
            <a:r>
              <a:rPr lang="es-CL"/>
              <a:t>Curso: 6º básico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2189E-4738-F445-AA56-0E547F2C5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s-CL" sz="4400"/>
              <a:t>Recursos Naturales </a:t>
            </a: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82E726CE-28B5-744F-8207-79A29907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8" r="1560" b="1"/>
          <a:stretch/>
        </p:blipFill>
        <p:spPr>
          <a:xfrm>
            <a:off x="7499252" y="1530350"/>
            <a:ext cx="3283146" cy="45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8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xmlns="" id="{E611C88A-D77D-3D44-B47B-CCCE2EB2A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36" y="82550"/>
            <a:ext cx="9207500" cy="66929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721" y="326335"/>
            <a:ext cx="2559441" cy="17052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388" y="2275386"/>
            <a:ext cx="2583208" cy="17135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553" y="4369199"/>
            <a:ext cx="2662043" cy="15718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6582" y="5710336"/>
            <a:ext cx="1488411" cy="9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8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A0AEC9-F0F2-6647-B4C6-22C43CC3A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97042"/>
            <a:ext cx="10668000" cy="5707041"/>
          </a:xfrm>
        </p:spPr>
        <p:txBody>
          <a:bodyPr/>
          <a:lstStyle/>
          <a:p>
            <a:r>
              <a:rPr lang="es-CL" dirty="0"/>
              <a:t>El </a:t>
            </a:r>
            <a:r>
              <a:rPr lang="es-CL" i="1" dirty="0"/>
              <a:t>impacto ambiental sobre los recursos naturales</a:t>
            </a:r>
            <a:r>
              <a:rPr lang="es-CL" dirty="0"/>
              <a:t> se define como las acciones que provocan una disminución de las capacidades del medio ambiente y de los recurso naturales, tales como los recursos naturales renovables y recursos naturales no renovales.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949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xmlns="" id="{1519C83C-B396-1A47-A2E5-E2C8E69AA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17" y="356461"/>
            <a:ext cx="10461356" cy="62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a ciudad&#10;&#10;Descripción generada automáticamente">
            <a:extLst>
              <a:ext uri="{FF2B5EF4-FFF2-40B4-BE49-F238E27FC236}">
                <a16:creationId xmlns:a16="http://schemas.microsoft.com/office/drawing/2014/main" xmlns="" id="{1E244EC6-B8B2-6944-8DAE-D55926D45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5" y="1451943"/>
            <a:ext cx="5230247" cy="39541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95F8252-E9F2-E049-A438-FC7E3604BAC8}"/>
              </a:ext>
            </a:extLst>
          </p:cNvPr>
          <p:cNvSpPr txBox="1"/>
          <p:nvPr/>
        </p:nvSpPr>
        <p:spPr>
          <a:xfrm>
            <a:off x="6096000" y="1034295"/>
            <a:ext cx="5512231" cy="503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L" dirty="0"/>
              <a:t>Según datos entregados por Chile sustentable las centrales termoeléctricas a carbón que operan en Chile son las responsables del </a:t>
            </a:r>
            <a:r>
              <a:rPr lang="es-CL" b="1" dirty="0"/>
              <a:t>91% de las emisiones totales de dióxido de carbono</a:t>
            </a:r>
            <a:r>
              <a:rPr lang="es-CL" dirty="0"/>
              <a:t> (CO2) del parque eléctrico, del 88% de las emisiones totales de material particulado (MP), también del 97% de las emisiones totales de dióxido de azufre (SO2) y el </a:t>
            </a:r>
            <a:r>
              <a:rPr lang="es-CL" b="1" dirty="0"/>
              <a:t>91% de las emisiones totales de óxidos de nitrógeno</a:t>
            </a:r>
            <a:r>
              <a:rPr lang="es-CL" dirty="0"/>
              <a:t> (NOx).</a:t>
            </a:r>
          </a:p>
          <a:p>
            <a:pPr algn="just">
              <a:lnSpc>
                <a:spcPct val="150000"/>
              </a:lnSpc>
            </a:pPr>
            <a:r>
              <a:rPr lang="es-CL" dirty="0"/>
              <a:t>Chile, además, es responsable del 0,22% de las emisiones de CO2 del mundo con 4.5 toneladas per cápita </a:t>
            </a:r>
            <a:r>
              <a:rPr lang="es-CL" b="1" dirty="0">
                <a:hlinkClick r:id="rId3"/>
              </a:rPr>
              <a:t>según datos del Banco Mundial.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455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3D065C6D-EB42-400B-99C4-D0ACE936F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362A0EA-3E81-4464-94B8-70BE5870ED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78BD3C2-3BC6-0F40-89F5-DD28870078BC}"/>
              </a:ext>
            </a:extLst>
          </p:cNvPr>
          <p:cNvSpPr txBox="1"/>
          <p:nvPr/>
        </p:nvSpPr>
        <p:spPr>
          <a:xfrm>
            <a:off x="863600" y="1523999"/>
            <a:ext cx="5334000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tx1">
                    <a:alpha val="70000"/>
                  </a:schemeClr>
                </a:solidFill>
              </a:rPr>
              <a:t>Observa el mapa de recursos energéticos en la página 181 de tu texto de estudio de Ciencias Naturales y luego responde las preguntas. </a:t>
            </a:r>
          </a:p>
        </p:txBody>
      </p:sp>
      <p:pic>
        <p:nvPicPr>
          <p:cNvPr id="5" name="Marcador de contenido 4" descr="Mapa&#10;&#10;Descripción generada automáticamente">
            <a:extLst>
              <a:ext uri="{FF2B5EF4-FFF2-40B4-BE49-F238E27FC236}">
                <a16:creationId xmlns:a16="http://schemas.microsoft.com/office/drawing/2014/main" xmlns="" id="{932E954A-593D-6A43-89FD-F2B028B9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61200" y="380423"/>
            <a:ext cx="3049781" cy="64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5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B6E01514-4FAD-A648-B558-14E45C39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42" y="857249"/>
            <a:ext cx="2685047" cy="51705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CF08B27-FB46-2642-9E70-0FEBB740F9D7}"/>
              </a:ext>
            </a:extLst>
          </p:cNvPr>
          <p:cNvSpPr txBox="1"/>
          <p:nvPr/>
        </p:nvSpPr>
        <p:spPr>
          <a:xfrm>
            <a:off x="4223084" y="1964155"/>
            <a:ext cx="4969042" cy="167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s-CL" dirty="0"/>
              <a:t>Observar detenidamente la simbología.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s-CL" dirty="0"/>
              <a:t>Identificar qué representa cada símbolo.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s-CL" dirty="0"/>
              <a:t>Ubicarlas en el mapa. </a:t>
            </a:r>
          </a:p>
        </p:txBody>
      </p:sp>
    </p:spTree>
    <p:extLst>
      <p:ext uri="{BB962C8B-B14F-4D97-AF65-F5344CB8AC3E}">
        <p14:creationId xmlns:p14="http://schemas.microsoft.com/office/powerpoint/2010/main" val="3436151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4A55A578-9942-5342-B8F0-5F81E40A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5" y="598945"/>
            <a:ext cx="4745710" cy="51354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256025-CDFF-554B-B54F-9A55C008D206}"/>
              </a:ext>
            </a:extLst>
          </p:cNvPr>
          <p:cNvSpPr txBox="1"/>
          <p:nvPr/>
        </p:nvSpPr>
        <p:spPr>
          <a:xfrm>
            <a:off x="6896746" y="774915"/>
            <a:ext cx="438602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Observa el ejemplo de la zona norte:</a:t>
            </a:r>
          </a:p>
          <a:p>
            <a:r>
              <a:rPr lang="es-CL" dirty="0"/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CL" dirty="0"/>
              <a:t>Identificar los recursos enérgicos disponibles en el lugar.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CL" dirty="0"/>
              <a:t>Determinar si son renovables o no renovables.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CL" dirty="0"/>
              <a:t>Analizar que impacto tiene la utlización de estos recursos energéticos para el medio ambiente. </a:t>
            </a:r>
          </a:p>
          <a:p>
            <a:pPr marL="342900" indent="-342900">
              <a:buAutoNum type="arabicPeriod"/>
            </a:pPr>
            <a:endParaRPr lang="es-CL" dirty="0"/>
          </a:p>
          <a:p>
            <a:endParaRPr lang="es-CL" dirty="0"/>
          </a:p>
        </p:txBody>
      </p:sp>
      <p:sp>
        <p:nvSpPr>
          <p:cNvPr id="8" name="Flecha derecha 7">
            <a:extLst>
              <a:ext uri="{FF2B5EF4-FFF2-40B4-BE49-F238E27FC236}">
                <a16:creationId xmlns:a16="http://schemas.microsoft.com/office/drawing/2014/main" xmlns="" id="{330FDCEB-328D-DE4B-ADBB-9080EFE0523B}"/>
              </a:ext>
            </a:extLst>
          </p:cNvPr>
          <p:cNvSpPr/>
          <p:nvPr/>
        </p:nvSpPr>
        <p:spPr>
          <a:xfrm>
            <a:off x="2827421" y="1864895"/>
            <a:ext cx="565484" cy="132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 izquierda 8">
            <a:extLst>
              <a:ext uri="{FF2B5EF4-FFF2-40B4-BE49-F238E27FC236}">
                <a16:creationId xmlns:a16="http://schemas.microsoft.com/office/drawing/2014/main" xmlns="" id="{693719B2-9334-3442-9C40-09D1D97ECA46}"/>
              </a:ext>
            </a:extLst>
          </p:cNvPr>
          <p:cNvSpPr/>
          <p:nvPr/>
        </p:nvSpPr>
        <p:spPr>
          <a:xfrm>
            <a:off x="3946358" y="3104147"/>
            <a:ext cx="517358" cy="18047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xmlns="" id="{5C073661-9C2C-BE4D-87FF-93D5A2ABD7B2}"/>
              </a:ext>
            </a:extLst>
          </p:cNvPr>
          <p:cNvSpPr/>
          <p:nvPr/>
        </p:nvSpPr>
        <p:spPr>
          <a:xfrm>
            <a:off x="2743199" y="2586789"/>
            <a:ext cx="649706" cy="180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lecha izquierda 10">
            <a:extLst>
              <a:ext uri="{FF2B5EF4-FFF2-40B4-BE49-F238E27FC236}">
                <a16:creationId xmlns:a16="http://schemas.microsoft.com/office/drawing/2014/main" xmlns="" id="{386A7653-AEFF-354E-BBDB-C3E35E5AA9E0}"/>
              </a:ext>
            </a:extLst>
          </p:cNvPr>
          <p:cNvSpPr/>
          <p:nvPr/>
        </p:nvSpPr>
        <p:spPr>
          <a:xfrm>
            <a:off x="3110163" y="5305926"/>
            <a:ext cx="631658" cy="18047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6609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xmlns="" id="{D932DA1F-506B-AA4B-B5A1-818C581F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4" y="562232"/>
            <a:ext cx="6993924" cy="573353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B1E01D5-AA76-6148-8F87-2C202E5D9F8C}"/>
              </a:ext>
            </a:extLst>
          </p:cNvPr>
          <p:cNvSpPr txBox="1"/>
          <p:nvPr/>
        </p:nvSpPr>
        <p:spPr>
          <a:xfrm>
            <a:off x="8085221" y="998621"/>
            <a:ext cx="3465095" cy="278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CL" dirty="0"/>
              <a:t>Finalmente responde las preguntas de la página nº 181 de tu texto de estudio, recordando todo lo que vimos  en la clase de hoy. </a:t>
            </a:r>
          </a:p>
        </p:txBody>
      </p:sp>
    </p:spTree>
    <p:extLst>
      <p:ext uri="{BB962C8B-B14F-4D97-AF65-F5344CB8AC3E}">
        <p14:creationId xmlns:p14="http://schemas.microsoft.com/office/powerpoint/2010/main" val="214179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35962D0-6FE7-524B-9C91-B0ACA4AF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09864"/>
            <a:ext cx="10668000" cy="5394220"/>
          </a:xfrm>
        </p:spPr>
        <p:txBody>
          <a:bodyPr>
            <a:normAutofit/>
          </a:bodyPr>
          <a:lstStyle/>
          <a:p>
            <a:r>
              <a:rPr lang="es-CL" dirty="0"/>
              <a:t>¿Cuáles son los mayores beneficios de la utilización de energías renovables?</a:t>
            </a:r>
          </a:p>
          <a:p>
            <a:r>
              <a:rPr lang="es-CL" dirty="0"/>
              <a:t>¿Nuestro país tiene el potencial para hacer uso eficiente de la energía? </a:t>
            </a:r>
            <a:r>
              <a:rPr lang="es-CL"/>
              <a:t>(disminuir el consumo y utilizar energías renovables)</a:t>
            </a:r>
            <a:endParaRPr lang="es-CL" dirty="0"/>
          </a:p>
          <a:p>
            <a:r>
              <a:rPr lang="es-CL" dirty="0"/>
              <a:t>¿Somos conscientes de las consecuencias del uso desmedido de los recursos energéticos?</a:t>
            </a:r>
          </a:p>
          <a:p>
            <a:pPr marL="0" indent="0" fontAlgn="base">
              <a:buNone/>
            </a:pPr>
            <a:endParaRPr lang="es-CL" b="1" dirty="0"/>
          </a:p>
          <a:p>
            <a:pPr fontAlgn="base"/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623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D065C6D-EB42-400B-99C4-D0ACE936F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3362A0EA-3E81-4464-94B8-70BE5870ED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6599E6-754D-9348-8668-E0F80168E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s-ES" sz="2400" dirty="0"/>
              <a:t>Clasificar los recursos naturales energéticos en no renovables y renovables, y proponer medidas para el uso responsable de la energía.</a:t>
            </a:r>
            <a:endParaRPr lang="es-CL" sz="2400" dirty="0"/>
          </a:p>
          <a:p>
            <a:endParaRPr lang="es-CL" sz="24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1CAA8B-67DA-974C-A884-E49A6C13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s-CL" sz="3200"/>
              <a:t>Objetivo: </a:t>
            </a:r>
          </a:p>
        </p:txBody>
      </p:sp>
      <p:pic>
        <p:nvPicPr>
          <p:cNvPr id="7" name="Graphic 6" descr="Do">
            <a:extLst>
              <a:ext uri="{FF2B5EF4-FFF2-40B4-BE49-F238E27FC236}">
                <a16:creationId xmlns:a16="http://schemas.microsoft.com/office/drawing/2014/main" xmlns="" id="{162AE069-22D0-4AD1-BFB7-84E0BC5E1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58000" y="771525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4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28FF07-A453-B349-8819-C569090E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aprenderemos hoy?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DEF6E70-6E69-0949-BADD-640656216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Clasificaremos recursos energéticos renovables y no renovables y conoceremos las diferentes fuentes energéticas que podemos encontrar en nuestro país. </a:t>
            </a:r>
          </a:p>
        </p:txBody>
      </p:sp>
    </p:spTree>
    <p:extLst>
      <p:ext uri="{BB962C8B-B14F-4D97-AF65-F5344CB8AC3E}">
        <p14:creationId xmlns:p14="http://schemas.microsoft.com/office/powerpoint/2010/main" val="366547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8F7849F-D26D-684F-BAD8-C2BE7E816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67064"/>
            <a:ext cx="10668000" cy="4937020"/>
          </a:xfrm>
        </p:spPr>
        <p:txBody>
          <a:bodyPr/>
          <a:lstStyle/>
          <a:p>
            <a:r>
              <a:rPr lang="es-CL" dirty="0"/>
              <a:t>¿Qué entendemos por clasificar?</a:t>
            </a:r>
          </a:p>
          <a:p>
            <a:endParaRPr lang="es-CL" dirty="0"/>
          </a:p>
          <a:p>
            <a:r>
              <a:rPr lang="es-CL" dirty="0"/>
              <a:t>¿Qué caractarísticas tienen los recursos naturales renovables?</a:t>
            </a:r>
          </a:p>
          <a:p>
            <a:endParaRPr lang="es-CL" dirty="0"/>
          </a:p>
          <a:p>
            <a:r>
              <a:rPr lang="es-CL" dirty="0"/>
              <a:t>¿Qué caracteristicas tienen los recursos naturales no renovables?</a:t>
            </a:r>
          </a:p>
        </p:txBody>
      </p:sp>
    </p:spTree>
    <p:extLst>
      <p:ext uri="{BB962C8B-B14F-4D97-AF65-F5344CB8AC3E}">
        <p14:creationId xmlns:p14="http://schemas.microsoft.com/office/powerpoint/2010/main" val="398148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4A1DE162-AEBB-4248-9E39-396A64025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4854"/>
            <a:ext cx="10972799" cy="5779084"/>
          </a:xfrm>
        </p:spPr>
      </p:pic>
    </p:spTree>
    <p:extLst>
      <p:ext uri="{BB962C8B-B14F-4D97-AF65-F5344CB8AC3E}">
        <p14:creationId xmlns:p14="http://schemas.microsoft.com/office/powerpoint/2010/main" val="331744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02A7A4-81C0-064E-A688-E70A9E635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" name="Marcador de contenido 1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xmlns="" id="{4FED135E-C922-854A-9607-831D49AF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514350"/>
            <a:ext cx="10801349" cy="6029325"/>
          </a:xfrm>
        </p:spPr>
      </p:pic>
    </p:spTree>
    <p:extLst>
      <p:ext uri="{BB962C8B-B14F-4D97-AF65-F5344CB8AC3E}">
        <p14:creationId xmlns:p14="http://schemas.microsoft.com/office/powerpoint/2010/main" val="83935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C9BD4E8-2700-2B49-ADB9-4A4802504153}"/>
              </a:ext>
            </a:extLst>
          </p:cNvPr>
          <p:cNvSpPr/>
          <p:nvPr/>
        </p:nvSpPr>
        <p:spPr>
          <a:xfrm>
            <a:off x="2093495" y="3244334"/>
            <a:ext cx="7892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https://www.youtube.com/watch?v=sWhsCuIIHpg</a:t>
            </a:r>
          </a:p>
        </p:txBody>
      </p:sp>
    </p:spTree>
    <p:extLst>
      <p:ext uri="{BB962C8B-B14F-4D97-AF65-F5344CB8AC3E}">
        <p14:creationId xmlns:p14="http://schemas.microsoft.com/office/powerpoint/2010/main" val="21152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Teams&#10;&#10;Descripción generada automáticamente">
            <a:extLst>
              <a:ext uri="{FF2B5EF4-FFF2-40B4-BE49-F238E27FC236}">
                <a16:creationId xmlns:a16="http://schemas.microsoft.com/office/drawing/2014/main" xmlns="" id="{072779ED-F259-5E4A-9E15-DA25B494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" t="-315" r="11817" b="315"/>
          <a:stretch/>
        </p:blipFill>
        <p:spPr>
          <a:xfrm>
            <a:off x="438539" y="693835"/>
            <a:ext cx="9703837" cy="5918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637" y="566432"/>
            <a:ext cx="2536565" cy="1689692"/>
          </a:xfrm>
          <a:prstGeom prst="rect">
            <a:avLst/>
          </a:prstGeom>
        </p:spPr>
      </p:pic>
      <p:pic>
        <p:nvPicPr>
          <p:cNvPr id="1026" name="Picture 2" descr="Las fugas que amenazan la imagen limpia del gas natural - La Terc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2" y="3152421"/>
            <a:ext cx="2032712" cy="13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gas sube un 11 % en octub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5" y="4505099"/>
            <a:ext cx="1713787" cy="96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896" y="5711742"/>
            <a:ext cx="1744306" cy="9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4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xmlns="" id="{7A3DDF0B-DF0E-774C-8AFF-111D28B57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74" y="247650"/>
            <a:ext cx="9207500" cy="63627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2" y="1697603"/>
            <a:ext cx="2487267" cy="16614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01" y="4889241"/>
            <a:ext cx="2110593" cy="12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9543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267</Words>
  <Application>Microsoft Office PowerPoint</Application>
  <PresentationFormat>Panorámica</PresentationFormat>
  <Paragraphs>32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Avenir Next LT Pro</vt:lpstr>
      <vt:lpstr>Avenir Next LT Pro Light</vt:lpstr>
      <vt:lpstr>Calibri</vt:lpstr>
      <vt:lpstr>Sitka Subheading</vt:lpstr>
      <vt:lpstr>PebbleVTI</vt:lpstr>
      <vt:lpstr>Recursos Naturales </vt:lpstr>
      <vt:lpstr>Objetivo: </vt:lpstr>
      <vt:lpstr>¿Qué aprenderemos hoy?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Naturales</dc:title>
  <dc:creator>bani lucia hidalgo moya</dc:creator>
  <cp:lastModifiedBy>HP</cp:lastModifiedBy>
  <cp:revision>10</cp:revision>
  <dcterms:created xsi:type="dcterms:W3CDTF">2020-11-14T19:09:13Z</dcterms:created>
  <dcterms:modified xsi:type="dcterms:W3CDTF">2020-11-23T12:24:24Z</dcterms:modified>
</cp:coreProperties>
</file>