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69" r:id="rId14"/>
    <p:sldId id="267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092D6F-572E-48D9-899C-735297EB9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9BB198-0C28-4A0F-882A-ACDE301B3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A47D45-4EB1-4C77-9B50-CDB28F1B6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E1CC-CB56-4227-93B7-CED7663748D1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8DA507-1A13-4E89-B74F-C3FF8EB8A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FE4A0B-DC6C-41AE-BFE7-32AC42C8F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F7B1-D289-4678-8E2E-A126D4347E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8208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C0F1B-3DDF-4EB5-98B3-737715CDE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0FAA9C-FF48-423A-AF1D-E167F8599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3D38E9-8DE2-4867-BE5F-F361F12D7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E1CC-CB56-4227-93B7-CED7663748D1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70070B-6B31-481C-AA07-881229B31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58AF8-69D0-419D-9154-7014C892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F7B1-D289-4678-8E2E-A126D4347E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75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C01E175-18FB-4E22-95E7-3D0F95242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F60F01-7581-4B96-A3C8-B3650BE30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9D45D-1FF1-455D-A330-BBAC05FAE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E1CC-CB56-4227-93B7-CED7663748D1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803A6C-4399-426E-8906-A7C7DA375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5027C0-F7EC-4CDD-94D2-5B1D63497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F7B1-D289-4678-8E2E-A126D4347E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544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BB7C8-374E-4639-B781-F59F8C4EF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2CB3A-ACCC-4F95-BAF5-BB19DF42F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AC6554-B2E7-4AB2-AB8B-A2FA064A8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E1CC-CB56-4227-93B7-CED7663748D1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564E33-AD05-4198-9CAC-2CE317E0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5150B1-A233-42A7-B0A5-A71D26B45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F7B1-D289-4678-8E2E-A126D4347E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377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B9269-4E52-4392-9441-A28B03CAE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DB085E-78AF-4C8C-9F81-63DDA05EF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A0B3B5-5550-4101-A27E-4CC612F5F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E1CC-CB56-4227-93B7-CED7663748D1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C611DD-5BDB-4CD4-B8E5-6D58BF1F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BB3658-914F-450F-BBF0-7C01BB2E1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F7B1-D289-4678-8E2E-A126D4347E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253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FDAFE2-5649-4284-8B21-8E3ED9550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CEB796-1714-4DD8-B81F-E14246B1CD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D3873F-E890-4879-B1AD-C949FEEF7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FA3986-3EB8-40BF-8D5C-F4B84B0CC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E1CC-CB56-4227-93B7-CED7663748D1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B1BDD8-7F3E-485C-98EF-B4517DFFB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2C9155-4504-4F9B-8012-8B87B6BFB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F7B1-D289-4678-8E2E-A126D4347E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671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1F037B-2E02-407D-B131-A18F2471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3AEA89-491D-4904-BE32-71889358F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E6D7DDB-E0CF-4635-B0A0-D29F636CD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619B1A-B7A2-407D-80CF-FCF968447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9A25C7E-7B94-4055-8F54-37199B3E07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D0F6510-4AF2-4DFD-8DE1-1AC7F99A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E1CC-CB56-4227-93B7-CED7663748D1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1CE27DE-8812-4158-B9EF-A8FF62849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B76E092-6016-4E9A-8D25-F2430785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F7B1-D289-4678-8E2E-A126D4347E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656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5DC968-5E33-4573-B58E-220A277E8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C76D58-1104-4110-8B87-317FBCE6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E1CC-CB56-4227-93B7-CED7663748D1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2847B50-9250-421D-960F-03FAB641B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8F0174-845E-40FA-A015-CBBAD68A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F7B1-D289-4678-8E2E-A126D4347E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653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76DDF3B-C98F-44B6-9E3D-D9047557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E1CC-CB56-4227-93B7-CED7663748D1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1C66B6-2CC2-405E-86A4-76FE5A9A2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7DC40E-414B-477A-BA7E-199DDF8FA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F7B1-D289-4678-8E2E-A126D4347E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946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0A95F3-9EAD-448B-9721-28AC7EE63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DB045E-5603-4EBB-BE9D-381E2FE81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5E5C36-2273-4CA6-B4E1-DE59A4061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BA5255-751D-463F-B162-22BE37250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E1CC-CB56-4227-93B7-CED7663748D1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24CDB0-9B4D-4081-8CC5-58F4B360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851138-F56A-40EA-AC99-F474FAA38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F7B1-D289-4678-8E2E-A126D4347E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195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DD13F-CB08-4D69-9FF2-68A0807DB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F39AA3-0453-4DA8-83FF-56A95F6A5C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BC5812-1F83-46A9-9FA5-A0D0579F6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FCDF91-55BC-43E8-B477-994BF8002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E1CC-CB56-4227-93B7-CED7663748D1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953271-5AE0-4533-B410-D365C3503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769D05-84E5-4F0A-A65D-9EA823E5C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F7B1-D289-4678-8E2E-A126D4347E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098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8DC379A-E7AD-4824-9236-7226CCD07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9B430C-B5AD-482F-9E2D-735731337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E96AF9-AC76-416F-9821-6E3D9CE95E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9E1CC-CB56-4227-93B7-CED7663748D1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6A8E03-F67A-49E9-B2BD-FE03449F1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19B1D0-114F-410E-B9A9-45B116B06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6F7B1-D289-4678-8E2E-A126D4347E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318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98A58A3-A4D9-415F-9CD6-2E615E1D7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59" y="843076"/>
            <a:ext cx="10854518" cy="541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45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5D5A24A-CC5F-4890-AF6C-47FAEB1D13C1}"/>
              </a:ext>
            </a:extLst>
          </p:cNvPr>
          <p:cNvSpPr txBox="1"/>
          <p:nvPr/>
        </p:nvSpPr>
        <p:spPr>
          <a:xfrm>
            <a:off x="2319130" y="848139"/>
            <a:ext cx="7050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Cambios de estado en la vida diaria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1BB9C71-9CB8-4987-9103-DD8B03FF5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60" y="1608482"/>
            <a:ext cx="3076575" cy="28194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3578E33-B9AE-47D2-BEC7-82978FD3B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562" y="4729368"/>
            <a:ext cx="3952875" cy="17811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D756A00-29AB-4CA6-B38D-1C59DFC6D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9375" y="1591294"/>
            <a:ext cx="2553005" cy="36576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4D4E7B1-0D03-42D6-9B5E-AF3CC69B13D0}"/>
              </a:ext>
            </a:extLst>
          </p:cNvPr>
          <p:cNvSpPr txBox="1"/>
          <p:nvPr/>
        </p:nvSpPr>
        <p:spPr>
          <a:xfrm>
            <a:off x="1158998" y="4626592"/>
            <a:ext cx="2960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Vaporización</a:t>
            </a:r>
            <a:r>
              <a:rPr lang="es-CL" dirty="0"/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ABF1EFC-0478-4086-BB86-9992EA37DF62}"/>
              </a:ext>
            </a:extLst>
          </p:cNvPr>
          <p:cNvSpPr txBox="1"/>
          <p:nvPr/>
        </p:nvSpPr>
        <p:spPr>
          <a:xfrm>
            <a:off x="5284331" y="4243216"/>
            <a:ext cx="307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Solidificación</a:t>
            </a:r>
            <a:r>
              <a:rPr lang="es-CL" dirty="0"/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DF41A1-0C88-4EC4-AEF7-F46F4AA13619}"/>
              </a:ext>
            </a:extLst>
          </p:cNvPr>
          <p:cNvSpPr txBox="1"/>
          <p:nvPr/>
        </p:nvSpPr>
        <p:spPr>
          <a:xfrm>
            <a:off x="9226313" y="5499651"/>
            <a:ext cx="2553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Fusión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9173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676855A-D571-4811-A916-BCA73A78E7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931464"/>
              </p:ext>
            </p:extLst>
          </p:nvPr>
        </p:nvGraphicFramePr>
        <p:xfrm>
          <a:off x="1728119" y="2173357"/>
          <a:ext cx="7071323" cy="44990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45279">
                  <a:extLst>
                    <a:ext uri="{9D8B030D-6E8A-4147-A177-3AD203B41FA5}">
                      <a16:colId xmlns:a16="http://schemas.microsoft.com/office/drawing/2014/main" val="1061086245"/>
                    </a:ext>
                  </a:extLst>
                </a:gridCol>
                <a:gridCol w="1468385">
                  <a:extLst>
                    <a:ext uri="{9D8B030D-6E8A-4147-A177-3AD203B41FA5}">
                      <a16:colId xmlns:a16="http://schemas.microsoft.com/office/drawing/2014/main" val="867674441"/>
                    </a:ext>
                  </a:extLst>
                </a:gridCol>
                <a:gridCol w="1500775">
                  <a:extLst>
                    <a:ext uri="{9D8B030D-6E8A-4147-A177-3AD203B41FA5}">
                      <a16:colId xmlns:a16="http://schemas.microsoft.com/office/drawing/2014/main" val="1119807007"/>
                    </a:ext>
                  </a:extLst>
                </a:gridCol>
                <a:gridCol w="1528442">
                  <a:extLst>
                    <a:ext uri="{9D8B030D-6E8A-4147-A177-3AD203B41FA5}">
                      <a16:colId xmlns:a16="http://schemas.microsoft.com/office/drawing/2014/main" val="1723332302"/>
                    </a:ext>
                  </a:extLst>
                </a:gridCol>
                <a:gridCol w="1528442">
                  <a:extLst>
                    <a:ext uri="{9D8B030D-6E8A-4147-A177-3AD203B41FA5}">
                      <a16:colId xmlns:a16="http://schemas.microsoft.com/office/drawing/2014/main" val="3774763467"/>
                    </a:ext>
                  </a:extLst>
                </a:gridCol>
              </a:tblGrid>
              <a:tr h="288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DIBUJO </a:t>
                      </a: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SOLIDIFICACIÓN </a:t>
                      </a: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VAPORIZACIÓN</a:t>
                      </a: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CONDENSACIÓN </a:t>
                      </a: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FUSIÓN </a:t>
                      </a: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extLst>
                  <a:ext uri="{0D108BD9-81ED-4DB2-BD59-A6C34878D82A}">
                    <a16:rowId xmlns:a16="http://schemas.microsoft.com/office/drawing/2014/main" val="2634615841"/>
                  </a:ext>
                </a:extLst>
              </a:tr>
              <a:tr h="601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C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extLst>
                  <a:ext uri="{0D108BD9-81ED-4DB2-BD59-A6C34878D82A}">
                    <a16:rowId xmlns:a16="http://schemas.microsoft.com/office/drawing/2014/main" val="2083286228"/>
                  </a:ext>
                </a:extLst>
              </a:tr>
              <a:tr h="601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C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extLst>
                  <a:ext uri="{0D108BD9-81ED-4DB2-BD59-A6C34878D82A}">
                    <a16:rowId xmlns:a16="http://schemas.microsoft.com/office/drawing/2014/main" val="2380162424"/>
                  </a:ext>
                </a:extLst>
              </a:tr>
              <a:tr h="601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C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extLst>
                  <a:ext uri="{0D108BD9-81ED-4DB2-BD59-A6C34878D82A}">
                    <a16:rowId xmlns:a16="http://schemas.microsoft.com/office/drawing/2014/main" val="3308462629"/>
                  </a:ext>
                </a:extLst>
              </a:tr>
              <a:tr h="601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extLst>
                  <a:ext uri="{0D108BD9-81ED-4DB2-BD59-A6C34878D82A}">
                    <a16:rowId xmlns:a16="http://schemas.microsoft.com/office/drawing/2014/main" val="2524826969"/>
                  </a:ext>
                </a:extLst>
              </a:tr>
              <a:tr h="601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extLst>
                  <a:ext uri="{0D108BD9-81ED-4DB2-BD59-A6C34878D82A}">
                    <a16:rowId xmlns:a16="http://schemas.microsoft.com/office/drawing/2014/main" val="1243466516"/>
                  </a:ext>
                </a:extLst>
              </a:tr>
              <a:tr h="601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extLst>
                  <a:ext uri="{0D108BD9-81ED-4DB2-BD59-A6C34878D82A}">
                    <a16:rowId xmlns:a16="http://schemas.microsoft.com/office/drawing/2014/main" val="1823296308"/>
                  </a:ext>
                </a:extLst>
              </a:tr>
              <a:tr h="601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C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/>
                </a:tc>
                <a:extLst>
                  <a:ext uri="{0D108BD9-81ED-4DB2-BD59-A6C34878D82A}">
                    <a16:rowId xmlns:a16="http://schemas.microsoft.com/office/drawing/2014/main" val="11262306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529C2F64-8A91-415E-A026-2E0A4050F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451" y="740658"/>
            <a:ext cx="918909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Actividad </a:t>
            </a:r>
            <a:endParaRPr kumimoji="0" lang="es-CL" altLang="es-C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Dibujar dos ejemplos que observamos en la vida diaria que sufren cambios de estado de la materia </a:t>
            </a:r>
            <a:endParaRPr kumimoji="0" lang="es-CL" altLang="es-C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758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F6C6E40-1CDF-4859-AD71-58B0CBF86CAF}"/>
              </a:ext>
            </a:extLst>
          </p:cNvPr>
          <p:cNvSpPr txBox="1"/>
          <p:nvPr/>
        </p:nvSpPr>
        <p:spPr>
          <a:xfrm>
            <a:off x="1921565" y="1272209"/>
            <a:ext cx="7421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Observa el mapa conceptual que te mostrare a continuación para que te ayudes con el que deberás elaborar tu.</a:t>
            </a:r>
          </a:p>
          <a:p>
            <a:r>
              <a:rPr lang="es-CL" dirty="0"/>
              <a:t>Sigue las instrucciones y explicaciones en la clase on-line</a:t>
            </a:r>
          </a:p>
        </p:txBody>
      </p:sp>
    </p:spTree>
    <p:extLst>
      <p:ext uri="{BB962C8B-B14F-4D97-AF65-F5344CB8AC3E}">
        <p14:creationId xmlns:p14="http://schemas.microsoft.com/office/powerpoint/2010/main" val="2153253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4A54A2F-6EB9-482A-B964-122867F81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19" y="251791"/>
            <a:ext cx="5704855" cy="635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12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0D45F5-A987-48D0-B0F8-2DE898148421}"/>
              </a:ext>
            </a:extLst>
          </p:cNvPr>
          <p:cNvSpPr txBox="1"/>
          <p:nvPr/>
        </p:nvSpPr>
        <p:spPr>
          <a:xfrm>
            <a:off x="3140765" y="954157"/>
            <a:ext cx="6414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Actividad 2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891AE55-CA88-4511-A2E4-326458C5F7E6}"/>
              </a:ext>
            </a:extLst>
          </p:cNvPr>
          <p:cNvSpPr txBox="1"/>
          <p:nvPr/>
        </p:nvSpPr>
        <p:spPr>
          <a:xfrm>
            <a:off x="1842052" y="1987826"/>
            <a:ext cx="8613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 continuación deberás construir un mapa conceptual explicando como ocurren los cambios de estado de la materia. Los conceptos que debes usar son:</a:t>
            </a:r>
          </a:p>
          <a:p>
            <a:pPr marL="285750" indent="-285750">
              <a:buFontTx/>
              <a:buChar char="-"/>
            </a:pPr>
            <a:r>
              <a:rPr lang="es-CL" dirty="0"/>
              <a:t>Fusión</a:t>
            </a:r>
          </a:p>
          <a:p>
            <a:pPr marL="285750" indent="-285750">
              <a:buFontTx/>
              <a:buChar char="-"/>
            </a:pPr>
            <a:r>
              <a:rPr lang="es-CL" dirty="0"/>
              <a:t>Solidificación</a:t>
            </a:r>
          </a:p>
          <a:p>
            <a:pPr marL="285750" indent="-285750">
              <a:buFontTx/>
              <a:buChar char="-"/>
            </a:pPr>
            <a:r>
              <a:rPr lang="es-CL" dirty="0"/>
              <a:t>Vaporización</a:t>
            </a:r>
          </a:p>
          <a:p>
            <a:pPr marL="285750" indent="-285750">
              <a:buFontTx/>
              <a:buChar char="-"/>
            </a:pPr>
            <a:r>
              <a:rPr lang="es-CL" dirty="0"/>
              <a:t>Condensación </a:t>
            </a:r>
          </a:p>
          <a:p>
            <a:r>
              <a:rPr lang="es-CL" dirty="0"/>
              <a:t>-    Cambios de estado de la materia </a:t>
            </a:r>
          </a:p>
          <a:p>
            <a:pPr marL="285750" indent="-285750">
              <a:buFontTx/>
              <a:buChar char="-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7666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1D30D57-0156-4DD3-B52F-2E64875B2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32" y="1732032"/>
            <a:ext cx="10546736" cy="358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75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0C396D7-6987-4537-B0FD-24A4D9130006}"/>
              </a:ext>
            </a:extLst>
          </p:cNvPr>
          <p:cNvSpPr txBox="1"/>
          <p:nvPr/>
        </p:nvSpPr>
        <p:spPr>
          <a:xfrm>
            <a:off x="2259496" y="887896"/>
            <a:ext cx="767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Preguntas de inicio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7A8B1-B9B5-4E4C-8E17-A122AF291DB7}"/>
              </a:ext>
            </a:extLst>
          </p:cNvPr>
          <p:cNvSpPr txBox="1"/>
          <p:nvPr/>
        </p:nvSpPr>
        <p:spPr>
          <a:xfrm>
            <a:off x="1855305" y="2133600"/>
            <a:ext cx="78187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¿Qué entendemos por demostrar?</a:t>
            </a:r>
          </a:p>
          <a:p>
            <a:endParaRPr lang="es-CL" sz="3600" dirty="0"/>
          </a:p>
          <a:p>
            <a:r>
              <a:rPr lang="es-CL" sz="3600" dirty="0"/>
              <a:t>¿Qué es materia?</a:t>
            </a:r>
          </a:p>
          <a:p>
            <a:endParaRPr lang="es-CL" sz="3600" dirty="0"/>
          </a:p>
          <a:p>
            <a:r>
              <a:rPr lang="es-CL" sz="3600" dirty="0"/>
              <a:t>¿Cuáles son los estados de la materia?</a:t>
            </a:r>
          </a:p>
          <a:p>
            <a:endParaRPr lang="es-CL" sz="3600" dirty="0"/>
          </a:p>
          <a:p>
            <a:r>
              <a:rPr lang="es-CL" sz="3600" dirty="0"/>
              <a:t>¿Qué es cambio?</a:t>
            </a:r>
          </a:p>
          <a:p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3903903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076FB4-00B3-4BC1-990E-51F52779D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05" y="1828800"/>
            <a:ext cx="8090190" cy="530086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C5D1A1B-881E-4B5D-B665-10F89DB681D6}"/>
              </a:ext>
            </a:extLst>
          </p:cNvPr>
          <p:cNvSpPr txBox="1"/>
          <p:nvPr/>
        </p:nvSpPr>
        <p:spPr>
          <a:xfrm>
            <a:off x="1603513" y="450574"/>
            <a:ext cx="840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Estados de la materia</a:t>
            </a:r>
          </a:p>
        </p:txBody>
      </p:sp>
    </p:spTree>
    <p:extLst>
      <p:ext uri="{BB962C8B-B14F-4D97-AF65-F5344CB8AC3E}">
        <p14:creationId xmlns:p14="http://schemas.microsoft.com/office/powerpoint/2010/main" val="393722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E55C778-35DE-44B5-B512-A857DB48C7AA}"/>
              </a:ext>
            </a:extLst>
          </p:cNvPr>
          <p:cNvSpPr txBox="1"/>
          <p:nvPr/>
        </p:nvSpPr>
        <p:spPr>
          <a:xfrm>
            <a:off x="2173357" y="1007165"/>
            <a:ext cx="93030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Cambios de estado</a:t>
            </a:r>
          </a:p>
          <a:p>
            <a:r>
              <a:rPr lang="es-CL" sz="3600" dirty="0"/>
              <a:t>Los cambios de estado son provocados por la temperatura </a:t>
            </a:r>
          </a:p>
          <a:p>
            <a:endParaRPr lang="es-CL" sz="3600" dirty="0"/>
          </a:p>
          <a:p>
            <a:endParaRPr lang="es-CL" sz="3600" dirty="0">
              <a:solidFill>
                <a:srgbClr val="FF00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4A1FC9-4818-49E6-8C36-E4CA3E151003}"/>
              </a:ext>
            </a:extLst>
          </p:cNvPr>
          <p:cNvSpPr txBox="1"/>
          <p:nvPr/>
        </p:nvSpPr>
        <p:spPr>
          <a:xfrm>
            <a:off x="6917635" y="2838435"/>
            <a:ext cx="34853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Cuando la temperatura sube, ocurren los siguientes cambios:</a:t>
            </a:r>
          </a:p>
          <a:p>
            <a:pPr marL="457200" indent="-457200">
              <a:buFontTx/>
              <a:buChar char="-"/>
            </a:pPr>
            <a:r>
              <a:rPr lang="es-CL" sz="3200" dirty="0"/>
              <a:t>Fusión </a:t>
            </a:r>
          </a:p>
          <a:p>
            <a:pPr marL="457200" indent="-457200">
              <a:buFontTx/>
              <a:buChar char="-"/>
            </a:pPr>
            <a:r>
              <a:rPr lang="es-CL" sz="3200" dirty="0"/>
              <a:t>Vaporización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D23F9A0-C82C-4EE7-87BF-22EC9DE0C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214" y="2862322"/>
            <a:ext cx="205615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64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2D8EC4D-E094-4190-B46B-87F61BC305D7}"/>
              </a:ext>
            </a:extLst>
          </p:cNvPr>
          <p:cNvSpPr/>
          <p:nvPr/>
        </p:nvSpPr>
        <p:spPr>
          <a:xfrm>
            <a:off x="2199453" y="964960"/>
            <a:ext cx="836107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000" dirty="0"/>
              <a:t>Los cambios de estado son provocados </a:t>
            </a:r>
          </a:p>
          <a:p>
            <a:r>
              <a:rPr lang="es-CL" sz="4000" dirty="0"/>
              <a:t>por la temperatura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E7D0402-CB13-4035-94F4-01C3F97AC605}"/>
              </a:ext>
            </a:extLst>
          </p:cNvPr>
          <p:cNvSpPr/>
          <p:nvPr/>
        </p:nvSpPr>
        <p:spPr>
          <a:xfrm>
            <a:off x="6480313" y="2861442"/>
            <a:ext cx="46382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600" dirty="0"/>
              <a:t>Cuando la temperatura baja, ocurren los siguientes cambios:</a:t>
            </a:r>
          </a:p>
          <a:p>
            <a:endParaRPr lang="es-CL" sz="3600" dirty="0"/>
          </a:p>
          <a:p>
            <a:pPr marL="457200" indent="-457200">
              <a:buFontTx/>
              <a:buChar char="-"/>
            </a:pPr>
            <a:r>
              <a:rPr lang="es-CL" sz="3600" dirty="0"/>
              <a:t>Solidificación </a:t>
            </a:r>
          </a:p>
          <a:p>
            <a:pPr marL="457200" indent="-457200">
              <a:buFontTx/>
              <a:buChar char="-"/>
            </a:pPr>
            <a:r>
              <a:rPr lang="es-CL" sz="3600" dirty="0"/>
              <a:t>Condensación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A5D1BA-AA39-4F86-A3B7-679176BD9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587" y="2492085"/>
            <a:ext cx="2209190" cy="415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53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E59C890-302D-432D-8310-FB8A0EE75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412" y="437323"/>
            <a:ext cx="9108325" cy="602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67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D9E4D03-3E14-4159-A339-FAF723019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84" y="197540"/>
            <a:ext cx="8269356" cy="620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1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54F5D2A-D5A4-4F2B-8ED4-BB7D1C54986E}"/>
              </a:ext>
            </a:extLst>
          </p:cNvPr>
          <p:cNvSpPr txBox="1"/>
          <p:nvPr/>
        </p:nvSpPr>
        <p:spPr>
          <a:xfrm>
            <a:off x="2557670" y="1099930"/>
            <a:ext cx="5261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/>
              <a:t>Actividad</a:t>
            </a:r>
            <a:r>
              <a:rPr lang="es-CL" sz="2800" dirty="0"/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A1FB64C-6D60-49F0-A6B1-2EFD8FD2B7A3}"/>
              </a:ext>
            </a:extLst>
          </p:cNvPr>
          <p:cNvSpPr txBox="1"/>
          <p:nvPr/>
        </p:nvSpPr>
        <p:spPr>
          <a:xfrm>
            <a:off x="2305878" y="2199861"/>
            <a:ext cx="79115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4000" dirty="0"/>
              <a:t>Dibujar dos ejemplos que observamos en la vida diaria que sufren cambios de estado de la materia </a:t>
            </a:r>
          </a:p>
        </p:txBody>
      </p:sp>
    </p:spTree>
    <p:extLst>
      <p:ext uri="{BB962C8B-B14F-4D97-AF65-F5344CB8AC3E}">
        <p14:creationId xmlns:p14="http://schemas.microsoft.com/office/powerpoint/2010/main" val="39588171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251</Words>
  <Application>Microsoft Office PowerPoint</Application>
  <PresentationFormat>Panorámica</PresentationFormat>
  <Paragraphs>98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ANGELICA MARIA</dc:creator>
  <cp:lastModifiedBy>ANGELICA MARIA</cp:lastModifiedBy>
  <cp:revision>9</cp:revision>
  <dcterms:created xsi:type="dcterms:W3CDTF">2020-09-23T07:13:41Z</dcterms:created>
  <dcterms:modified xsi:type="dcterms:W3CDTF">2020-09-25T21:33:37Z</dcterms:modified>
</cp:coreProperties>
</file>