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2" r:id="rId1"/>
  </p:sldMasterIdLst>
  <p:handoutMasterIdLst>
    <p:handoutMasterId r:id="rId17"/>
  </p:handoutMasterIdLst>
  <p:sldIdLst>
    <p:sldId id="256" r:id="rId2"/>
    <p:sldId id="267" r:id="rId3"/>
    <p:sldId id="257" r:id="rId4"/>
    <p:sldId id="258" r:id="rId5"/>
    <p:sldId id="259" r:id="rId6"/>
    <p:sldId id="260" r:id="rId7"/>
    <p:sldId id="261" r:id="rId8"/>
    <p:sldId id="269" r:id="rId9"/>
    <p:sldId id="262" r:id="rId10"/>
    <p:sldId id="263" r:id="rId11"/>
    <p:sldId id="266" r:id="rId12"/>
    <p:sldId id="271" r:id="rId13"/>
    <p:sldId id="273" r:id="rId14"/>
    <p:sldId id="274" r:id="rId15"/>
    <p:sldId id="270" r:id="rId1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9" d="100"/>
          <a:sy n="109" d="100"/>
        </p:scale>
        <p:origin x="58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CL"/>
          </a:p>
        </p:txBody>
      </p:sp>
      <p:sp>
        <p:nvSpPr>
          <p:cNvPr id="3" name="Marcador de fecha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3E08D67-9F3B-4E89-8971-10E1FC67131D}" type="datetimeFigureOut">
              <a:rPr lang="es-CL" smtClean="0"/>
              <a:t>24-08-2020</a:t>
            </a:fld>
            <a:endParaRPr lang="es-CL"/>
          </a:p>
        </p:txBody>
      </p:sp>
      <p:sp>
        <p:nvSpPr>
          <p:cNvPr id="4" name="Marcador de pie de página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s-CL"/>
          </a:p>
        </p:txBody>
      </p:sp>
      <p:sp>
        <p:nvSpPr>
          <p:cNvPr id="5" name="Marcador de número de diapositiva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34354CB-0F8D-48CB-9EA6-A878A7ED10B6}" type="slidenum">
              <a:rPr lang="es-CL" smtClean="0"/>
              <a:t>‹Nº›</a:t>
            </a:fld>
            <a:endParaRPr lang="es-CL"/>
          </a:p>
        </p:txBody>
      </p:sp>
    </p:spTree>
    <p:extLst>
      <p:ext uri="{BB962C8B-B14F-4D97-AF65-F5344CB8AC3E}">
        <p14:creationId xmlns:p14="http://schemas.microsoft.com/office/powerpoint/2010/main" val="145756851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8/24/2020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D57F1E4F-1CFF-5643-939E-217C01CDF565}" type="slidenum">
              <a:rPr lang="en-US" smtClean="0"/>
              <a:pPr/>
              <a:t>‹Nº›</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71754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8/24/2020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‹Nº›</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01887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514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45269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8/24/2020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73346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8/24/2020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‹Nº›</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40397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1447191" y="2824269"/>
            <a:ext cx="4645152" cy="2644457"/>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412362" y="2821491"/>
            <a:ext cx="4645152" cy="2637371"/>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64712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68381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549452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42A54C80-263E-416B-A8E0-580EDEADCBDC}" type="datetimeFigureOut">
              <a:rPr lang="en-US" smtClean="0"/>
              <a:t>8/24/2020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‹Nº›</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56517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B61BEF0D-F0BB-DE4B-95CE-6DB70DBA9567}" type="datetimeFigureOut">
              <a:rPr lang="en-US" smtClean="0"/>
              <a:pPr/>
              <a:t>8/24/2020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46302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61BEF0D-F0BB-DE4B-95CE-6DB70DBA9567}" type="datetimeFigureOut">
              <a:rPr lang="en-US" smtClean="0"/>
              <a:pPr/>
              <a:t>8/24/2020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57F1E4F-1CFF-5643-939E-217C01CDF565}" type="slidenum">
              <a:rPr lang="en-US" smtClean="0"/>
              <a:pPr/>
              <a:t>‹Nº›</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450984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8CEB897-1890-475A-AE5D-771CE8BD0DEA}"/>
              </a:ext>
            </a:extLst>
          </p:cNvPr>
          <p:cNvSpPr>
            <a:spLocks noGrp="1"/>
          </p:cNvSpPr>
          <p:nvPr>
            <p:ph type="ctrTitle"/>
          </p:nvPr>
        </p:nvSpPr>
        <p:spPr/>
        <p:txBody>
          <a:bodyPr/>
          <a:lstStyle/>
          <a:p>
            <a:r>
              <a:rPr lang="es-CL" dirty="0"/>
              <a:t>ARTES VISUALES</a:t>
            </a:r>
          </a:p>
        </p:txBody>
      </p:sp>
      <p:sp>
        <p:nvSpPr>
          <p:cNvPr id="3" name="Subtítulo 2">
            <a:extLst>
              <a:ext uri="{FF2B5EF4-FFF2-40B4-BE49-F238E27FC236}">
                <a16:creationId xmlns:a16="http://schemas.microsoft.com/office/drawing/2014/main" xmlns="" id="{48E5E41C-2B4D-417E-BFB2-B2072751CCD1}"/>
              </a:ext>
            </a:extLst>
          </p:cNvPr>
          <p:cNvSpPr>
            <a:spLocks noGrp="1"/>
          </p:cNvSpPr>
          <p:nvPr>
            <p:ph type="subTitle" idx="1"/>
          </p:nvPr>
        </p:nvSpPr>
        <p:spPr>
          <a:xfrm>
            <a:off x="2417779" y="3531204"/>
            <a:ext cx="8637073" cy="1398605"/>
          </a:xfrm>
        </p:spPr>
        <p:txBody>
          <a:bodyPr>
            <a:normAutofit fontScale="92500" lnSpcReduction="20000"/>
          </a:bodyPr>
          <a:lstStyle/>
          <a:p>
            <a:r>
              <a:rPr lang="es-CL" sz="2200" dirty="0"/>
              <a:t>                                           CURSOS</a:t>
            </a:r>
            <a:r>
              <a:rPr lang="es-CL" sz="2200"/>
              <a:t>:  </a:t>
            </a:r>
            <a:r>
              <a:rPr lang="es-CL" sz="2200" dirty="0"/>
              <a:t>6</a:t>
            </a:r>
            <a:r>
              <a:rPr lang="es-CL" sz="2200"/>
              <a:t>  </a:t>
            </a:r>
            <a:r>
              <a:rPr lang="es-CL" sz="2200" dirty="0"/>
              <a:t>Básico</a:t>
            </a:r>
          </a:p>
          <a:p>
            <a:r>
              <a:rPr lang="es-CL" sz="2200" dirty="0"/>
              <a:t>                                           PROFESORA: CLAUDIA CAVIERES JARA</a:t>
            </a:r>
          </a:p>
          <a:p>
            <a:r>
              <a:rPr lang="es-CL" sz="2200" dirty="0"/>
              <a:t>                                           CLASE 21</a:t>
            </a:r>
          </a:p>
          <a:p>
            <a:pPr algn="l"/>
            <a:endParaRPr lang="es-CL" sz="2000" dirty="0"/>
          </a:p>
        </p:txBody>
      </p:sp>
      <p:pic>
        <p:nvPicPr>
          <p:cNvPr id="4" name="Imagen 3">
            <a:extLst>
              <a:ext uri="{FF2B5EF4-FFF2-40B4-BE49-F238E27FC236}">
                <a16:creationId xmlns:a16="http://schemas.microsoft.com/office/drawing/2014/main" xmlns="" id="{B2320C57-8AF5-4F92-A271-8E684679877A}"/>
              </a:ext>
            </a:extLst>
          </p:cNvPr>
          <p:cNvPicPr>
            <a:picLocks noChangeAspect="1"/>
          </p:cNvPicPr>
          <p:nvPr/>
        </p:nvPicPr>
        <p:blipFill>
          <a:blip r:embed="rId2"/>
          <a:stretch>
            <a:fillRect/>
          </a:stretch>
        </p:blipFill>
        <p:spPr>
          <a:xfrm>
            <a:off x="1350408" y="614823"/>
            <a:ext cx="1067371" cy="1460612"/>
          </a:xfrm>
          <a:prstGeom prst="rect">
            <a:avLst/>
          </a:prstGeom>
        </p:spPr>
      </p:pic>
    </p:spTree>
    <p:extLst>
      <p:ext uri="{BB962C8B-B14F-4D97-AF65-F5344CB8AC3E}">
        <p14:creationId xmlns:p14="http://schemas.microsoft.com/office/powerpoint/2010/main" val="2017584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2453AFE-3C76-47F6-9F35-E0C3C6EEB133}"/>
              </a:ext>
            </a:extLst>
          </p:cNvPr>
          <p:cNvSpPr>
            <a:spLocks noGrp="1"/>
          </p:cNvSpPr>
          <p:nvPr>
            <p:ph type="title"/>
          </p:nvPr>
        </p:nvSpPr>
        <p:spPr/>
        <p:txBody>
          <a:bodyPr>
            <a:noAutofit/>
          </a:bodyPr>
          <a:lstStyle/>
          <a:p>
            <a:pPr algn="just"/>
            <a:r>
              <a:rPr lang="es-ES" sz="2800" b="1" cap="none" dirty="0">
                <a:solidFill>
                  <a:schemeClr val="tx1"/>
                </a:solidFill>
              </a:rPr>
              <a:t>PASO 2 Comenzar a realizar líneas al interior del dibujo con lápices de colores. </a:t>
            </a:r>
            <a:endParaRPr lang="es-CL" sz="2800" b="1" cap="none" dirty="0">
              <a:solidFill>
                <a:schemeClr val="tx1"/>
              </a:solidFill>
            </a:endParaRPr>
          </a:p>
        </p:txBody>
      </p:sp>
      <p:sp>
        <p:nvSpPr>
          <p:cNvPr id="3" name="Marcador de contenido 2">
            <a:extLst>
              <a:ext uri="{FF2B5EF4-FFF2-40B4-BE49-F238E27FC236}">
                <a16:creationId xmlns:a16="http://schemas.microsoft.com/office/drawing/2014/main" xmlns="" id="{060799E2-002E-45BF-946A-6F0CEB6C35B3}"/>
              </a:ext>
            </a:extLst>
          </p:cNvPr>
          <p:cNvSpPr>
            <a:spLocks noGrp="1"/>
          </p:cNvSpPr>
          <p:nvPr>
            <p:ph idx="1"/>
          </p:nvPr>
        </p:nvSpPr>
        <p:spPr/>
        <p:txBody>
          <a:bodyPr/>
          <a:lstStyle/>
          <a:p>
            <a:endParaRPr lang="es-ES" dirty="0"/>
          </a:p>
          <a:p>
            <a:endParaRPr lang="es-ES" dirty="0"/>
          </a:p>
          <a:p>
            <a:endParaRPr lang="es-ES" dirty="0"/>
          </a:p>
          <a:p>
            <a:endParaRPr lang="es-CL" dirty="0"/>
          </a:p>
        </p:txBody>
      </p:sp>
      <p:pic>
        <p:nvPicPr>
          <p:cNvPr id="4" name="Imagen 3">
            <a:extLst>
              <a:ext uri="{FF2B5EF4-FFF2-40B4-BE49-F238E27FC236}">
                <a16:creationId xmlns:a16="http://schemas.microsoft.com/office/drawing/2014/main" xmlns="" id="{34FC6E5A-D426-4057-8CAB-932461D71B52}"/>
              </a:ext>
            </a:extLst>
          </p:cNvPr>
          <p:cNvPicPr>
            <a:picLocks noChangeAspect="1"/>
          </p:cNvPicPr>
          <p:nvPr/>
        </p:nvPicPr>
        <p:blipFill rotWithShape="1">
          <a:blip r:embed="rId2"/>
          <a:srcRect l="3695" t="22015" r="36848" b="23465"/>
          <a:stretch/>
        </p:blipFill>
        <p:spPr>
          <a:xfrm>
            <a:off x="1290276" y="2579115"/>
            <a:ext cx="4507601" cy="2323846"/>
          </a:xfrm>
          <a:prstGeom prst="rect">
            <a:avLst/>
          </a:prstGeom>
        </p:spPr>
      </p:pic>
      <p:pic>
        <p:nvPicPr>
          <p:cNvPr id="7" name="Imagen 6">
            <a:extLst>
              <a:ext uri="{FF2B5EF4-FFF2-40B4-BE49-F238E27FC236}">
                <a16:creationId xmlns:a16="http://schemas.microsoft.com/office/drawing/2014/main" xmlns="" id="{039AE967-7B0F-4DD2-A42F-17F2EF52CAFD}"/>
              </a:ext>
            </a:extLst>
          </p:cNvPr>
          <p:cNvPicPr>
            <a:picLocks noChangeAspect="1"/>
          </p:cNvPicPr>
          <p:nvPr/>
        </p:nvPicPr>
        <p:blipFill rotWithShape="1">
          <a:blip r:embed="rId3"/>
          <a:srcRect l="7499" t="24648" r="41740" b="25012"/>
          <a:stretch/>
        </p:blipFill>
        <p:spPr>
          <a:xfrm>
            <a:off x="6253216" y="2579115"/>
            <a:ext cx="4167879" cy="2323846"/>
          </a:xfrm>
          <a:prstGeom prst="rect">
            <a:avLst/>
          </a:prstGeom>
        </p:spPr>
      </p:pic>
    </p:spTree>
    <p:extLst>
      <p:ext uri="{BB962C8B-B14F-4D97-AF65-F5344CB8AC3E}">
        <p14:creationId xmlns:p14="http://schemas.microsoft.com/office/powerpoint/2010/main" val="3500467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0202391-80A7-48BF-9C5D-252165016BAF}"/>
              </a:ext>
            </a:extLst>
          </p:cNvPr>
          <p:cNvSpPr>
            <a:spLocks noGrp="1"/>
          </p:cNvSpPr>
          <p:nvPr>
            <p:ph type="title"/>
          </p:nvPr>
        </p:nvSpPr>
        <p:spPr>
          <a:xfrm>
            <a:off x="1451578" y="867037"/>
            <a:ext cx="9603275" cy="1049235"/>
          </a:xfrm>
        </p:spPr>
        <p:txBody>
          <a:bodyPr/>
          <a:lstStyle/>
          <a:p>
            <a:r>
              <a:rPr lang="es-CL" dirty="0"/>
              <a:t>Paso 3 Realizar líneas curvas en los cerros</a:t>
            </a:r>
            <a:endParaRPr lang="es-CL" dirty="0">
              <a:solidFill>
                <a:schemeClr val="tx1"/>
              </a:solidFill>
            </a:endParaRPr>
          </a:p>
        </p:txBody>
      </p:sp>
      <p:sp>
        <p:nvSpPr>
          <p:cNvPr id="3" name="Marcador de contenido 2">
            <a:extLst>
              <a:ext uri="{FF2B5EF4-FFF2-40B4-BE49-F238E27FC236}">
                <a16:creationId xmlns:a16="http://schemas.microsoft.com/office/drawing/2014/main" xmlns="" id="{7F8BCA4E-8F00-43C0-855A-6007B6EB8988}"/>
              </a:ext>
            </a:extLst>
          </p:cNvPr>
          <p:cNvSpPr>
            <a:spLocks noGrp="1"/>
          </p:cNvSpPr>
          <p:nvPr>
            <p:ph idx="1"/>
          </p:nvPr>
        </p:nvSpPr>
        <p:spPr>
          <a:xfrm>
            <a:off x="1373877" y="1916272"/>
            <a:ext cx="9603275" cy="3450613"/>
          </a:xfrm>
        </p:spPr>
        <p:txBody>
          <a:bodyPr/>
          <a:lstStyle/>
          <a:p>
            <a:endParaRPr lang="es-ES" dirty="0"/>
          </a:p>
          <a:p>
            <a:endParaRPr lang="es-CL" dirty="0"/>
          </a:p>
        </p:txBody>
      </p:sp>
      <p:pic>
        <p:nvPicPr>
          <p:cNvPr id="4" name="Imagen 3">
            <a:extLst>
              <a:ext uri="{FF2B5EF4-FFF2-40B4-BE49-F238E27FC236}">
                <a16:creationId xmlns:a16="http://schemas.microsoft.com/office/drawing/2014/main" xmlns="" id="{856928D9-4B1E-4F3B-A2BA-8A82ACB39067}"/>
              </a:ext>
            </a:extLst>
          </p:cNvPr>
          <p:cNvPicPr>
            <a:picLocks noChangeAspect="1"/>
          </p:cNvPicPr>
          <p:nvPr/>
        </p:nvPicPr>
        <p:blipFill rotWithShape="1">
          <a:blip r:embed="rId2"/>
          <a:srcRect l="7826" t="21729" r="42065" b="27931"/>
          <a:stretch/>
        </p:blipFill>
        <p:spPr>
          <a:xfrm>
            <a:off x="903899" y="2274741"/>
            <a:ext cx="5192101" cy="2932591"/>
          </a:xfrm>
          <a:prstGeom prst="rect">
            <a:avLst/>
          </a:prstGeom>
        </p:spPr>
      </p:pic>
      <p:pic>
        <p:nvPicPr>
          <p:cNvPr id="6" name="Imagen 5">
            <a:extLst>
              <a:ext uri="{FF2B5EF4-FFF2-40B4-BE49-F238E27FC236}">
                <a16:creationId xmlns:a16="http://schemas.microsoft.com/office/drawing/2014/main" xmlns="" id="{D69E1247-D9C9-40CC-8875-23B7294AB58F}"/>
              </a:ext>
            </a:extLst>
          </p:cNvPr>
          <p:cNvPicPr>
            <a:picLocks noChangeAspect="1"/>
          </p:cNvPicPr>
          <p:nvPr/>
        </p:nvPicPr>
        <p:blipFill rotWithShape="1">
          <a:blip r:embed="rId3"/>
          <a:srcRect l="9327" t="20278" r="38478" b="24625"/>
          <a:stretch/>
        </p:blipFill>
        <p:spPr>
          <a:xfrm>
            <a:off x="6253215" y="2317824"/>
            <a:ext cx="4796122" cy="2846427"/>
          </a:xfrm>
          <a:prstGeom prst="rect">
            <a:avLst/>
          </a:prstGeom>
        </p:spPr>
      </p:pic>
    </p:spTree>
    <p:extLst>
      <p:ext uri="{BB962C8B-B14F-4D97-AF65-F5344CB8AC3E}">
        <p14:creationId xmlns:p14="http://schemas.microsoft.com/office/powerpoint/2010/main" val="970084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85A83C8-A9DE-43CA-998E-9EB514F16D55}"/>
              </a:ext>
            </a:extLst>
          </p:cNvPr>
          <p:cNvSpPr>
            <a:spLocks noGrp="1"/>
          </p:cNvSpPr>
          <p:nvPr>
            <p:ph type="title"/>
          </p:nvPr>
        </p:nvSpPr>
        <p:spPr/>
        <p:txBody>
          <a:bodyPr/>
          <a:lstStyle/>
          <a:p>
            <a:r>
              <a:rPr lang="es-CL" dirty="0"/>
              <a:t>Paso 4  Comienza a rellenar con líneas de colores el paisaje.</a:t>
            </a:r>
            <a:endParaRPr lang="es-CL" sz="4000" dirty="0"/>
          </a:p>
        </p:txBody>
      </p:sp>
      <p:pic>
        <p:nvPicPr>
          <p:cNvPr id="5" name="Marcador de contenido 4">
            <a:extLst>
              <a:ext uri="{FF2B5EF4-FFF2-40B4-BE49-F238E27FC236}">
                <a16:creationId xmlns:a16="http://schemas.microsoft.com/office/drawing/2014/main" xmlns="" id="{A2C3537A-94FB-459B-A940-20C0693DF595}"/>
              </a:ext>
            </a:extLst>
          </p:cNvPr>
          <p:cNvPicPr>
            <a:picLocks noGrp="1" noChangeAspect="1"/>
          </p:cNvPicPr>
          <p:nvPr>
            <p:ph idx="1"/>
          </p:nvPr>
        </p:nvPicPr>
        <p:blipFill rotWithShape="1">
          <a:blip r:embed="rId2"/>
          <a:srcRect l="4457" t="17620" r="37658" b="23220"/>
          <a:stretch/>
        </p:blipFill>
        <p:spPr>
          <a:xfrm>
            <a:off x="1152938" y="2247794"/>
            <a:ext cx="4943062" cy="3371128"/>
          </a:xfrm>
          <a:prstGeom prst="rect">
            <a:avLst/>
          </a:prstGeom>
        </p:spPr>
      </p:pic>
      <p:pic>
        <p:nvPicPr>
          <p:cNvPr id="7" name="Imagen 6">
            <a:extLst>
              <a:ext uri="{FF2B5EF4-FFF2-40B4-BE49-F238E27FC236}">
                <a16:creationId xmlns:a16="http://schemas.microsoft.com/office/drawing/2014/main" xmlns="" id="{F6AB10C5-B871-45A5-9F1E-9450577A1819}"/>
              </a:ext>
            </a:extLst>
          </p:cNvPr>
          <p:cNvPicPr>
            <a:picLocks noChangeAspect="1"/>
          </p:cNvPicPr>
          <p:nvPr/>
        </p:nvPicPr>
        <p:blipFill rotWithShape="1">
          <a:blip r:embed="rId3"/>
          <a:srcRect l="6087" t="18052" r="38261" b="22693"/>
          <a:stretch/>
        </p:blipFill>
        <p:spPr>
          <a:xfrm>
            <a:off x="6371178" y="2247794"/>
            <a:ext cx="5410005" cy="3238607"/>
          </a:xfrm>
          <a:prstGeom prst="rect">
            <a:avLst/>
          </a:prstGeom>
        </p:spPr>
      </p:pic>
    </p:spTree>
    <p:extLst>
      <p:ext uri="{BB962C8B-B14F-4D97-AF65-F5344CB8AC3E}">
        <p14:creationId xmlns:p14="http://schemas.microsoft.com/office/powerpoint/2010/main" val="1041367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B5A39EB-F746-4896-A269-6C479AEF0378}"/>
              </a:ext>
            </a:extLst>
          </p:cNvPr>
          <p:cNvSpPr>
            <a:spLocks noGrp="1"/>
          </p:cNvSpPr>
          <p:nvPr>
            <p:ph type="title"/>
          </p:nvPr>
        </p:nvSpPr>
        <p:spPr/>
        <p:txBody>
          <a:bodyPr>
            <a:normAutofit/>
          </a:bodyPr>
          <a:lstStyle/>
          <a:p>
            <a:r>
              <a:rPr lang="es-CL" b="1" dirty="0"/>
              <a:t>Paso 5    </a:t>
            </a:r>
            <a:r>
              <a:rPr lang="es-CL" sz="2700" b="1" dirty="0"/>
              <a:t>Delinear con lápiz de color negro los bordes del paisaje.      ¡trabajo terminado!</a:t>
            </a:r>
          </a:p>
        </p:txBody>
      </p:sp>
      <p:pic>
        <p:nvPicPr>
          <p:cNvPr id="7" name="Marcador de contenido 6">
            <a:extLst>
              <a:ext uri="{FF2B5EF4-FFF2-40B4-BE49-F238E27FC236}">
                <a16:creationId xmlns:a16="http://schemas.microsoft.com/office/drawing/2014/main" xmlns="" id="{A88C4DB8-92AE-4469-A5F3-F76A5DEB298B}"/>
              </a:ext>
            </a:extLst>
          </p:cNvPr>
          <p:cNvPicPr>
            <a:picLocks noGrp="1" noChangeAspect="1"/>
          </p:cNvPicPr>
          <p:nvPr>
            <p:ph idx="1"/>
          </p:nvPr>
        </p:nvPicPr>
        <p:blipFill rotWithShape="1">
          <a:blip r:embed="rId2"/>
          <a:srcRect l="3162" t="18387" r="35931" b="22067"/>
          <a:stretch/>
        </p:blipFill>
        <p:spPr>
          <a:xfrm>
            <a:off x="2531165" y="2107096"/>
            <a:ext cx="7129670" cy="3790121"/>
          </a:xfrm>
          <a:prstGeom prst="rect">
            <a:avLst/>
          </a:prstGeom>
        </p:spPr>
      </p:pic>
    </p:spTree>
    <p:extLst>
      <p:ext uri="{BB962C8B-B14F-4D97-AF65-F5344CB8AC3E}">
        <p14:creationId xmlns:p14="http://schemas.microsoft.com/office/powerpoint/2010/main" val="1453082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E5CF786-ED97-47A6-B38E-C33E5BADF063}"/>
              </a:ext>
            </a:extLst>
          </p:cNvPr>
          <p:cNvSpPr>
            <a:spLocks noGrp="1"/>
          </p:cNvSpPr>
          <p:nvPr>
            <p:ph type="title"/>
          </p:nvPr>
        </p:nvSpPr>
        <p:spPr/>
        <p:txBody>
          <a:bodyPr/>
          <a:lstStyle/>
          <a:p>
            <a:r>
              <a:rPr lang="es-CL" dirty="0"/>
              <a:t>Elementos del paisaje natural.</a:t>
            </a:r>
          </a:p>
        </p:txBody>
      </p:sp>
      <p:pic>
        <p:nvPicPr>
          <p:cNvPr id="4" name="Marcador de contenido 3">
            <a:extLst>
              <a:ext uri="{FF2B5EF4-FFF2-40B4-BE49-F238E27FC236}">
                <a16:creationId xmlns:a16="http://schemas.microsoft.com/office/drawing/2014/main" xmlns="" id="{F5DE4B6D-DE65-4923-B9FE-68A7088BD28F}"/>
              </a:ext>
            </a:extLst>
          </p:cNvPr>
          <p:cNvPicPr>
            <a:picLocks noGrp="1" noChangeAspect="1"/>
          </p:cNvPicPr>
          <p:nvPr>
            <p:ph idx="1"/>
          </p:nvPr>
        </p:nvPicPr>
        <p:blipFill>
          <a:blip r:embed="rId2"/>
          <a:stretch>
            <a:fillRect/>
          </a:stretch>
        </p:blipFill>
        <p:spPr>
          <a:xfrm>
            <a:off x="1830477" y="2016125"/>
            <a:ext cx="8845371" cy="3449638"/>
          </a:xfrm>
          <a:prstGeom prst="rect">
            <a:avLst/>
          </a:prstGeom>
        </p:spPr>
      </p:pic>
    </p:spTree>
    <p:extLst>
      <p:ext uri="{BB962C8B-B14F-4D97-AF65-F5344CB8AC3E}">
        <p14:creationId xmlns:p14="http://schemas.microsoft.com/office/powerpoint/2010/main" val="2358588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011013B-FCBB-41C8-BFBD-DDA06FF647A4}"/>
              </a:ext>
            </a:extLst>
          </p:cNvPr>
          <p:cNvSpPr>
            <a:spLocks noGrp="1"/>
          </p:cNvSpPr>
          <p:nvPr>
            <p:ph type="title"/>
          </p:nvPr>
        </p:nvSpPr>
        <p:spPr/>
        <p:txBody>
          <a:bodyPr/>
          <a:lstStyle/>
          <a:p>
            <a:pPr algn="ctr"/>
            <a:r>
              <a:rPr lang="es-CL" dirty="0"/>
              <a:t>¡A trabajar!</a:t>
            </a:r>
          </a:p>
        </p:txBody>
      </p:sp>
      <p:sp>
        <p:nvSpPr>
          <p:cNvPr id="3" name="Marcador de contenido 2">
            <a:extLst>
              <a:ext uri="{FF2B5EF4-FFF2-40B4-BE49-F238E27FC236}">
                <a16:creationId xmlns:a16="http://schemas.microsoft.com/office/drawing/2014/main" xmlns="" id="{90DABD55-7055-4D73-A8C9-3743FF101AF5}"/>
              </a:ext>
            </a:extLst>
          </p:cNvPr>
          <p:cNvSpPr>
            <a:spLocks noGrp="1"/>
          </p:cNvSpPr>
          <p:nvPr>
            <p:ph idx="1"/>
          </p:nvPr>
        </p:nvSpPr>
        <p:spPr/>
        <p:txBody>
          <a:bodyPr/>
          <a:lstStyle/>
          <a:p>
            <a:r>
              <a:rPr lang="es-ES" sz="2400" dirty="0"/>
              <a:t>Ahora deberás realizar tú un paisaje natural en hoja de block, con los pasos señalados. Siempre debes estar supervisado por tu familia. Debes enviar fotos del trabajo al grupo de WhatsApp o entregar en el colegio colocando tu nombre.</a:t>
            </a:r>
          </a:p>
          <a:p>
            <a:endParaRPr lang="es-CL" dirty="0"/>
          </a:p>
        </p:txBody>
      </p:sp>
      <p:pic>
        <p:nvPicPr>
          <p:cNvPr id="4" name="Imagen 3">
            <a:extLst>
              <a:ext uri="{FF2B5EF4-FFF2-40B4-BE49-F238E27FC236}">
                <a16:creationId xmlns:a16="http://schemas.microsoft.com/office/drawing/2014/main" xmlns="" id="{C204E0E4-47C1-4000-A10F-A828483629B2}"/>
              </a:ext>
            </a:extLst>
          </p:cNvPr>
          <p:cNvPicPr>
            <a:picLocks noChangeAspect="1"/>
          </p:cNvPicPr>
          <p:nvPr/>
        </p:nvPicPr>
        <p:blipFill>
          <a:blip r:embed="rId2"/>
          <a:stretch>
            <a:fillRect/>
          </a:stretch>
        </p:blipFill>
        <p:spPr>
          <a:xfrm>
            <a:off x="4664765" y="3724473"/>
            <a:ext cx="3180451" cy="1741872"/>
          </a:xfrm>
          <a:prstGeom prst="rect">
            <a:avLst/>
          </a:prstGeom>
        </p:spPr>
      </p:pic>
    </p:spTree>
    <p:extLst>
      <p:ext uri="{BB962C8B-B14F-4D97-AF65-F5344CB8AC3E}">
        <p14:creationId xmlns:p14="http://schemas.microsoft.com/office/powerpoint/2010/main" val="2634863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FEEAF24-C4E2-454E-9FD1-0613786292CA}"/>
              </a:ext>
            </a:extLst>
          </p:cNvPr>
          <p:cNvSpPr>
            <a:spLocks noGrp="1"/>
          </p:cNvSpPr>
          <p:nvPr>
            <p:ph type="title"/>
          </p:nvPr>
        </p:nvSpPr>
        <p:spPr/>
        <p:txBody>
          <a:bodyPr>
            <a:normAutofit/>
          </a:bodyPr>
          <a:lstStyle/>
          <a:p>
            <a:pPr algn="ctr"/>
            <a:r>
              <a:rPr lang="es-CL" sz="4000" dirty="0"/>
              <a:t>INSTRUCCIONES</a:t>
            </a:r>
          </a:p>
        </p:txBody>
      </p:sp>
      <p:sp>
        <p:nvSpPr>
          <p:cNvPr id="3" name="Marcador de contenido 2">
            <a:extLst>
              <a:ext uri="{FF2B5EF4-FFF2-40B4-BE49-F238E27FC236}">
                <a16:creationId xmlns:a16="http://schemas.microsoft.com/office/drawing/2014/main" xmlns="" id="{0B0BB90D-B293-4286-BCF2-D7599D17EE5A}"/>
              </a:ext>
            </a:extLst>
          </p:cNvPr>
          <p:cNvSpPr>
            <a:spLocks noGrp="1"/>
          </p:cNvSpPr>
          <p:nvPr>
            <p:ph idx="1"/>
          </p:nvPr>
        </p:nvSpPr>
        <p:spPr/>
        <p:txBody>
          <a:bodyPr/>
          <a:lstStyle/>
          <a:p>
            <a:pPr algn="just"/>
            <a:r>
              <a:rPr lang="es-ES" sz="3200" dirty="0"/>
              <a:t>Si vas a ver el video en tu teléfono, activa la opción “rotación automática” para que lo veas más grande y puedas leer con mayor facilidad.</a:t>
            </a:r>
          </a:p>
          <a:p>
            <a:pPr algn="just"/>
            <a:r>
              <a:rPr lang="es-ES" sz="3200" dirty="0"/>
              <a:t>Lo puedes ver todas las veces que sea necesario.</a:t>
            </a:r>
            <a:endParaRPr lang="es-CL" sz="3200" dirty="0"/>
          </a:p>
        </p:txBody>
      </p:sp>
    </p:spTree>
    <p:extLst>
      <p:ext uri="{BB962C8B-B14F-4D97-AF65-F5344CB8AC3E}">
        <p14:creationId xmlns:p14="http://schemas.microsoft.com/office/powerpoint/2010/main" val="4010312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1ACDAF2-3DAA-4E70-9724-B6F6ADFE896A}"/>
              </a:ext>
            </a:extLst>
          </p:cNvPr>
          <p:cNvSpPr>
            <a:spLocks noGrp="1"/>
          </p:cNvSpPr>
          <p:nvPr>
            <p:ph type="title"/>
          </p:nvPr>
        </p:nvSpPr>
        <p:spPr>
          <a:xfrm>
            <a:off x="1035142" y="503582"/>
            <a:ext cx="8596668" cy="1320800"/>
          </a:xfrm>
        </p:spPr>
        <p:txBody>
          <a:bodyPr>
            <a:normAutofit/>
          </a:bodyPr>
          <a:lstStyle/>
          <a:p>
            <a:pPr algn="ctr"/>
            <a:r>
              <a:rPr lang="es-CL" sz="4000" dirty="0"/>
              <a:t>OBJETIVO DE LA CLASE</a:t>
            </a:r>
          </a:p>
        </p:txBody>
      </p:sp>
      <p:sp>
        <p:nvSpPr>
          <p:cNvPr id="3" name="Marcador de contenido 2">
            <a:extLst>
              <a:ext uri="{FF2B5EF4-FFF2-40B4-BE49-F238E27FC236}">
                <a16:creationId xmlns:a16="http://schemas.microsoft.com/office/drawing/2014/main" xmlns="" id="{49DE3969-52E5-46E0-BB2D-52B1D6C19298}"/>
              </a:ext>
            </a:extLst>
          </p:cNvPr>
          <p:cNvSpPr>
            <a:spLocks noGrp="1"/>
          </p:cNvSpPr>
          <p:nvPr>
            <p:ph idx="1"/>
          </p:nvPr>
        </p:nvSpPr>
        <p:spPr/>
        <p:txBody>
          <a:bodyPr>
            <a:normAutofit/>
          </a:bodyPr>
          <a:lstStyle/>
          <a:p>
            <a:pPr algn="just"/>
            <a:endParaRPr lang="es-ES" sz="3600" dirty="0"/>
          </a:p>
          <a:p>
            <a:pPr algn="just"/>
            <a:endParaRPr lang="es-ES" sz="3600" dirty="0"/>
          </a:p>
        </p:txBody>
      </p:sp>
      <p:sp>
        <p:nvSpPr>
          <p:cNvPr id="4" name="Rectángulo 3">
            <a:extLst>
              <a:ext uri="{FF2B5EF4-FFF2-40B4-BE49-F238E27FC236}">
                <a16:creationId xmlns:a16="http://schemas.microsoft.com/office/drawing/2014/main" xmlns="" id="{BA768959-1056-4B97-B624-D5E618599117}"/>
              </a:ext>
            </a:extLst>
          </p:cNvPr>
          <p:cNvSpPr/>
          <p:nvPr/>
        </p:nvSpPr>
        <p:spPr>
          <a:xfrm>
            <a:off x="1749287" y="2358887"/>
            <a:ext cx="8825948" cy="2584174"/>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s-ES" sz="3200" b="1" dirty="0"/>
              <a:t>Crear paisaje natural, aplicando técnica de líneas con lápices de colores.</a:t>
            </a:r>
            <a:endParaRPr lang="es-ES" dirty="0"/>
          </a:p>
        </p:txBody>
      </p:sp>
    </p:spTree>
    <p:extLst>
      <p:ext uri="{BB962C8B-B14F-4D97-AF65-F5344CB8AC3E}">
        <p14:creationId xmlns:p14="http://schemas.microsoft.com/office/powerpoint/2010/main" val="1228185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0EDE261-D113-40DF-B2A8-3DF6376DFE86}"/>
              </a:ext>
            </a:extLst>
          </p:cNvPr>
          <p:cNvSpPr>
            <a:spLocks noGrp="1"/>
          </p:cNvSpPr>
          <p:nvPr>
            <p:ph type="title"/>
          </p:nvPr>
        </p:nvSpPr>
        <p:spPr/>
        <p:txBody>
          <a:bodyPr>
            <a:normAutofit/>
          </a:bodyPr>
          <a:lstStyle/>
          <a:p>
            <a:pPr algn="ctr"/>
            <a:r>
              <a:rPr lang="es-CL" sz="4000" dirty="0"/>
              <a:t>¿Qué necesito saber?</a:t>
            </a:r>
          </a:p>
        </p:txBody>
      </p:sp>
      <p:pic>
        <p:nvPicPr>
          <p:cNvPr id="5" name="Imagen 4">
            <a:extLst>
              <a:ext uri="{FF2B5EF4-FFF2-40B4-BE49-F238E27FC236}">
                <a16:creationId xmlns:a16="http://schemas.microsoft.com/office/drawing/2014/main" xmlns="" id="{E1BEE175-BB55-4878-8FD9-71EDFB174B6A}"/>
              </a:ext>
            </a:extLst>
          </p:cNvPr>
          <p:cNvPicPr>
            <a:picLocks noChangeAspect="1"/>
          </p:cNvPicPr>
          <p:nvPr/>
        </p:nvPicPr>
        <p:blipFill>
          <a:blip r:embed="rId2"/>
          <a:stretch>
            <a:fillRect/>
          </a:stretch>
        </p:blipFill>
        <p:spPr>
          <a:xfrm>
            <a:off x="2016557" y="2286163"/>
            <a:ext cx="1743342" cy="2909750"/>
          </a:xfrm>
          <a:prstGeom prst="rect">
            <a:avLst/>
          </a:prstGeom>
        </p:spPr>
      </p:pic>
      <p:sp>
        <p:nvSpPr>
          <p:cNvPr id="10" name="Bocadillo: ovalado 9">
            <a:extLst>
              <a:ext uri="{FF2B5EF4-FFF2-40B4-BE49-F238E27FC236}">
                <a16:creationId xmlns:a16="http://schemas.microsoft.com/office/drawing/2014/main" xmlns="" id="{525C567B-3D34-4130-AE75-9E4206EEDC35}"/>
              </a:ext>
            </a:extLst>
          </p:cNvPr>
          <p:cNvSpPr/>
          <p:nvPr/>
        </p:nvSpPr>
        <p:spPr>
          <a:xfrm>
            <a:off x="4890647" y="2015732"/>
            <a:ext cx="4492487" cy="2769462"/>
          </a:xfrm>
          <a:prstGeom prst="wedgeEllipseCallout">
            <a:avLst>
              <a:gd name="adj1" fmla="val -73865"/>
              <a:gd name="adj2" fmla="val -17165"/>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s-CL" sz="2000" dirty="0"/>
              <a:t>Para comenzar, vamos saber que es la habilidad de  </a:t>
            </a:r>
            <a:r>
              <a:rPr lang="es-CL" sz="2000" dirty="0">
                <a:solidFill>
                  <a:srgbClr val="FF0000"/>
                </a:solidFill>
              </a:rPr>
              <a:t>CREAR</a:t>
            </a:r>
            <a:r>
              <a:rPr lang="es-CL" sz="2000" dirty="0"/>
              <a:t> y que entendemos por  </a:t>
            </a:r>
            <a:r>
              <a:rPr lang="es-CL" sz="2000" dirty="0">
                <a:solidFill>
                  <a:srgbClr val="FF0000"/>
                </a:solidFill>
              </a:rPr>
              <a:t>TECNICA DE LÍNEAS.</a:t>
            </a:r>
            <a:endParaRPr lang="es-CL" dirty="0">
              <a:solidFill>
                <a:srgbClr val="FF0000"/>
              </a:solidFill>
            </a:endParaRPr>
          </a:p>
        </p:txBody>
      </p:sp>
    </p:spTree>
    <p:extLst>
      <p:ext uri="{BB962C8B-B14F-4D97-AF65-F5344CB8AC3E}">
        <p14:creationId xmlns:p14="http://schemas.microsoft.com/office/powerpoint/2010/main" val="1565234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9045E08-43FE-40ED-A919-1A6F71100837}"/>
              </a:ext>
            </a:extLst>
          </p:cNvPr>
          <p:cNvSpPr>
            <a:spLocks noGrp="1"/>
          </p:cNvSpPr>
          <p:nvPr>
            <p:ph type="title"/>
          </p:nvPr>
        </p:nvSpPr>
        <p:spPr/>
        <p:txBody>
          <a:bodyPr/>
          <a:lstStyle/>
          <a:p>
            <a:pPr algn="ctr"/>
            <a:r>
              <a:rPr lang="es-CL" dirty="0"/>
              <a:t>¿QUÉ ES CREAR?</a:t>
            </a:r>
          </a:p>
        </p:txBody>
      </p:sp>
      <p:sp>
        <p:nvSpPr>
          <p:cNvPr id="3" name="Marcador de contenido 2">
            <a:extLst>
              <a:ext uri="{FF2B5EF4-FFF2-40B4-BE49-F238E27FC236}">
                <a16:creationId xmlns:a16="http://schemas.microsoft.com/office/drawing/2014/main" xmlns="" id="{A1D1F0C3-DECD-4C04-A144-80471BD33FF6}"/>
              </a:ext>
            </a:extLst>
          </p:cNvPr>
          <p:cNvSpPr>
            <a:spLocks noGrp="1"/>
          </p:cNvSpPr>
          <p:nvPr>
            <p:ph idx="1"/>
          </p:nvPr>
        </p:nvSpPr>
        <p:spPr/>
        <p:txBody>
          <a:bodyPr/>
          <a:lstStyle/>
          <a:p>
            <a:r>
              <a:rPr lang="es-ES" sz="3200" dirty="0"/>
              <a:t>“Realizar algo partiendo de las propias capacidades”.</a:t>
            </a:r>
          </a:p>
          <a:p>
            <a:r>
              <a:rPr lang="es-ES" dirty="0"/>
              <a:t>Ejemplo </a:t>
            </a:r>
          </a:p>
          <a:p>
            <a:endParaRPr lang="es-CL" dirty="0"/>
          </a:p>
        </p:txBody>
      </p:sp>
      <p:pic>
        <p:nvPicPr>
          <p:cNvPr id="5" name="Imagen 4">
            <a:extLst>
              <a:ext uri="{FF2B5EF4-FFF2-40B4-BE49-F238E27FC236}">
                <a16:creationId xmlns:a16="http://schemas.microsoft.com/office/drawing/2014/main" xmlns="" id="{3F47473E-C2FB-4F44-A8FE-5FA4F899DFB2}"/>
              </a:ext>
            </a:extLst>
          </p:cNvPr>
          <p:cNvPicPr>
            <a:picLocks noChangeAspect="1"/>
          </p:cNvPicPr>
          <p:nvPr/>
        </p:nvPicPr>
        <p:blipFill>
          <a:blip r:embed="rId2"/>
          <a:stretch>
            <a:fillRect/>
          </a:stretch>
        </p:blipFill>
        <p:spPr>
          <a:xfrm>
            <a:off x="3722746" y="3429000"/>
            <a:ext cx="4322439" cy="1243692"/>
          </a:xfrm>
          <a:prstGeom prst="rect">
            <a:avLst/>
          </a:prstGeom>
        </p:spPr>
      </p:pic>
    </p:spTree>
    <p:extLst>
      <p:ext uri="{BB962C8B-B14F-4D97-AF65-F5344CB8AC3E}">
        <p14:creationId xmlns:p14="http://schemas.microsoft.com/office/powerpoint/2010/main" val="1718210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AB71A90-E2F2-4506-BC52-B94A8FD72CAF}"/>
              </a:ext>
            </a:extLst>
          </p:cNvPr>
          <p:cNvSpPr>
            <a:spLocks noGrp="1"/>
          </p:cNvSpPr>
          <p:nvPr>
            <p:ph type="title"/>
          </p:nvPr>
        </p:nvSpPr>
        <p:spPr/>
        <p:txBody>
          <a:bodyPr>
            <a:normAutofit/>
          </a:bodyPr>
          <a:lstStyle/>
          <a:p>
            <a:pPr algn="ctr"/>
            <a:r>
              <a:rPr lang="es-CL" dirty="0"/>
              <a:t>¿QUÉ es TECNICA DE LINEAS?</a:t>
            </a:r>
          </a:p>
        </p:txBody>
      </p:sp>
      <p:sp>
        <p:nvSpPr>
          <p:cNvPr id="3" name="Marcador de contenido 2">
            <a:extLst>
              <a:ext uri="{FF2B5EF4-FFF2-40B4-BE49-F238E27FC236}">
                <a16:creationId xmlns:a16="http://schemas.microsoft.com/office/drawing/2014/main" xmlns="" id="{98E811CA-49F1-46CE-B173-96BFA89DE50E}"/>
              </a:ext>
            </a:extLst>
          </p:cNvPr>
          <p:cNvSpPr>
            <a:spLocks noGrp="1"/>
          </p:cNvSpPr>
          <p:nvPr>
            <p:ph idx="1"/>
          </p:nvPr>
        </p:nvSpPr>
        <p:spPr/>
        <p:txBody>
          <a:bodyPr>
            <a:normAutofit/>
          </a:bodyPr>
          <a:lstStyle/>
          <a:p>
            <a:pPr algn="just"/>
            <a:r>
              <a:rPr lang="es-ES" sz="3200" dirty="0"/>
              <a:t> La </a:t>
            </a:r>
            <a:r>
              <a:rPr lang="es-ES" sz="3200" dirty="0">
                <a:solidFill>
                  <a:srgbClr val="FF0000"/>
                </a:solidFill>
              </a:rPr>
              <a:t>línea</a:t>
            </a:r>
            <a:r>
              <a:rPr lang="es-ES" sz="3200" dirty="0"/>
              <a:t> es el medio gráfico fundamental para representar las formas que nos rodean y las ideas, creando un lenguaje que no necesita palabras. Es el elemento visual más importante del dibujo. </a:t>
            </a:r>
            <a:endParaRPr lang="es-CL" sz="3200" dirty="0"/>
          </a:p>
        </p:txBody>
      </p:sp>
    </p:spTree>
    <p:extLst>
      <p:ext uri="{BB962C8B-B14F-4D97-AF65-F5344CB8AC3E}">
        <p14:creationId xmlns:p14="http://schemas.microsoft.com/office/powerpoint/2010/main" val="3695075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E780E4D-B61E-4628-BFA8-410F5B2170E1}"/>
              </a:ext>
            </a:extLst>
          </p:cNvPr>
          <p:cNvSpPr>
            <a:spLocks noGrp="1"/>
          </p:cNvSpPr>
          <p:nvPr>
            <p:ph type="title"/>
          </p:nvPr>
        </p:nvSpPr>
        <p:spPr/>
        <p:txBody>
          <a:bodyPr>
            <a:normAutofit/>
          </a:bodyPr>
          <a:lstStyle/>
          <a:p>
            <a:pPr algn="ctr"/>
            <a:r>
              <a:rPr lang="es-CL" sz="4000" dirty="0"/>
              <a:t>Imágenes de DIBUJOS DE LINEAS</a:t>
            </a:r>
          </a:p>
        </p:txBody>
      </p:sp>
      <p:pic>
        <p:nvPicPr>
          <p:cNvPr id="6" name="Imagen 5">
            <a:extLst>
              <a:ext uri="{FF2B5EF4-FFF2-40B4-BE49-F238E27FC236}">
                <a16:creationId xmlns:a16="http://schemas.microsoft.com/office/drawing/2014/main" xmlns="" id="{40D34AD2-3614-493C-9519-41AFFC0B1B89}"/>
              </a:ext>
            </a:extLst>
          </p:cNvPr>
          <p:cNvPicPr>
            <a:picLocks noChangeAspect="1"/>
          </p:cNvPicPr>
          <p:nvPr/>
        </p:nvPicPr>
        <p:blipFill>
          <a:blip r:embed="rId2"/>
          <a:stretch>
            <a:fillRect/>
          </a:stretch>
        </p:blipFill>
        <p:spPr>
          <a:xfrm>
            <a:off x="1451579" y="2157412"/>
            <a:ext cx="2046995" cy="2891787"/>
          </a:xfrm>
          <a:prstGeom prst="rect">
            <a:avLst/>
          </a:prstGeom>
        </p:spPr>
      </p:pic>
      <p:pic>
        <p:nvPicPr>
          <p:cNvPr id="7" name="Imagen 6">
            <a:extLst>
              <a:ext uri="{FF2B5EF4-FFF2-40B4-BE49-F238E27FC236}">
                <a16:creationId xmlns:a16="http://schemas.microsoft.com/office/drawing/2014/main" xmlns="" id="{4AD196A8-3629-42FD-92C4-8E48BF8C9181}"/>
              </a:ext>
            </a:extLst>
          </p:cNvPr>
          <p:cNvPicPr>
            <a:picLocks noChangeAspect="1"/>
          </p:cNvPicPr>
          <p:nvPr/>
        </p:nvPicPr>
        <p:blipFill>
          <a:blip r:embed="rId3"/>
          <a:stretch>
            <a:fillRect/>
          </a:stretch>
        </p:blipFill>
        <p:spPr>
          <a:xfrm>
            <a:off x="3674993" y="2279374"/>
            <a:ext cx="3557357" cy="2511494"/>
          </a:xfrm>
          <a:prstGeom prst="rect">
            <a:avLst/>
          </a:prstGeom>
        </p:spPr>
      </p:pic>
      <p:pic>
        <p:nvPicPr>
          <p:cNvPr id="8" name="Imagen 7">
            <a:extLst>
              <a:ext uri="{FF2B5EF4-FFF2-40B4-BE49-F238E27FC236}">
                <a16:creationId xmlns:a16="http://schemas.microsoft.com/office/drawing/2014/main" xmlns="" id="{6F2D507B-53E0-4B06-B623-D786C9AF0078}"/>
              </a:ext>
            </a:extLst>
          </p:cNvPr>
          <p:cNvPicPr>
            <a:picLocks noChangeAspect="1"/>
          </p:cNvPicPr>
          <p:nvPr/>
        </p:nvPicPr>
        <p:blipFill>
          <a:blip r:embed="rId4"/>
          <a:stretch>
            <a:fillRect/>
          </a:stretch>
        </p:blipFill>
        <p:spPr>
          <a:xfrm>
            <a:off x="7646712" y="1978366"/>
            <a:ext cx="2504454" cy="3716755"/>
          </a:xfrm>
          <a:prstGeom prst="rect">
            <a:avLst/>
          </a:prstGeom>
        </p:spPr>
      </p:pic>
    </p:spTree>
    <p:extLst>
      <p:ext uri="{BB962C8B-B14F-4D97-AF65-F5344CB8AC3E}">
        <p14:creationId xmlns:p14="http://schemas.microsoft.com/office/powerpoint/2010/main" val="3333178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0887582-330E-4846-A2B3-A4B195F268FD}"/>
              </a:ext>
            </a:extLst>
          </p:cNvPr>
          <p:cNvSpPr>
            <a:spLocks noGrp="1"/>
          </p:cNvSpPr>
          <p:nvPr>
            <p:ph type="title"/>
          </p:nvPr>
        </p:nvSpPr>
        <p:spPr/>
        <p:txBody>
          <a:bodyPr>
            <a:normAutofit/>
          </a:bodyPr>
          <a:lstStyle/>
          <a:p>
            <a:r>
              <a:rPr lang="es-CL" dirty="0"/>
              <a:t>Ahora que  ya sabes lo que TECNICA DEL RAYADO  entonces sigue las INSTRUCCIONES.</a:t>
            </a:r>
          </a:p>
        </p:txBody>
      </p:sp>
      <p:pic>
        <p:nvPicPr>
          <p:cNvPr id="6" name="Marcador de contenido 5">
            <a:extLst>
              <a:ext uri="{FF2B5EF4-FFF2-40B4-BE49-F238E27FC236}">
                <a16:creationId xmlns:a16="http://schemas.microsoft.com/office/drawing/2014/main" xmlns="" id="{96134F7B-F483-4500-9D7F-E50AE0A202F3}"/>
              </a:ext>
            </a:extLst>
          </p:cNvPr>
          <p:cNvPicPr>
            <a:picLocks noGrp="1" noChangeAspect="1"/>
          </p:cNvPicPr>
          <p:nvPr>
            <p:ph idx="1"/>
          </p:nvPr>
        </p:nvPicPr>
        <p:blipFill>
          <a:blip r:embed="rId2"/>
          <a:stretch>
            <a:fillRect/>
          </a:stretch>
        </p:blipFill>
        <p:spPr>
          <a:xfrm>
            <a:off x="4505739" y="2148645"/>
            <a:ext cx="3246783" cy="3681805"/>
          </a:xfrm>
          <a:prstGeom prst="rect">
            <a:avLst/>
          </a:prstGeom>
        </p:spPr>
      </p:pic>
    </p:spTree>
    <p:extLst>
      <p:ext uri="{BB962C8B-B14F-4D97-AF65-F5344CB8AC3E}">
        <p14:creationId xmlns:p14="http://schemas.microsoft.com/office/powerpoint/2010/main" val="248219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B76DDB7-6FA1-438E-9186-8A2E0DAC0C5A}"/>
              </a:ext>
            </a:extLst>
          </p:cNvPr>
          <p:cNvSpPr>
            <a:spLocks noGrp="1"/>
          </p:cNvSpPr>
          <p:nvPr>
            <p:ph type="title"/>
          </p:nvPr>
        </p:nvSpPr>
        <p:spPr/>
        <p:txBody>
          <a:bodyPr>
            <a:noAutofit/>
          </a:bodyPr>
          <a:lstStyle/>
          <a:p>
            <a:pPr algn="just"/>
            <a:r>
              <a:rPr lang="es-ES" sz="2400" b="1" dirty="0"/>
              <a:t>PARA HACER CORRECTAMENTE DIBUJO con líneas, PODEMOS GUIARNOS POR LOS SIGUIENTES PASOS:</a:t>
            </a:r>
            <a:endParaRPr lang="es-CL" sz="2400" b="1" dirty="0"/>
          </a:p>
        </p:txBody>
      </p:sp>
      <p:sp>
        <p:nvSpPr>
          <p:cNvPr id="3" name="Marcador de contenido 2">
            <a:extLst>
              <a:ext uri="{FF2B5EF4-FFF2-40B4-BE49-F238E27FC236}">
                <a16:creationId xmlns:a16="http://schemas.microsoft.com/office/drawing/2014/main" xmlns="" id="{EF63AAAF-9EB3-45F8-8EB3-B8DE8F69FD2A}"/>
              </a:ext>
            </a:extLst>
          </p:cNvPr>
          <p:cNvSpPr>
            <a:spLocks noGrp="1"/>
          </p:cNvSpPr>
          <p:nvPr>
            <p:ph idx="1"/>
          </p:nvPr>
        </p:nvSpPr>
        <p:spPr/>
        <p:txBody>
          <a:bodyPr>
            <a:normAutofit/>
          </a:bodyPr>
          <a:lstStyle/>
          <a:p>
            <a:r>
              <a:rPr lang="es-CL" sz="3200" dirty="0"/>
              <a:t>PASO1 Dibujar un paisaje en hoja de block</a:t>
            </a:r>
            <a:r>
              <a:rPr lang="es-ES" sz="3200" dirty="0"/>
              <a:t/>
            </a:r>
            <a:br>
              <a:rPr lang="es-ES" sz="3200" dirty="0"/>
            </a:br>
            <a:endParaRPr lang="es-CL" sz="3200" dirty="0"/>
          </a:p>
        </p:txBody>
      </p:sp>
      <p:pic>
        <p:nvPicPr>
          <p:cNvPr id="7" name="Imagen 6">
            <a:extLst>
              <a:ext uri="{FF2B5EF4-FFF2-40B4-BE49-F238E27FC236}">
                <a16:creationId xmlns:a16="http://schemas.microsoft.com/office/drawing/2014/main" xmlns="" id="{2E178487-1859-4D7D-BBE3-A0F4FAC7217F}"/>
              </a:ext>
            </a:extLst>
          </p:cNvPr>
          <p:cNvPicPr>
            <a:picLocks noChangeAspect="1"/>
          </p:cNvPicPr>
          <p:nvPr/>
        </p:nvPicPr>
        <p:blipFill rotWithShape="1">
          <a:blip r:embed="rId2"/>
          <a:srcRect l="7174" t="22402" r="41304" b="21726"/>
          <a:stretch/>
        </p:blipFill>
        <p:spPr>
          <a:xfrm>
            <a:off x="3882887" y="2732639"/>
            <a:ext cx="5446643" cy="3320842"/>
          </a:xfrm>
          <a:prstGeom prst="rect">
            <a:avLst/>
          </a:prstGeom>
        </p:spPr>
      </p:pic>
    </p:spTree>
    <p:extLst>
      <p:ext uri="{BB962C8B-B14F-4D97-AF65-F5344CB8AC3E}">
        <p14:creationId xmlns:p14="http://schemas.microsoft.com/office/powerpoint/2010/main" val="2482572305"/>
      </p:ext>
    </p:extLst>
  </p:cSld>
  <p:clrMapOvr>
    <a:masterClrMapping/>
  </p:clrMapOvr>
</p:sld>
</file>

<file path=ppt/theme/theme1.xml><?xml version="1.0" encoding="utf-8"?>
<a:theme xmlns:a="http://schemas.openxmlformats.org/drawingml/2006/main" name="Galería">
  <a:themeElements>
    <a:clrScheme name="Galerí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ía">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í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528</TotalTime>
  <Words>301</Words>
  <Application>Microsoft Office PowerPoint</Application>
  <PresentationFormat>Panorámica</PresentationFormat>
  <Paragraphs>29</Paragraphs>
  <Slides>15</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15</vt:i4>
      </vt:variant>
    </vt:vector>
  </HeadingPairs>
  <TitlesOfParts>
    <vt:vector size="19" baseType="lpstr">
      <vt:lpstr>Arial</vt:lpstr>
      <vt:lpstr>Calibri</vt:lpstr>
      <vt:lpstr>Gill Sans MT</vt:lpstr>
      <vt:lpstr>Galería</vt:lpstr>
      <vt:lpstr>ARTES VISUALES</vt:lpstr>
      <vt:lpstr>INSTRUCCIONES</vt:lpstr>
      <vt:lpstr>OBJETIVO DE LA CLASE</vt:lpstr>
      <vt:lpstr>¿Qué necesito saber?</vt:lpstr>
      <vt:lpstr>¿QUÉ ES CREAR?</vt:lpstr>
      <vt:lpstr>¿QUÉ es TECNICA DE LINEAS?</vt:lpstr>
      <vt:lpstr>Imágenes de DIBUJOS DE LINEAS</vt:lpstr>
      <vt:lpstr>Ahora que  ya sabes lo que TECNICA DEL RAYADO  entonces sigue las INSTRUCCIONES.</vt:lpstr>
      <vt:lpstr>PARA HACER CORRECTAMENTE DIBUJO con líneas, PODEMOS GUIARNOS POR LOS SIGUIENTES PASOS:</vt:lpstr>
      <vt:lpstr>PASO 2 Comenzar a realizar líneas al interior del dibujo con lápices de colores. </vt:lpstr>
      <vt:lpstr>Paso 3 Realizar líneas curvas en los cerros</vt:lpstr>
      <vt:lpstr>Paso 4  Comienza a rellenar con líneas de colores el paisaje.</vt:lpstr>
      <vt:lpstr>Paso 5    Delinear con lápiz de color negro los bordes del paisaje.      ¡trabajo terminado!</vt:lpstr>
      <vt:lpstr>Elementos del paisaje natural.</vt:lpstr>
      <vt:lpstr>¡A trabajar!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ARTES VISUALES</dc:title>
  <dc:creator>claudia ximena cavieres jara</dc:creator>
  <cp:lastModifiedBy>HP</cp:lastModifiedBy>
  <cp:revision>51</cp:revision>
  <dcterms:created xsi:type="dcterms:W3CDTF">2020-06-26T00:27:53Z</dcterms:created>
  <dcterms:modified xsi:type="dcterms:W3CDTF">2020-08-24T16:32:33Z</dcterms:modified>
</cp:coreProperties>
</file>