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9" r:id="rId5"/>
    <p:sldId id="270" r:id="rId6"/>
    <p:sldId id="271" r:id="rId7"/>
    <p:sldId id="268" r:id="rId8"/>
    <p:sldId id="272" r:id="rId9"/>
    <p:sldId id="267" r:id="rId10"/>
    <p:sldId id="273" r:id="rId11"/>
    <p:sldId id="274" r:id="rId12"/>
    <p:sldId id="260" r:id="rId1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scencio.jjc@gmail.com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4B6"/>
    <a:srgbClr val="FF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3"/>
    <p:restoredTop sz="94683"/>
  </p:normalViewPr>
  <p:slideViewPr>
    <p:cSldViewPr snapToGrid="0" snapToObjects="1">
      <p:cViewPr varScale="1">
        <p:scale>
          <a:sx n="103" d="100"/>
          <a:sy n="103" d="100"/>
        </p:scale>
        <p:origin x="21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3D81-9C05-994E-A6D0-4F60D3A968A6}" type="datetimeFigureOut">
              <a:rPr lang="es-ES" smtClean="0"/>
              <a:t>20/11/2020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41433-8342-D34D-BB72-73B7B0C235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30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844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5347" y="6423343"/>
            <a:ext cx="220003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33"/>
          <p:cNvSpPr/>
          <p:nvPr/>
        </p:nvSpPr>
        <p:spPr>
          <a:xfrm>
            <a:off x="0" y="391885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5" name="Título 1"/>
          <p:cNvSpPr txBox="1">
            <a:spLocks noGrp="1"/>
          </p:cNvSpPr>
          <p:nvPr>
            <p:ph type="ctrTitle"/>
          </p:nvPr>
        </p:nvSpPr>
        <p:spPr>
          <a:xfrm>
            <a:off x="749513" y="3130040"/>
            <a:ext cx="3357145" cy="2387601"/>
          </a:xfrm>
          <a:prstGeom prst="rect">
            <a:avLst/>
          </a:prstGeom>
        </p:spPr>
        <p:txBody>
          <a:bodyPr anchor="t"/>
          <a:lstStyle>
            <a:lvl1pPr algn="l">
              <a:defRPr sz="4300"/>
            </a:lvl1pPr>
          </a:lstStyle>
          <a:p>
            <a:r>
              <a:rPr lang="es-ES" dirty="0"/>
              <a:t>Matemáticas 5º</a:t>
            </a:r>
            <a:endParaRPr dirty="0"/>
          </a:p>
        </p:txBody>
      </p:sp>
      <p:sp>
        <p:nvSpPr>
          <p:cNvPr id="96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835355" y="1122362"/>
            <a:ext cx="3357143" cy="1709848"/>
          </a:xfrm>
          <a:prstGeom prst="rect">
            <a:avLst/>
          </a:prstGeom>
        </p:spPr>
        <p:txBody>
          <a:bodyPr anchor="b"/>
          <a:lstStyle/>
          <a:p>
            <a:pPr algn="l">
              <a:defRPr sz="1700"/>
            </a:pPr>
            <a:r>
              <a:rPr lang="es-ES" dirty="0"/>
              <a:t>Profesores</a:t>
            </a:r>
            <a:r>
              <a:rPr dirty="0"/>
              <a:t>: Adriana </a:t>
            </a:r>
            <a:r>
              <a:rPr lang="es-ES" dirty="0"/>
              <a:t>Ascencio</a:t>
            </a:r>
            <a:endParaRPr dirty="0"/>
          </a:p>
          <a:p>
            <a:pPr algn="l">
              <a:defRPr sz="1700"/>
            </a:pPr>
            <a:r>
              <a:rPr lang="es-ES" dirty="0"/>
              <a:t>                   </a:t>
            </a:r>
            <a:r>
              <a:rPr dirty="0"/>
              <a:t>: </a:t>
            </a:r>
            <a:r>
              <a:rPr lang="es-ES" dirty="0"/>
              <a:t>Mario Moris</a:t>
            </a:r>
            <a:endParaRPr dirty="0"/>
          </a:p>
          <a:p>
            <a:pPr algn="l">
              <a:defRPr sz="1700"/>
            </a:pPr>
            <a:r>
              <a:rPr lang="es-ES" dirty="0"/>
              <a:t>        Apoyo</a:t>
            </a:r>
            <a:r>
              <a:rPr dirty="0"/>
              <a:t>: </a:t>
            </a:r>
            <a:r>
              <a:rPr lang="es-ES" dirty="0"/>
              <a:t>Paulina Ortega</a:t>
            </a:r>
            <a:endParaRPr dirty="0"/>
          </a:p>
        </p:txBody>
      </p:sp>
      <p:grpSp>
        <p:nvGrpSpPr>
          <p:cNvPr id="100" name="Group 35"/>
          <p:cNvGrpSpPr/>
          <p:nvPr/>
        </p:nvGrpSpPr>
        <p:grpSpPr>
          <a:xfrm>
            <a:off x="-3" y="3154316"/>
            <a:ext cx="548640" cy="673461"/>
            <a:chOff x="0" y="0"/>
            <a:chExt cx="548638" cy="673460"/>
          </a:xfrm>
        </p:grpSpPr>
        <p:sp>
          <p:nvSpPr>
            <p:cNvPr id="97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8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9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01" name="Rectangle 40"/>
          <p:cNvSpPr/>
          <p:nvPr/>
        </p:nvSpPr>
        <p:spPr>
          <a:xfrm flipH="1">
            <a:off x="8023252" y="0"/>
            <a:ext cx="1120749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2" name="Rectangle 42"/>
          <p:cNvSpPr/>
          <p:nvPr/>
        </p:nvSpPr>
        <p:spPr>
          <a:xfrm>
            <a:off x="4264357" y="391885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3" name="Imagen 3" descr="Imagen 3"/>
          <p:cNvPicPr>
            <a:picLocks noChangeAspect="1"/>
          </p:cNvPicPr>
          <p:nvPr/>
        </p:nvPicPr>
        <p:blipFill>
          <a:blip r:embed="rId2"/>
          <a:srcRect l="6505" r="7063" b="3"/>
          <a:stretch>
            <a:fillRect/>
          </a:stretch>
        </p:blipFill>
        <p:spPr>
          <a:xfrm>
            <a:off x="4441869" y="666728"/>
            <a:ext cx="4152001" cy="5465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xmlns="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367112"/>
            <a:ext cx="1251676" cy="7000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DA58D0B-6EF4-CB4D-9976-FF0A5507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69" y="307391"/>
            <a:ext cx="5618754" cy="20271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8CF26BB-6530-1745-9A5E-8FC3FD05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31" y="2648854"/>
            <a:ext cx="5651018" cy="37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38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xmlns="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367112"/>
            <a:ext cx="1251676" cy="7000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1E423D9-1E6D-D64E-99EC-A2A0A12CB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1067114"/>
            <a:ext cx="6996545" cy="24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48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8" name="Freeform: Shape 10"/>
          <p:cNvSpPr/>
          <p:nvPr/>
        </p:nvSpPr>
        <p:spPr>
          <a:xfrm>
            <a:off x="241299" y="321732"/>
            <a:ext cx="8660122" cy="621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00" y="0"/>
                </a:lnTo>
                <a:lnTo>
                  <a:pt x="14900" y="6"/>
                </a:lnTo>
                <a:lnTo>
                  <a:pt x="21600" y="6"/>
                </a:lnTo>
                <a:lnTo>
                  <a:pt x="21600" y="9964"/>
                </a:lnTo>
                <a:lnTo>
                  <a:pt x="20998" y="11051"/>
                </a:lnTo>
                <a:lnTo>
                  <a:pt x="20998" y="1048"/>
                </a:lnTo>
                <a:lnTo>
                  <a:pt x="599" y="1048"/>
                </a:lnTo>
                <a:lnTo>
                  <a:pt x="599" y="20540"/>
                </a:lnTo>
                <a:lnTo>
                  <a:pt x="15746" y="20540"/>
                </a:lnTo>
                <a:lnTo>
                  <a:pt x="15159" y="21600"/>
                </a:lnTo>
                <a:lnTo>
                  <a:pt x="13512" y="21600"/>
                </a:lnTo>
                <a:lnTo>
                  <a:pt x="13512" y="21594"/>
                </a:lnTo>
                <a:lnTo>
                  <a:pt x="0" y="21594"/>
                </a:lnTo>
                <a:close/>
              </a:path>
            </a:pathLst>
          </a:custGeom>
          <a:solidFill>
            <a:srgbClr val="808080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9" name="Right Triangle 12"/>
          <p:cNvSpPr/>
          <p:nvPr/>
        </p:nvSpPr>
        <p:spPr>
          <a:xfrm flipH="1">
            <a:off x="6432539" y="3335866"/>
            <a:ext cx="2468881" cy="32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90" name="Imagen 3" descr="Imagen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5" y="918545"/>
            <a:ext cx="5241406" cy="4979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29"/>
          <p:cNvSpPr/>
          <p:nvPr/>
        </p:nvSpPr>
        <p:spPr>
          <a:xfrm>
            <a:off x="-1" y="-1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7" name="Rectangle 33"/>
          <p:cNvSpPr/>
          <p:nvPr/>
        </p:nvSpPr>
        <p:spPr>
          <a:xfrm>
            <a:off x="372617" y="391885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1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0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12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19" y="0"/>
            <a:ext cx="48490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n 18" descr="Imagen 18"/>
          <p:cNvPicPr>
            <a:picLocks noChangeAspect="1"/>
          </p:cNvPicPr>
          <p:nvPr/>
        </p:nvPicPr>
        <p:blipFill>
          <a:blip r:embed="rId3"/>
          <a:srcRect l="36078"/>
          <a:stretch>
            <a:fillRect/>
          </a:stretch>
        </p:blipFill>
        <p:spPr>
          <a:xfrm>
            <a:off x="5165316" y="0"/>
            <a:ext cx="309966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xmlns="" id="{5B1C3161-ECAF-0147-BAA3-1C5091AE8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19" y="-62957"/>
            <a:ext cx="4849091" cy="6858000"/>
          </a:xfrm>
          <a:prstGeom prst="rect">
            <a:avLst/>
          </a:prstGeom>
        </p:spPr>
      </p:pic>
      <p:pic>
        <p:nvPicPr>
          <p:cNvPr id="2" name="Imagen 1" descr="Captura de pantalla 2020-09-24 a la(s) 10.12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4" y="-80192"/>
            <a:ext cx="9157922" cy="68752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-28258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7" name="Rectangle 33"/>
          <p:cNvSpPr/>
          <p:nvPr/>
        </p:nvSpPr>
        <p:spPr>
          <a:xfrm>
            <a:off x="401752" y="391886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15" name="Imagen 14" descr="Imagen 14">
            <a:extLst>
              <a:ext uri="{FF2B5EF4-FFF2-40B4-BE49-F238E27FC236}">
                <a16:creationId xmlns:a16="http://schemas.microsoft.com/office/drawing/2014/main" xmlns="" id="{3EA6E947-DC41-094D-9F5F-02942CD4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2" y="441407"/>
            <a:ext cx="5766522" cy="7208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Llamada rectangular redondeada 11"/>
          <p:cNvGrpSpPr/>
          <p:nvPr/>
        </p:nvGrpSpPr>
        <p:grpSpPr>
          <a:xfrm>
            <a:off x="491968" y="1265136"/>
            <a:ext cx="5786016" cy="4091970"/>
            <a:chOff x="-68405" y="262200"/>
            <a:chExt cx="5786014" cy="4091968"/>
          </a:xfrm>
        </p:grpSpPr>
        <p:sp>
          <p:nvSpPr>
            <p:cNvPr id="125" name="Figura"/>
            <p:cNvSpPr/>
            <p:nvPr/>
          </p:nvSpPr>
          <p:spPr>
            <a:xfrm>
              <a:off x="-68405" y="262200"/>
              <a:ext cx="5786014" cy="409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07"/>
                  </a:moveTo>
                  <a:cubicBezTo>
                    <a:pt x="0" y="1391"/>
                    <a:pt x="984" y="0"/>
                    <a:pt x="2197" y="0"/>
                  </a:cubicBezTo>
                  <a:lnTo>
                    <a:pt x="7690" y="0"/>
                  </a:lnTo>
                  <a:lnTo>
                    <a:pt x="10985" y="0"/>
                  </a:lnTo>
                  <a:cubicBezTo>
                    <a:pt x="12199" y="0"/>
                    <a:pt x="13182" y="1391"/>
                    <a:pt x="13182" y="3107"/>
                  </a:cubicBezTo>
                  <a:lnTo>
                    <a:pt x="13182" y="3600"/>
                  </a:lnTo>
                  <a:lnTo>
                    <a:pt x="21600" y="10142"/>
                  </a:lnTo>
                  <a:lnTo>
                    <a:pt x="13182" y="9000"/>
                  </a:lnTo>
                  <a:lnTo>
                    <a:pt x="13182" y="18493"/>
                  </a:lnTo>
                  <a:cubicBezTo>
                    <a:pt x="13182" y="20209"/>
                    <a:pt x="12199" y="21600"/>
                    <a:pt x="10985" y="21600"/>
                  </a:cubicBezTo>
                  <a:lnTo>
                    <a:pt x="10985" y="21600"/>
                  </a:lnTo>
                  <a:lnTo>
                    <a:pt x="2197" y="21600"/>
                  </a:lnTo>
                  <a:cubicBezTo>
                    <a:pt x="984" y="21600"/>
                    <a:pt x="0" y="20209"/>
                    <a:pt x="0" y="18493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FFF2CC"/>
            </a:solidFill>
            <a:ln w="635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latin typeface="Abadi MT Condensed Light"/>
                  <a:ea typeface="Abadi MT Condensed Light"/>
                  <a:cs typeface="Abadi MT Condensed Light"/>
                  <a:sym typeface="Abadi MT Condensed Light"/>
                </a:defRPr>
              </a:pPr>
              <a:endParaRPr dirty="0"/>
            </a:p>
          </p:txBody>
        </p:sp>
        <p:sp>
          <p:nvSpPr>
            <p:cNvPr id="126" name="¿Qué aprenderemos?…"/>
            <p:cNvSpPr txBox="1"/>
            <p:nvPr/>
          </p:nvSpPr>
          <p:spPr>
            <a:xfrm>
              <a:off x="121119" y="951052"/>
              <a:ext cx="3186425" cy="2400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400">
                  <a:latin typeface="Abadi MT Condensed Light"/>
                  <a:ea typeface="Abadi MT Condensed Light"/>
                  <a:cs typeface="Abadi MT Condensed Light"/>
                  <a:sym typeface="Abadi MT Condensed Light"/>
                </a:defRPr>
              </a:pPr>
              <a:r>
                <a:rPr dirty="0"/>
                <a:t>¿</a:t>
              </a:r>
              <a:r>
                <a:rPr lang="es-ES" dirty="0"/>
                <a:t>Qué aprenderemos</a:t>
              </a:r>
              <a:r>
                <a:rPr dirty="0"/>
                <a:t>?</a:t>
              </a:r>
              <a:endParaRPr dirty="0">
                <a:solidFill>
                  <a:srgbClr val="FFFFFF"/>
                </a:solidFill>
              </a:endParaRPr>
            </a:p>
            <a:p>
              <a:pPr lvl="0" algn="just"/>
              <a:r>
                <a:rPr lang="es-ES" dirty="0"/>
                <a:t>Resolver problemas que involucran multiplicación de número de tres dígitos por números de un dígito, sin canje, manifestando actitudes de solidaridad y respeto, que favorezcan la convivencia.</a:t>
              </a:r>
              <a:r>
                <a:rPr lang="es-CL" dirty="0"/>
                <a:t> </a:t>
              </a:r>
              <a:endParaRPr lang="es-CL" dirty="0"/>
            </a:p>
          </p:txBody>
        </p:sp>
      </p:grpSp>
      <p:pic>
        <p:nvPicPr>
          <p:cNvPr id="16" name="Imagen 15" descr="Imagen 15">
            <a:extLst>
              <a:ext uri="{FF2B5EF4-FFF2-40B4-BE49-F238E27FC236}">
                <a16:creationId xmlns:a16="http://schemas.microsoft.com/office/drawing/2014/main" xmlns="" id="{F377749F-974F-3348-BE26-4F085FF1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01" y="148831"/>
            <a:ext cx="2428032" cy="183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C9BED6-7F22-3E43-8B92-5F29F3507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15" y="2230986"/>
            <a:ext cx="4521200" cy="4013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-274369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2BCFC5-68E6-004E-88FD-49266F6C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57" y="2430428"/>
            <a:ext cx="7565590" cy="304338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22597A58-A9A3-8C4A-861E-38F6D8E7A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32977"/>
              </p:ext>
            </p:extLst>
          </p:nvPr>
        </p:nvGraphicFramePr>
        <p:xfrm>
          <a:off x="1682592" y="275002"/>
          <a:ext cx="6297626" cy="1737360"/>
        </p:xfrm>
        <a:graphic>
          <a:graphicData uri="http://schemas.openxmlformats.org/drawingml/2006/table">
            <a:tbl>
              <a:tblPr/>
              <a:tblGrid>
                <a:gridCol w="6297626">
                  <a:extLst>
                    <a:ext uri="{9D8B030D-6E8A-4147-A177-3AD203B41FA5}">
                      <a16:colId xmlns:a16="http://schemas.microsoft.com/office/drawing/2014/main" xmlns="" val="179289685"/>
                    </a:ext>
                  </a:extLst>
                </a:gridCol>
              </a:tblGrid>
              <a:tr h="1589248">
                <a:tc>
                  <a:txBody>
                    <a:bodyPr/>
                    <a:lstStyle/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Algunas preguntas que pueden ayudar a la motivación son: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¿has acompañado a tus padres a comprar los útiles?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¿qué productos has comprado?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¿qué producto mantienes en tu estuche habitualmente? </a:t>
                      </a:r>
                    </a:p>
                    <a:p>
                      <a:pPr algn="l"/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¿por qué es importante cuidar los útiles? </a:t>
                      </a:r>
                    </a:p>
                    <a:p>
                      <a:pPr algn="l"/>
                      <a:r>
                        <a:rPr lang="es-CL" dirty="0">
                          <a:solidFill>
                            <a:srgbClr val="DE71BC"/>
                          </a:solidFill>
                          <a:effectLst/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s-CL" dirty="0">
                          <a:solidFill>
                            <a:srgbClr val="DE71BC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s-CL" dirty="0">
                        <a:solidFill>
                          <a:srgbClr val="DE71B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8734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023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633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EFCC91DE-5FF7-B54C-85CB-CA8F77A65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24871"/>
              </p:ext>
            </p:extLst>
          </p:nvPr>
        </p:nvGraphicFramePr>
        <p:xfrm>
          <a:off x="1197187" y="304142"/>
          <a:ext cx="6749625" cy="759118"/>
        </p:xfrm>
        <a:graphic>
          <a:graphicData uri="http://schemas.openxmlformats.org/drawingml/2006/table">
            <a:tbl>
              <a:tblPr/>
              <a:tblGrid>
                <a:gridCol w="6749625">
                  <a:extLst>
                    <a:ext uri="{9D8B030D-6E8A-4147-A177-3AD203B41FA5}">
                      <a16:colId xmlns:a16="http://schemas.microsoft.com/office/drawing/2014/main" xmlns="" val="1318313430"/>
                    </a:ext>
                  </a:extLst>
                </a:gridCol>
              </a:tblGrid>
              <a:tr h="759118">
                <a:tc>
                  <a:txBody>
                    <a:bodyPr/>
                    <a:lstStyle/>
                    <a:p>
                      <a:pPr algn="l"/>
                      <a:r>
                        <a:rPr lang="es-CL" sz="140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Una familia compró 3 cuadernos para los hijos. ¿cuánto pagaron por los cuadernos? 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470369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FC356E4B-ACB4-6140-A707-26F1C0A50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16804"/>
              </p:ext>
            </p:extLst>
          </p:nvPr>
        </p:nvGraphicFramePr>
        <p:xfrm>
          <a:off x="1197187" y="769095"/>
          <a:ext cx="6616451" cy="1438161"/>
        </p:xfrm>
        <a:graphic>
          <a:graphicData uri="http://schemas.openxmlformats.org/drawingml/2006/table">
            <a:tbl>
              <a:tblPr/>
              <a:tblGrid>
                <a:gridCol w="6616451">
                  <a:extLst>
                    <a:ext uri="{9D8B030D-6E8A-4147-A177-3AD203B41FA5}">
                      <a16:colId xmlns:a16="http://schemas.microsoft.com/office/drawing/2014/main" xmlns="" val="1243651466"/>
                    </a:ext>
                  </a:extLst>
                </a:gridCol>
              </a:tblGrid>
              <a:tr h="1438161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1.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Identificar la información.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Cantidad de cuaderno: 3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Precio de un cuaderno: $585</a:t>
                      </a:r>
                    </a:p>
                    <a:p>
                      <a:pPr algn="just"/>
                      <a:endParaRPr lang="es-CL" sz="1400" dirty="0">
                        <a:solidFill>
                          <a:srgbClr val="6A6B6E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2.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Desarrollar el problema (Revisemos el algoritmo)</a:t>
                      </a:r>
                    </a:p>
                    <a:p>
                      <a:pPr algn="just"/>
                      <a:endParaRPr lang="es-CL" sz="1100" dirty="0">
                        <a:solidFill>
                          <a:srgbClr val="6B6B6B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469424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C5B9AF14-C905-444F-872F-9C5C14F5D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29094"/>
              </p:ext>
            </p:extLst>
          </p:nvPr>
        </p:nvGraphicFramePr>
        <p:xfrm>
          <a:off x="1197187" y="6557711"/>
          <a:ext cx="6262007" cy="213360"/>
        </p:xfrm>
        <a:graphic>
          <a:graphicData uri="http://schemas.openxmlformats.org/drawingml/2006/table">
            <a:tbl>
              <a:tblPr/>
              <a:tblGrid>
                <a:gridCol w="6262007">
                  <a:extLst>
                    <a:ext uri="{9D8B030D-6E8A-4147-A177-3AD203B41FA5}">
                      <a16:colId xmlns:a16="http://schemas.microsoft.com/office/drawing/2014/main" xmlns="" val="18829288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3.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Dar respuesta al problema: 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612157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5D26A1C-CF01-4949-B6D1-F6F4651F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03" y="1851162"/>
            <a:ext cx="6014344" cy="15374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B92C5BC-3450-6F4C-9AC1-46F93DD3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06" y="3305703"/>
            <a:ext cx="6014345" cy="16317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BD5D745-BE4F-D142-8772-3DFF6358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03" y="4871112"/>
            <a:ext cx="6145723" cy="15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33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29"/>
          <p:cNvSpPr/>
          <p:nvPr/>
        </p:nvSpPr>
        <p:spPr>
          <a:xfrm>
            <a:off x="0" y="62362"/>
            <a:ext cx="9144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dirty="0"/>
              <a:t>SI</a:t>
            </a:r>
            <a:endParaRPr dirty="0"/>
          </a:p>
        </p:txBody>
      </p:sp>
      <p:sp>
        <p:nvSpPr>
          <p:cNvPr id="116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1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18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9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0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FFF61FA0-9B61-B14B-A1DF-DCE88977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55338"/>
              </p:ext>
            </p:extLst>
          </p:nvPr>
        </p:nvGraphicFramePr>
        <p:xfrm>
          <a:off x="1406553" y="441368"/>
          <a:ext cx="6902997" cy="673461"/>
        </p:xfrm>
        <a:graphic>
          <a:graphicData uri="http://schemas.openxmlformats.org/drawingml/2006/table">
            <a:tbl>
              <a:tblPr/>
              <a:tblGrid>
                <a:gridCol w="6902997">
                  <a:extLst>
                    <a:ext uri="{9D8B030D-6E8A-4147-A177-3AD203B41FA5}">
                      <a16:colId xmlns:a16="http://schemas.microsoft.com/office/drawing/2014/main" xmlns="" val="2525595083"/>
                    </a:ext>
                  </a:extLst>
                </a:gridCol>
              </a:tblGrid>
              <a:tr h="673461">
                <a:tc>
                  <a:txBody>
                    <a:bodyPr/>
                    <a:lstStyle/>
                    <a:p>
                      <a:pPr algn="just"/>
                      <a:r>
                        <a:rPr lang="es-CL" sz="1600" i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Además de los cuadernos, compran 6 cajas de lápices, cada caja cuesta $990. ¿cuánto dinero pagan por las cajas de lápices? </a:t>
                      </a:r>
                      <a:endParaRPr lang="es-CL" sz="1600" dirty="0">
                        <a:solidFill>
                          <a:srgbClr val="6A6B6E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92032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F0E38301-1884-A246-9395-4BC847EBD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24972"/>
              </p:ext>
            </p:extLst>
          </p:nvPr>
        </p:nvGraphicFramePr>
        <p:xfrm>
          <a:off x="1295686" y="1230153"/>
          <a:ext cx="3943350" cy="263682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xmlns="" val="902153593"/>
                    </a:ext>
                  </a:extLst>
                </a:gridCol>
              </a:tblGrid>
              <a:tr h="263682">
                <a:tc>
                  <a:txBody>
                    <a:bodyPr/>
                    <a:lstStyle/>
                    <a:p>
                      <a:pPr algn="l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1.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Identificar la información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237108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F8E329EF-89D6-F443-818B-E9C71149F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76468"/>
              </p:ext>
            </p:extLst>
          </p:nvPr>
        </p:nvGraphicFramePr>
        <p:xfrm>
          <a:off x="1295686" y="2181091"/>
          <a:ext cx="6185769" cy="769570"/>
        </p:xfrm>
        <a:graphic>
          <a:graphicData uri="http://schemas.openxmlformats.org/drawingml/2006/table">
            <a:tbl>
              <a:tblPr/>
              <a:tblGrid>
                <a:gridCol w="6185769">
                  <a:extLst>
                    <a:ext uri="{9D8B030D-6E8A-4147-A177-3AD203B41FA5}">
                      <a16:colId xmlns:a16="http://schemas.microsoft.com/office/drawing/2014/main" xmlns="" val="1589300887"/>
                    </a:ext>
                  </a:extLst>
                </a:gridCol>
              </a:tblGrid>
              <a:tr h="769570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Paso 2.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Desarrollar el problema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Mostrar el procedimiento desarrollado por dos de los niños de la familia: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010346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BF1FC72B-1AFA-D04E-9D86-AB7BC5190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28987"/>
              </p:ext>
            </p:extLst>
          </p:nvPr>
        </p:nvGraphicFramePr>
        <p:xfrm>
          <a:off x="1353416" y="1593308"/>
          <a:ext cx="3606511" cy="365760"/>
        </p:xfrm>
        <a:graphic>
          <a:graphicData uri="http://schemas.openxmlformats.org/drawingml/2006/table">
            <a:tbl>
              <a:tblPr/>
              <a:tblGrid>
                <a:gridCol w="3606511">
                  <a:extLst>
                    <a:ext uri="{9D8B030D-6E8A-4147-A177-3AD203B41FA5}">
                      <a16:colId xmlns:a16="http://schemas.microsoft.com/office/drawing/2014/main" xmlns="" val="3796445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Cantidad de cajas.</a:t>
                      </a:r>
                      <a:r>
                        <a:rPr lang="es-CL" sz="1200" dirty="0">
                          <a:solidFill>
                            <a:srgbClr val="6A6B6E"/>
                          </a:solidFill>
                          <a:effectLst/>
                          <a:latin typeface="Wingdings" pitchFamily="2" charset="2"/>
                        </a:rPr>
                        <a:t> </a:t>
                      </a:r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6 </a:t>
                      </a:r>
                    </a:p>
                    <a:p>
                      <a:pPr algn="just"/>
                      <a:r>
                        <a:rPr lang="es-CL" sz="1200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Precio de una caja de lápiz: $990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155740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5EA070E-439A-D24E-8E71-8E995E15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7" y="2924067"/>
            <a:ext cx="4698280" cy="2064849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CDFB1E03-ED9A-0E4A-A4CF-0873E88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94899"/>
              </p:ext>
            </p:extLst>
          </p:nvPr>
        </p:nvGraphicFramePr>
        <p:xfrm>
          <a:off x="5930763" y="2723517"/>
          <a:ext cx="2053466" cy="914400"/>
        </p:xfrm>
        <a:graphic>
          <a:graphicData uri="http://schemas.openxmlformats.org/drawingml/2006/table">
            <a:tbl>
              <a:tblPr/>
              <a:tblGrid>
                <a:gridCol w="2053466">
                  <a:extLst>
                    <a:ext uri="{9D8B030D-6E8A-4147-A177-3AD203B41FA5}">
                      <a16:colId xmlns:a16="http://schemas.microsoft.com/office/drawing/2014/main" xmlns="" val="25832073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CL" dirty="0">
                          <a:effectLst/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s-CL" dirty="0">
                          <a:effectLst/>
                          <a:latin typeface="Century Gothic" panose="020B0502020202020204" pitchFamily="34" charset="0"/>
                        </a:rPr>
                      </a:br>
                      <a:endParaRPr lang="es-CL" sz="1100" b="1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s-CL" sz="1100" b="1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¿Cuál de los dos niños está en lo correcto y por qué? </a:t>
                      </a:r>
                    </a:p>
                    <a:p>
                      <a:pPr algn="l"/>
                      <a:r>
                        <a:rPr lang="es-CL" dirty="0">
                          <a:effectLst/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s-CL" dirty="0">
                          <a:effectLst/>
                          <a:latin typeface="Century Gothic" panose="020B0502020202020204" pitchFamily="34" charset="0"/>
                        </a:rPr>
                      </a:br>
                      <a:endParaRPr lang="es-CL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584221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711DF518-0115-6E45-A52F-5FAB08788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35703"/>
              </p:ext>
            </p:extLst>
          </p:nvPr>
        </p:nvGraphicFramePr>
        <p:xfrm>
          <a:off x="5893528" y="3564256"/>
          <a:ext cx="2092491" cy="716280"/>
        </p:xfrm>
        <a:graphic>
          <a:graphicData uri="http://schemas.openxmlformats.org/drawingml/2006/table">
            <a:tbl>
              <a:tblPr/>
              <a:tblGrid>
                <a:gridCol w="2092491">
                  <a:extLst>
                    <a:ext uri="{9D8B030D-6E8A-4147-A177-3AD203B41FA5}">
                      <a16:colId xmlns:a16="http://schemas.microsoft.com/office/drawing/2014/main" xmlns="" val="22871519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CL" dirty="0">
                          <a:effectLst/>
                          <a:latin typeface="Helvetica" pitchFamily="2" charset="0"/>
                        </a:rPr>
                        <a:t/>
                      </a:r>
                      <a:br>
                        <a:rPr lang="es-CL" dirty="0">
                          <a:effectLst/>
                          <a:latin typeface="Helvetica" pitchFamily="2" charset="0"/>
                        </a:rPr>
                      </a:br>
                      <a:endParaRPr lang="es-CL" dirty="0">
                        <a:effectLst/>
                        <a:latin typeface="Helvetica" pitchFamily="2" charset="0"/>
                      </a:endParaRPr>
                    </a:p>
                    <a:p>
                      <a:r>
                        <a:rPr lang="es-CL" sz="1100" dirty="0">
                          <a:effectLst/>
                          <a:latin typeface="Helvetica" pitchFamily="2" charset="0"/>
                        </a:rPr>
                        <a:t>¿Cuál es el resultado correcto? </a:t>
                      </a:r>
                    </a:p>
                    <a:p>
                      <a:r>
                        <a:rPr lang="es-CL" dirty="0">
                          <a:effectLst/>
                          <a:latin typeface="Helvetica" pitchFamily="2" charset="0"/>
                        </a:rPr>
                        <a:t/>
                      </a:r>
                      <a:br>
                        <a:rPr lang="es-CL" dirty="0">
                          <a:effectLst/>
                          <a:latin typeface="Helvetica" pitchFamily="2" charset="0"/>
                        </a:rPr>
                      </a:br>
                      <a:endParaRPr lang="es-CL" dirty="0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4924239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F685C468-1AF6-C14B-BF95-10EE159F8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98135"/>
              </p:ext>
            </p:extLst>
          </p:nvPr>
        </p:nvGraphicFramePr>
        <p:xfrm>
          <a:off x="1295685" y="5538673"/>
          <a:ext cx="6296605" cy="769569"/>
        </p:xfrm>
        <a:graphic>
          <a:graphicData uri="http://schemas.openxmlformats.org/drawingml/2006/table">
            <a:tbl>
              <a:tblPr/>
              <a:tblGrid>
                <a:gridCol w="6296605">
                  <a:extLst>
                    <a:ext uri="{9D8B030D-6E8A-4147-A177-3AD203B41FA5}">
                      <a16:colId xmlns:a16="http://schemas.microsoft.com/office/drawing/2014/main" xmlns="" val="3441133361"/>
                    </a:ext>
                  </a:extLst>
                </a:gridCol>
              </a:tblGrid>
              <a:tr h="769569">
                <a:tc>
                  <a:txBody>
                    <a:bodyPr/>
                    <a:lstStyle/>
                    <a:p>
                      <a:pPr algn="just"/>
                      <a:r>
                        <a:rPr lang="es-CL" sz="1400" b="1" dirty="0">
                          <a:solidFill>
                            <a:srgbClr val="6B6B6B"/>
                          </a:solidFill>
                          <a:effectLst/>
                          <a:latin typeface="Century Gothic" panose="020B0502020202020204" pitchFamily="34" charset="0"/>
                        </a:rPr>
                        <a:t>Paso 3. </a:t>
                      </a:r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Dar respuesta al problema </a:t>
                      </a:r>
                    </a:p>
                    <a:p>
                      <a:pPr algn="just"/>
                      <a:r>
                        <a:rPr lang="es-CL" sz="1400" dirty="0">
                          <a:solidFill>
                            <a:srgbClr val="6A6B6E"/>
                          </a:solidFill>
                          <a:effectLst/>
                          <a:latin typeface="Century Gothic" panose="020B0502020202020204" pitchFamily="34" charset="0"/>
                        </a:rPr>
                        <a:t>Pagaron $5940 por las 6 cajas de lápices.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721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9785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374376" y="423217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CL"/>
              <a:t> </a:t>
            </a:r>
            <a:endParaRPr dirty="0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38" name="CuadroTexto 1"/>
          <p:cNvSpPr txBox="1"/>
          <p:nvPr/>
        </p:nvSpPr>
        <p:spPr>
          <a:xfrm>
            <a:off x="868519" y="729487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39" name="CuadroTexto 2"/>
          <p:cNvSpPr txBox="1"/>
          <p:nvPr/>
        </p:nvSpPr>
        <p:spPr>
          <a:xfrm>
            <a:off x="2800395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0" name="CuadroTexto 3"/>
          <p:cNvSpPr txBox="1"/>
          <p:nvPr/>
        </p:nvSpPr>
        <p:spPr>
          <a:xfrm>
            <a:off x="3861703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1" name="CuadroTexto 4"/>
          <p:cNvSpPr txBox="1"/>
          <p:nvPr/>
        </p:nvSpPr>
        <p:spPr>
          <a:xfrm>
            <a:off x="5364657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2" name="CuadroTexto 6"/>
          <p:cNvSpPr txBox="1"/>
          <p:nvPr/>
        </p:nvSpPr>
        <p:spPr>
          <a:xfrm>
            <a:off x="743998" y="1485472"/>
            <a:ext cx="24148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endParaRPr dirty="0"/>
          </a:p>
        </p:txBody>
      </p:sp>
      <p:sp>
        <p:nvSpPr>
          <p:cNvPr id="143" name="CuadroTexto 8"/>
          <p:cNvSpPr txBox="1"/>
          <p:nvPr/>
        </p:nvSpPr>
        <p:spPr>
          <a:xfrm>
            <a:off x="868519" y="2241458"/>
            <a:ext cx="2782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rPr dirty="0"/>
              <a:t>  </a:t>
            </a:r>
          </a:p>
        </p:txBody>
      </p:sp>
      <p:sp>
        <p:nvSpPr>
          <p:cNvPr id="144" name="CuadroTexto 9"/>
          <p:cNvSpPr txBox="1"/>
          <p:nvPr/>
        </p:nvSpPr>
        <p:spPr>
          <a:xfrm>
            <a:off x="2504613" y="2282710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5" name="Rectángulo 17"/>
          <p:cNvSpPr txBox="1"/>
          <p:nvPr/>
        </p:nvSpPr>
        <p:spPr>
          <a:xfrm>
            <a:off x="888386" y="2951277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6" name="CuadroTexto 26"/>
          <p:cNvSpPr txBox="1"/>
          <p:nvPr/>
        </p:nvSpPr>
        <p:spPr>
          <a:xfrm>
            <a:off x="2523727" y="2975424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7" name="Rectángulo 27"/>
          <p:cNvSpPr txBox="1"/>
          <p:nvPr/>
        </p:nvSpPr>
        <p:spPr>
          <a:xfrm>
            <a:off x="893211" y="3654464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8" name="CuadroTexto 28"/>
          <p:cNvSpPr txBox="1"/>
          <p:nvPr/>
        </p:nvSpPr>
        <p:spPr>
          <a:xfrm>
            <a:off x="2672753" y="3653830"/>
            <a:ext cx="16264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9" name="Rectángulo 30"/>
          <p:cNvSpPr txBox="1"/>
          <p:nvPr/>
        </p:nvSpPr>
        <p:spPr>
          <a:xfrm>
            <a:off x="929730" y="4312566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0" name="CuadroTexto 32"/>
          <p:cNvSpPr txBox="1"/>
          <p:nvPr/>
        </p:nvSpPr>
        <p:spPr>
          <a:xfrm>
            <a:off x="2551022" y="4344916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51" name="Rectángulo 34"/>
          <p:cNvSpPr txBox="1"/>
          <p:nvPr/>
        </p:nvSpPr>
        <p:spPr>
          <a:xfrm>
            <a:off x="929729" y="500528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2" name="CuadroTexto 39"/>
          <p:cNvSpPr txBox="1"/>
          <p:nvPr/>
        </p:nvSpPr>
        <p:spPr>
          <a:xfrm>
            <a:off x="2555770" y="5071042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7EC3217E-6D77-A744-895A-212E9E56218E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/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86BC880-A5CE-BA4D-BD77-414DF8BBD9C4}"/>
              </a:ext>
            </a:extLst>
          </p:cNvPr>
          <p:cNvSpPr txBox="1"/>
          <p:nvPr/>
        </p:nvSpPr>
        <p:spPr>
          <a:xfrm>
            <a:off x="1390282" y="29016"/>
            <a:ext cx="66010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Práctica independiente.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AA44A1C-07D0-7B4C-B289-5B941677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71" y="712100"/>
            <a:ext cx="6213073" cy="58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43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374376" y="423217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CL"/>
              <a:t> </a:t>
            </a:r>
            <a:endParaRPr dirty="0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38" name="CuadroTexto 1"/>
          <p:cNvSpPr txBox="1"/>
          <p:nvPr/>
        </p:nvSpPr>
        <p:spPr>
          <a:xfrm>
            <a:off x="868519" y="729487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39" name="CuadroTexto 2"/>
          <p:cNvSpPr txBox="1"/>
          <p:nvPr/>
        </p:nvSpPr>
        <p:spPr>
          <a:xfrm>
            <a:off x="2800395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0" name="CuadroTexto 3"/>
          <p:cNvSpPr txBox="1"/>
          <p:nvPr/>
        </p:nvSpPr>
        <p:spPr>
          <a:xfrm>
            <a:off x="3861703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1" name="CuadroTexto 4"/>
          <p:cNvSpPr txBox="1"/>
          <p:nvPr/>
        </p:nvSpPr>
        <p:spPr>
          <a:xfrm>
            <a:off x="5364657" y="724255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142" name="CuadroTexto 6"/>
          <p:cNvSpPr txBox="1"/>
          <p:nvPr/>
        </p:nvSpPr>
        <p:spPr>
          <a:xfrm>
            <a:off x="743998" y="1485472"/>
            <a:ext cx="24148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endParaRPr dirty="0"/>
          </a:p>
        </p:txBody>
      </p:sp>
      <p:sp>
        <p:nvSpPr>
          <p:cNvPr id="143" name="CuadroTexto 8"/>
          <p:cNvSpPr txBox="1"/>
          <p:nvPr/>
        </p:nvSpPr>
        <p:spPr>
          <a:xfrm>
            <a:off x="868519" y="2241458"/>
            <a:ext cx="2782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rPr dirty="0"/>
              <a:t>  </a:t>
            </a:r>
          </a:p>
        </p:txBody>
      </p:sp>
      <p:sp>
        <p:nvSpPr>
          <p:cNvPr id="144" name="CuadroTexto 9"/>
          <p:cNvSpPr txBox="1"/>
          <p:nvPr/>
        </p:nvSpPr>
        <p:spPr>
          <a:xfrm>
            <a:off x="2504613" y="2282710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5" name="Rectángulo 17"/>
          <p:cNvSpPr txBox="1"/>
          <p:nvPr/>
        </p:nvSpPr>
        <p:spPr>
          <a:xfrm>
            <a:off x="888386" y="2951277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6" name="CuadroTexto 26"/>
          <p:cNvSpPr txBox="1"/>
          <p:nvPr/>
        </p:nvSpPr>
        <p:spPr>
          <a:xfrm>
            <a:off x="2523727" y="2975424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7" name="Rectángulo 27"/>
          <p:cNvSpPr txBox="1"/>
          <p:nvPr/>
        </p:nvSpPr>
        <p:spPr>
          <a:xfrm>
            <a:off x="893211" y="3654464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48" name="CuadroTexto 28"/>
          <p:cNvSpPr txBox="1"/>
          <p:nvPr/>
        </p:nvSpPr>
        <p:spPr>
          <a:xfrm>
            <a:off x="2672753" y="3653830"/>
            <a:ext cx="16264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49" name="Rectángulo 30"/>
          <p:cNvSpPr txBox="1"/>
          <p:nvPr/>
        </p:nvSpPr>
        <p:spPr>
          <a:xfrm>
            <a:off x="929730" y="4312566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0" name="CuadroTexto 32"/>
          <p:cNvSpPr txBox="1"/>
          <p:nvPr/>
        </p:nvSpPr>
        <p:spPr>
          <a:xfrm>
            <a:off x="2551022" y="4344916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151" name="Rectángulo 34"/>
          <p:cNvSpPr txBox="1"/>
          <p:nvPr/>
        </p:nvSpPr>
        <p:spPr>
          <a:xfrm>
            <a:off x="929729" y="5005280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endParaRPr dirty="0"/>
          </a:p>
        </p:txBody>
      </p:sp>
      <p:sp>
        <p:nvSpPr>
          <p:cNvPr id="152" name="CuadroTexto 39"/>
          <p:cNvSpPr txBox="1"/>
          <p:nvPr/>
        </p:nvSpPr>
        <p:spPr>
          <a:xfrm>
            <a:off x="2555770" y="5071042"/>
            <a:ext cx="923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7EC3217E-6D77-A744-895A-212E9E56218E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7367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31"/>
          <p:cNvSpPr/>
          <p:nvPr/>
        </p:nvSpPr>
        <p:spPr>
          <a:xfrm flipH="1">
            <a:off x="-1" y="0"/>
            <a:ext cx="112074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1" name="Rectangle 33"/>
          <p:cNvSpPr/>
          <p:nvPr/>
        </p:nvSpPr>
        <p:spPr>
          <a:xfrm>
            <a:off x="419240" y="460870"/>
            <a:ext cx="4507026" cy="6017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  <a:p>
            <a:r>
              <a:rPr lang="es-CL"/>
              <a:t/>
            </a:r>
            <a:br>
              <a:rPr lang="es-CL"/>
            </a:br>
            <a:endParaRPr lang="es-CL"/>
          </a:p>
        </p:txBody>
      </p:sp>
      <p:grpSp>
        <p:nvGrpSpPr>
          <p:cNvPr id="135" name="Group 35"/>
          <p:cNvGrpSpPr/>
          <p:nvPr/>
        </p:nvGrpSpPr>
        <p:grpSpPr>
          <a:xfrm>
            <a:off x="8595358" y="3154316"/>
            <a:ext cx="548639" cy="673461"/>
            <a:chOff x="0" y="0"/>
            <a:chExt cx="548638" cy="673460"/>
          </a:xfrm>
        </p:grpSpPr>
        <p:sp>
          <p:nvSpPr>
            <p:cNvPr id="132" name="Rectangle 36"/>
            <p:cNvSpPr/>
            <p:nvPr/>
          </p:nvSpPr>
          <p:spPr>
            <a:xfrm>
              <a:off x="-1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3" name="Rectangle 37"/>
            <p:cNvSpPr/>
            <p:nvPr/>
          </p:nvSpPr>
          <p:spPr>
            <a:xfrm>
              <a:off x="200874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4" name="Rectangle 38"/>
            <p:cNvSpPr/>
            <p:nvPr/>
          </p:nvSpPr>
          <p:spPr>
            <a:xfrm>
              <a:off x="401748" y="-1"/>
              <a:ext cx="146891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61E50D1-EC6B-334A-89C7-8E166592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07" y="1851993"/>
            <a:ext cx="4961551" cy="3480491"/>
          </a:xfrm>
          <a:prstGeom prst="rect">
            <a:avLst/>
          </a:prstGeom>
        </p:spPr>
      </p:pic>
      <p:pic>
        <p:nvPicPr>
          <p:cNvPr id="10" name="Imagen 9" descr="Imagen que contiene firmar, diferente, gente, tráfico&#10;&#10;Descripción generada automáticamente">
            <a:extLst>
              <a:ext uri="{FF2B5EF4-FFF2-40B4-BE49-F238E27FC236}">
                <a16:creationId xmlns:a16="http://schemas.microsoft.com/office/drawing/2014/main" xmlns="" id="{FB55F64A-C6EA-5F4A-8B43-680A0B34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36" y="367112"/>
            <a:ext cx="2660149" cy="14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92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154</Words>
  <Application>Microsoft Office PowerPoint</Application>
  <PresentationFormat>Presentación en pantalla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Abadi MT Condensed Light</vt:lpstr>
      <vt:lpstr>Arial</vt:lpstr>
      <vt:lpstr>Calibri</vt:lpstr>
      <vt:lpstr>Calibri Light</vt:lpstr>
      <vt:lpstr>Century Gothic</vt:lpstr>
      <vt:lpstr>Helvetica</vt:lpstr>
      <vt:lpstr>Wingdings</vt:lpstr>
      <vt:lpstr>Tema de Office</vt:lpstr>
      <vt:lpstr>Matemáticas 5º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Matemáticas </dc:title>
  <cp:lastModifiedBy>HP</cp:lastModifiedBy>
  <cp:revision>54</cp:revision>
  <cp:lastPrinted>2020-09-28T13:17:43Z</cp:lastPrinted>
  <dcterms:modified xsi:type="dcterms:W3CDTF">2020-11-20T13:26:21Z</dcterms:modified>
</cp:coreProperties>
</file>