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9" r:id="rId7"/>
    <p:sldId id="265" r:id="rId8"/>
    <p:sldId id="270" r:id="rId9"/>
    <p:sldId id="266" r:id="rId10"/>
    <p:sldId id="268" r:id="rId11"/>
    <p:sldId id="260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scencio.jjc@gmail.co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4B6"/>
    <a:srgbClr val="FF3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5"/>
    <p:restoredTop sz="94783"/>
  </p:normalViewPr>
  <p:slideViewPr>
    <p:cSldViewPr snapToGrid="0" snapToObjects="1">
      <p:cViewPr varScale="1">
        <p:scale>
          <a:sx n="93" d="100"/>
          <a:sy n="93" d="100"/>
        </p:scale>
        <p:origin x="191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33D81-9C05-994E-A6D0-4F60D3A968A6}" type="datetimeFigureOut">
              <a:rPr lang="es-ES" smtClean="0"/>
              <a:t>4/11/20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41433-8342-D34D-BB72-73B7B0C235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30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844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0" y="391885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 5º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rPr lang="es-ES" dirty="0"/>
              <a:t>Profesores</a:t>
            </a:r>
            <a:r>
              <a:rPr dirty="0"/>
              <a:t>: Adriana </a:t>
            </a:r>
            <a:r>
              <a:rPr lang="es-ES" dirty="0"/>
              <a:t>Ascencio</a:t>
            </a:r>
            <a:endParaRPr dirty="0"/>
          </a:p>
          <a:p>
            <a:pPr algn="l">
              <a:defRPr sz="1700"/>
            </a:pPr>
            <a:r>
              <a:rPr lang="es-ES" dirty="0"/>
              <a:t>                   </a:t>
            </a:r>
            <a:r>
              <a:rPr dirty="0"/>
              <a:t>: </a:t>
            </a:r>
            <a:r>
              <a:rPr lang="es-ES" dirty="0"/>
              <a:t>Mario Moris</a:t>
            </a:r>
            <a:endParaRPr dirty="0"/>
          </a:p>
          <a:p>
            <a:pPr algn="l">
              <a:defRPr sz="1700"/>
            </a:pPr>
            <a:r>
              <a:rPr lang="es-ES" dirty="0"/>
              <a:t>        Apoyo</a:t>
            </a:r>
            <a:r>
              <a:rPr dirty="0"/>
              <a:t>: </a:t>
            </a:r>
            <a:r>
              <a:rPr lang="es-ES" dirty="0"/>
              <a:t>Paulina Ortega</a:t>
            </a:r>
            <a:endParaRPr dirty="0"/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  <a:p>
            <a:br>
              <a:rPr lang="es-CL"/>
            </a:br>
            <a:endParaRPr lang="es-CL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14" name="Imagen 13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B45DA0F5-7879-734A-A2E0-B33096987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74" y="546908"/>
            <a:ext cx="2660149" cy="148769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F437D59-D30B-8548-9E6C-A15DAEB31D16}"/>
              </a:ext>
            </a:extLst>
          </p:cNvPr>
          <p:cNvSpPr/>
          <p:nvPr/>
        </p:nvSpPr>
        <p:spPr>
          <a:xfrm>
            <a:off x="773507" y="6414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dirty="0">
                <a:latin typeface="Calibri" panose="020F0502020204030204" pitchFamily="34" charset="0"/>
              </a:rPr>
              <a:t> 1. </a:t>
            </a:r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¿Cuál es el resultado de 256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⦁ </a:t>
            </a:r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4? </a:t>
            </a:r>
            <a:endParaRPr lang="es-CL" dirty="0">
              <a:solidFill>
                <a:srgbClr val="515152"/>
              </a:solidFill>
              <a:latin typeface="Calibri" panose="020F0502020204030204" pitchFamily="34" charset="0"/>
            </a:endParaRPr>
          </a:p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a)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804</a:t>
            </a:r>
          </a:p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b)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844</a:t>
            </a:r>
          </a:p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c)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1 024</a:t>
            </a:r>
          </a:p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d)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82 024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258D427-2F29-F94C-8DCC-0AA63F86BE92}"/>
              </a:ext>
            </a:extLst>
          </p:cNvPr>
          <p:cNvSpPr/>
          <p:nvPr/>
        </p:nvSpPr>
        <p:spPr>
          <a:xfrm>
            <a:off x="774779" y="2539943"/>
            <a:ext cx="7766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2. Claudia compra en la feria 4 kilogramos de papas para hacer un puré, si cada kilogramo de 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 </a:t>
            </a:r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papa cuesta $455, ¿cuánto paga en total Claudia por las papas? </a:t>
            </a:r>
            <a:endParaRPr lang="es-CL" dirty="0">
              <a:solidFill>
                <a:srgbClr val="515152"/>
              </a:solidFill>
              <a:latin typeface="Calibri" panose="020F0502020204030204" pitchFamily="34" charset="0"/>
            </a:endParaRPr>
          </a:p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a)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$1 600</a:t>
            </a:r>
          </a:p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b)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$1 620</a:t>
            </a:r>
          </a:p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c)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$1 800</a:t>
            </a:r>
          </a:p>
          <a:p>
            <a:pPr algn="just"/>
            <a:r>
              <a:rPr lang="es-CL" b="1" dirty="0">
                <a:solidFill>
                  <a:srgbClr val="515152"/>
                </a:solidFill>
                <a:latin typeface="Calibri" panose="020F0502020204030204" pitchFamily="34" charset="0"/>
              </a:rPr>
              <a:t>d) </a:t>
            </a:r>
            <a:r>
              <a:rPr lang="es-CL" dirty="0">
                <a:solidFill>
                  <a:srgbClr val="515152"/>
                </a:solidFill>
                <a:latin typeface="Calibri" panose="020F0502020204030204" pitchFamily="34" charset="0"/>
              </a:rPr>
              <a:t>$1 820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D3AB29-F58D-7648-8765-8B334AFAD0F4}"/>
              </a:ext>
            </a:extLst>
          </p:cNvPr>
          <p:cNvSpPr/>
          <p:nvPr/>
        </p:nvSpPr>
        <p:spPr>
          <a:xfrm>
            <a:off x="783941" y="49198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3.¿Cuál es el resultado de 240 ⦁ 2? </a:t>
            </a:r>
          </a:p>
          <a:p>
            <a:pPr marL="342900" indent="-342900">
              <a:buAutoNum type="alphaLcParenR"/>
            </a:pPr>
            <a:r>
              <a:rPr lang="es-CL" dirty="0"/>
              <a:t>48</a:t>
            </a:r>
          </a:p>
          <a:p>
            <a:pPr marL="342900" indent="-342900">
              <a:buAutoNum type="alphaLcParenR"/>
            </a:pPr>
            <a:r>
              <a:rPr lang="es-CL" dirty="0"/>
              <a:t>240 </a:t>
            </a:r>
          </a:p>
          <a:p>
            <a:pPr marL="342900" indent="-342900">
              <a:buAutoNum type="alphaLcParenR"/>
            </a:pPr>
            <a:r>
              <a:rPr lang="es-CL" dirty="0"/>
              <a:t>480 </a:t>
            </a:r>
          </a:p>
          <a:p>
            <a:pPr marL="342900" indent="-342900">
              <a:buAutoNum type="alphaLcParenR"/>
            </a:pPr>
            <a:r>
              <a:rPr lang="es-CL" dirty="0"/>
              <a:t>840</a:t>
            </a:r>
          </a:p>
        </p:txBody>
      </p:sp>
    </p:spTree>
    <p:extLst>
      <p:ext uri="{BB962C8B-B14F-4D97-AF65-F5344CB8AC3E}">
        <p14:creationId xmlns:p14="http://schemas.microsoft.com/office/powerpoint/2010/main" val="17186310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 descr="Captura de pantalla 2020-09-24 a la(s) 10.12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236"/>
            <a:ext cx="9157922" cy="68752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0" y="-28258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7" name="Rectangle 33"/>
          <p:cNvSpPr/>
          <p:nvPr/>
        </p:nvSpPr>
        <p:spPr>
          <a:xfrm>
            <a:off x="401752" y="391886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127" name="Llamada rectangular redondeada 11"/>
          <p:cNvGrpSpPr/>
          <p:nvPr/>
        </p:nvGrpSpPr>
        <p:grpSpPr>
          <a:xfrm>
            <a:off x="491968" y="1265136"/>
            <a:ext cx="5786016" cy="4091970"/>
            <a:chOff x="-68405" y="262200"/>
            <a:chExt cx="5786014" cy="4091968"/>
          </a:xfrm>
        </p:grpSpPr>
        <p:sp>
          <p:nvSpPr>
            <p:cNvPr id="125" name="Figura"/>
            <p:cNvSpPr/>
            <p:nvPr/>
          </p:nvSpPr>
          <p:spPr>
            <a:xfrm>
              <a:off x="-68405" y="262200"/>
              <a:ext cx="5786014" cy="409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 dirty="0"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7" y="1076489"/>
              <a:ext cx="3186425" cy="1938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dirty="0"/>
                <a:t>¿</a:t>
              </a:r>
              <a:r>
                <a:rPr lang="es-ES" dirty="0"/>
                <a:t>Qué aprenderemos</a:t>
              </a:r>
              <a:r>
                <a:rPr dirty="0"/>
                <a:t>?</a:t>
              </a:r>
              <a:endParaRPr lang="es-ES" dirty="0"/>
            </a:p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lang="es-CL" dirty="0"/>
                <a:t>Explicar el algoritmo de la multiplicación sin reserva.</a:t>
              </a:r>
              <a:endParaRPr lang="es-ES" dirty="0"/>
            </a:p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 dirty="0">
                <a:solidFill>
                  <a:srgbClr val="FFFFFF"/>
                </a:solidFill>
              </a:endParaRPr>
            </a:p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lang="es-CL" sz="2400" dirty="0">
                  <a:sym typeface="Abadi MT Condensed Light"/>
                </a:rPr>
                <a:t> </a:t>
              </a:r>
              <a:endParaRPr dirty="0"/>
            </a:p>
          </p:txBody>
        </p:sp>
      </p:grpSp>
      <p:pic>
        <p:nvPicPr>
          <p:cNvPr id="15" name="Imagen 14" descr="Imagen 14">
            <a:extLst>
              <a:ext uri="{FF2B5EF4-FFF2-40B4-BE49-F238E27FC236}">
                <a16:creationId xmlns:a16="http://schemas.microsoft.com/office/drawing/2014/main" id="{3EA6E947-DC41-094D-9F5F-02942CD4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2" y="441407"/>
            <a:ext cx="5766522" cy="720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n 15" descr="Imagen 15">
            <a:extLst>
              <a:ext uri="{FF2B5EF4-FFF2-40B4-BE49-F238E27FC236}">
                <a16:creationId xmlns:a16="http://schemas.microsoft.com/office/drawing/2014/main" id="{F377749F-974F-3348-BE26-4F085FF1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01" y="148831"/>
            <a:ext cx="2428032" cy="183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42791FE-C65F-3A4C-86D9-BD5B188A4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b="4593"/>
          <a:stretch/>
        </p:blipFill>
        <p:spPr>
          <a:xfrm>
            <a:off x="4439652" y="2158289"/>
            <a:ext cx="4263513" cy="31988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29667" y="391886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C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DA1F86-C5CD-9B4A-8530-7FEB6C6938E6}"/>
              </a:ext>
            </a:extLst>
          </p:cNvPr>
          <p:cNvSpPr txBox="1"/>
          <p:nvPr/>
        </p:nvSpPr>
        <p:spPr>
          <a:xfrm>
            <a:off x="825781" y="431651"/>
            <a:ext cx="409342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LAS MATEMÁTCAS  ESTAN  EN  NUESTRO </a:t>
            </a: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ENTORNO, PENSEMOS EN LAS SIGUIENTE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b="1" dirty="0"/>
              <a:t>SITUACIÓN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E1A721-1C66-8B4D-BF7C-6CC47D40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43" y="1375121"/>
            <a:ext cx="4586569" cy="410775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FCEF760-9887-2544-B820-6E49CD213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66103"/>
              </p:ext>
            </p:extLst>
          </p:nvPr>
        </p:nvGraphicFramePr>
        <p:xfrm>
          <a:off x="5202773" y="1302655"/>
          <a:ext cx="3381216" cy="3703320"/>
        </p:xfrm>
        <a:graphic>
          <a:graphicData uri="http://schemas.openxmlformats.org/drawingml/2006/table">
            <a:tbl>
              <a:tblPr/>
              <a:tblGrid>
                <a:gridCol w="3381216">
                  <a:extLst>
                    <a:ext uri="{9D8B030D-6E8A-4147-A177-3AD203B41FA5}">
                      <a16:colId xmlns:a16="http://schemas.microsoft.com/office/drawing/2014/main" val="386873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br>
                        <a:rPr lang="el-GR" dirty="0">
                          <a:effectLst/>
                          <a:latin typeface="Symbol" pitchFamily="2" charset="2"/>
                        </a:rPr>
                      </a:br>
                      <a:r>
                        <a:rPr lang="es-ES" sz="2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¿Qué productos hay en una feria?</a:t>
                      </a:r>
                    </a:p>
                    <a:p>
                      <a:pPr algn="just"/>
                      <a:endParaRPr lang="el-GR" sz="2400" dirty="0">
                        <a:solidFill>
                          <a:srgbClr val="DE71BC"/>
                        </a:solidFill>
                        <a:effectLst/>
                        <a:latin typeface="Symbol" pitchFamily="2" charset="2"/>
                      </a:endParaRPr>
                    </a:p>
                    <a:p>
                      <a:pPr algn="just"/>
                      <a:r>
                        <a:rPr lang="el-GR" sz="2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s-CL" sz="2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Has acompañado a tus padres a comprar a la feria? </a:t>
                      </a:r>
                    </a:p>
                    <a:p>
                      <a:pPr algn="just"/>
                      <a:endParaRPr lang="es-CL" sz="24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24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¿qué productos has comprado? </a:t>
                      </a:r>
                    </a:p>
                    <a:p>
                      <a:br>
                        <a:rPr lang="es-CL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CL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39144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297298" y="407947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FAC33D-DA9F-5E48-A826-67E4BDA4185A}"/>
              </a:ext>
            </a:extLst>
          </p:cNvPr>
          <p:cNvSpPr txBox="1"/>
          <p:nvPr/>
        </p:nvSpPr>
        <p:spPr>
          <a:xfrm>
            <a:off x="327145" y="3462265"/>
            <a:ext cx="482279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1: Identificar los datos del problema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39C0DDE-0B91-5045-83E6-C3CFCB1F443F}"/>
              </a:ext>
            </a:extLst>
          </p:cNvPr>
          <p:cNvSpPr txBox="1"/>
          <p:nvPr/>
        </p:nvSpPr>
        <p:spPr>
          <a:xfrm>
            <a:off x="447219" y="1262393"/>
            <a:ext cx="824956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L" sz="2400" dirty="0"/>
              <a:t>1.Para la ensalda del almuerzo del almuerzo y su compraron en la feria 2 pepinos. Si cada pepino cuesta 240, ¿Cuánto pagaron en total?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27F34F-9E6D-C24C-BE5B-13AE67C87B98}"/>
              </a:ext>
            </a:extLst>
          </p:cNvPr>
          <p:cNvSpPr txBox="1"/>
          <p:nvPr/>
        </p:nvSpPr>
        <p:spPr>
          <a:xfrm>
            <a:off x="1146797" y="87982"/>
            <a:ext cx="77963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USEMOS LAS ESTRATEGIAS QUE CONOCEMOS PARA DAR RESPUESTA A NUESTRO PROBLEMA, SIGUIENDO CADA PASO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18F680-4111-7641-81AF-A3B8E2AAC09F}"/>
              </a:ext>
            </a:extLst>
          </p:cNvPr>
          <p:cNvSpPr txBox="1"/>
          <p:nvPr/>
        </p:nvSpPr>
        <p:spPr>
          <a:xfrm>
            <a:off x="975927" y="4255907"/>
            <a:ext cx="28655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Cantidad de pepinos         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Precio de un pepino        $240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Imagen 12" descr="Imagen que contiene persona, tabla, interior, comida&#10;&#10;Descripción generada automáticamente">
            <a:extLst>
              <a:ext uri="{FF2B5EF4-FFF2-40B4-BE49-F238E27FC236}">
                <a16:creationId xmlns:a16="http://schemas.microsoft.com/office/drawing/2014/main" id="{F1896078-1842-9943-991A-CF49C298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76" y="3032391"/>
            <a:ext cx="2995333" cy="26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126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362610" y="288647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CL"/>
              <a:t> </a:t>
            </a:r>
            <a:endParaRPr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38" name="CuadroTexto 1"/>
          <p:cNvSpPr txBox="1"/>
          <p:nvPr/>
        </p:nvSpPr>
        <p:spPr>
          <a:xfrm>
            <a:off x="868519" y="729487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39" name="CuadroTexto 2"/>
          <p:cNvSpPr txBox="1"/>
          <p:nvPr/>
        </p:nvSpPr>
        <p:spPr>
          <a:xfrm>
            <a:off x="2800395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0" name="CuadroTexto 3"/>
          <p:cNvSpPr txBox="1"/>
          <p:nvPr/>
        </p:nvSpPr>
        <p:spPr>
          <a:xfrm>
            <a:off x="3861703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1" name="CuadroTexto 4"/>
          <p:cNvSpPr txBox="1"/>
          <p:nvPr/>
        </p:nvSpPr>
        <p:spPr>
          <a:xfrm>
            <a:off x="5364657" y="72425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24148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</p:txBody>
      </p:sp>
      <p:sp>
        <p:nvSpPr>
          <p:cNvPr id="143" name="CuadroTexto 8"/>
          <p:cNvSpPr txBox="1"/>
          <p:nvPr/>
        </p:nvSpPr>
        <p:spPr>
          <a:xfrm>
            <a:off x="868519" y="2241458"/>
            <a:ext cx="27827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dirty="0"/>
              <a:t>  </a:t>
            </a:r>
          </a:p>
        </p:txBody>
      </p:sp>
      <p:sp>
        <p:nvSpPr>
          <p:cNvPr id="144" name="CuadroTexto 9"/>
          <p:cNvSpPr txBox="1"/>
          <p:nvPr/>
        </p:nvSpPr>
        <p:spPr>
          <a:xfrm>
            <a:off x="2504613" y="2282710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5" name="Rectángulo 17"/>
          <p:cNvSpPr txBox="1"/>
          <p:nvPr/>
        </p:nvSpPr>
        <p:spPr>
          <a:xfrm>
            <a:off x="888386" y="2951277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6" name="CuadroTexto 26"/>
          <p:cNvSpPr txBox="1"/>
          <p:nvPr/>
        </p:nvSpPr>
        <p:spPr>
          <a:xfrm>
            <a:off x="2523727" y="297542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7" name="Rectángulo 27"/>
          <p:cNvSpPr txBox="1"/>
          <p:nvPr/>
        </p:nvSpPr>
        <p:spPr>
          <a:xfrm>
            <a:off x="893211" y="3654464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48" name="CuadroTexto 28"/>
          <p:cNvSpPr txBox="1"/>
          <p:nvPr/>
        </p:nvSpPr>
        <p:spPr>
          <a:xfrm>
            <a:off x="2672753" y="3653830"/>
            <a:ext cx="1626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49" name="Rectángulo 30"/>
          <p:cNvSpPr txBox="1"/>
          <p:nvPr/>
        </p:nvSpPr>
        <p:spPr>
          <a:xfrm>
            <a:off x="929730" y="4312566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0" name="CuadroTexto 32"/>
          <p:cNvSpPr txBox="1"/>
          <p:nvPr/>
        </p:nvSpPr>
        <p:spPr>
          <a:xfrm>
            <a:off x="2551022" y="4344916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151" name="Rectángulo 34"/>
          <p:cNvSpPr txBox="1"/>
          <p:nvPr/>
        </p:nvSpPr>
        <p:spPr>
          <a:xfrm>
            <a:off x="929729" y="5005280"/>
            <a:ext cx="9239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endParaRPr dirty="0"/>
          </a:p>
        </p:txBody>
      </p:sp>
      <p:sp>
        <p:nvSpPr>
          <p:cNvPr id="152" name="CuadroTexto 39"/>
          <p:cNvSpPr txBox="1"/>
          <p:nvPr/>
        </p:nvSpPr>
        <p:spPr>
          <a:xfrm>
            <a:off x="2555770" y="5071042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endParaRPr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C3217E-6D77-A744-895A-212E9E56218E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/>
              <a:t>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975351A-A095-D645-90C9-77CB6111503D}"/>
              </a:ext>
            </a:extLst>
          </p:cNvPr>
          <p:cNvSpPr txBox="1"/>
          <p:nvPr/>
        </p:nvSpPr>
        <p:spPr>
          <a:xfrm>
            <a:off x="582545" y="491883"/>
            <a:ext cx="352275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2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Paso 2: Representar y calcular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0C80AC-C6DD-6444-AC9E-ADC7FFD2B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34" y="1228839"/>
            <a:ext cx="5201720" cy="247081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DBBF33E-619C-1843-BDE1-FF944604E766}"/>
              </a:ext>
            </a:extLst>
          </p:cNvPr>
          <p:cNvSpPr/>
          <p:nvPr/>
        </p:nvSpPr>
        <p:spPr>
          <a:xfrm>
            <a:off x="1076109" y="3821489"/>
            <a:ext cx="71300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6A6B6E"/>
                </a:solidFill>
                <a:latin typeface="Century Gothic" panose="020B0502020202020204" pitchFamily="34" charset="0"/>
              </a:rPr>
              <a:t>Cómo fue realizado el procedimiento</a:t>
            </a:r>
          </a:p>
          <a:p>
            <a:r>
              <a:rPr lang="es-CL" dirty="0">
                <a:solidFill>
                  <a:srgbClr val="6A6B6E"/>
                </a:solidFill>
                <a:latin typeface="Century Gothic" panose="020B0502020202020204" pitchFamily="34" charset="0"/>
              </a:rPr>
              <a:t>¿Por qué número se comenzó multiplicando?</a:t>
            </a:r>
          </a:p>
          <a:p>
            <a:r>
              <a:rPr lang="es-CL" dirty="0">
                <a:solidFill>
                  <a:srgbClr val="6A6B6E"/>
                </a:solidFill>
                <a:latin typeface="Century Gothic" panose="020B0502020202020204" pitchFamily="34" charset="0"/>
              </a:rPr>
              <a:t>¿Por qué no hay unidades en la representación pictórica?</a:t>
            </a:r>
          </a:p>
          <a:p>
            <a:r>
              <a:rPr lang="es-CL" dirty="0">
                <a:solidFill>
                  <a:srgbClr val="6A6B6E"/>
                </a:solidFill>
                <a:latin typeface="Century Gothic" panose="020B0502020202020204" pitchFamily="34" charset="0"/>
              </a:rPr>
              <a:t>¿Por qué en el segundo paso se multiplica 40 por 2?</a:t>
            </a:r>
          </a:p>
          <a:p>
            <a:r>
              <a:rPr lang="es-CL" dirty="0">
                <a:solidFill>
                  <a:srgbClr val="6A6B6E"/>
                </a:solidFill>
                <a:latin typeface="Century Gothic" panose="020B0502020202020204" pitchFamily="34" charset="0"/>
              </a:rPr>
              <a:t>¿Por qué en el tercer paso se multiplica 200 por 2?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01C434A-6A9D-CB46-A81C-C2D43F9CEED0}"/>
              </a:ext>
            </a:extLst>
          </p:cNvPr>
          <p:cNvSpPr/>
          <p:nvPr/>
        </p:nvSpPr>
        <p:spPr>
          <a:xfrm>
            <a:off x="499318" y="5555031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Paso 3: Dar respuesta</a:t>
            </a:r>
          </a:p>
        </p:txBody>
      </p:sp>
    </p:spTree>
    <p:extLst>
      <p:ext uri="{BB962C8B-B14F-4D97-AF65-F5344CB8AC3E}">
        <p14:creationId xmlns:p14="http://schemas.microsoft.com/office/powerpoint/2010/main" val="274783722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es-CL"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9811550-3A0B-F94B-89BD-F13DDA056FD7}"/>
              </a:ext>
            </a:extLst>
          </p:cNvPr>
          <p:cNvSpPr txBox="1"/>
          <p:nvPr/>
        </p:nvSpPr>
        <p:spPr>
          <a:xfrm>
            <a:off x="593170" y="280963"/>
            <a:ext cx="813158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 Trabajemos juntos en el cuaderno: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r>
              <a:rPr lang="es-ES" sz="2400" i="1" dirty="0"/>
              <a:t>2. Karina le pide a su papá que le compre 3 lechugas, si cada lechuga cuesta $320. ¿Cuánto dinero pagan por las lechugas?</a:t>
            </a:r>
            <a:endParaRPr lang="es-CL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0590430-058C-8747-913C-44EF1D6E8709}"/>
              </a:ext>
            </a:extLst>
          </p:cNvPr>
          <p:cNvSpPr/>
          <p:nvPr/>
        </p:nvSpPr>
        <p:spPr>
          <a:xfrm>
            <a:off x="376076" y="2225469"/>
            <a:ext cx="3994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pc="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</a:t>
            </a:r>
            <a:r>
              <a:rPr lang="es-ES" b="1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</a:t>
            </a:r>
            <a:r>
              <a:rPr lang="es-ES" b="1" spc="-1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s</a:t>
            </a:r>
            <a:r>
              <a:rPr lang="es-ES" b="1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o</a:t>
            </a:r>
            <a:r>
              <a:rPr lang="es-ES" b="1" spc="2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es-ES" b="1" spc="1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1</a:t>
            </a:r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.</a:t>
            </a:r>
            <a:r>
              <a:rPr lang="es-ES" spc="2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es-ES" spc="2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I</a:t>
            </a:r>
            <a:r>
              <a:rPr lang="es-ES" spc="-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</a:t>
            </a:r>
            <a:r>
              <a:rPr lang="es-ES" spc="1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e</a:t>
            </a:r>
            <a:r>
              <a:rPr lang="es-ES" spc="2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n</a:t>
            </a:r>
            <a:r>
              <a:rPr lang="es-ES" spc="-2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t</a:t>
            </a:r>
            <a:r>
              <a:rPr lang="es-ES" spc="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if</a:t>
            </a:r>
            <a:r>
              <a:rPr lang="es-ES" spc="2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i</a:t>
            </a:r>
            <a:r>
              <a:rPr lang="es-ES" spc="-1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c</a:t>
            </a:r>
            <a:r>
              <a:rPr lang="es-ES" spc="2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</a:t>
            </a:r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r</a:t>
            </a:r>
            <a:r>
              <a:rPr lang="es-ES" spc="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es-ES" spc="5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l</a:t>
            </a:r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 </a:t>
            </a:r>
            <a:r>
              <a:rPr lang="es-ES" spc="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info</a:t>
            </a:r>
            <a:r>
              <a:rPr lang="es-ES" spc="-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r</a:t>
            </a:r>
            <a:r>
              <a:rPr lang="es-ES" spc="4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m</a:t>
            </a:r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</a:t>
            </a:r>
            <a:r>
              <a:rPr lang="es-ES" spc="-1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c</a:t>
            </a:r>
            <a:r>
              <a:rPr lang="es-ES" spc="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ió</a:t>
            </a:r>
            <a:r>
              <a:rPr lang="es-ES" spc="4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n</a:t>
            </a:r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. 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058950E-921F-5349-9129-5D6093B98278}"/>
              </a:ext>
            </a:extLst>
          </p:cNvPr>
          <p:cNvSpPr/>
          <p:nvPr/>
        </p:nvSpPr>
        <p:spPr>
          <a:xfrm>
            <a:off x="742606" y="29019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Cantidad de lechugas     3</a:t>
            </a:r>
          </a:p>
          <a:p>
            <a:r>
              <a:rPr lang="es-CL" dirty="0"/>
              <a:t>Precio de una lechuga   $320</a:t>
            </a:r>
          </a:p>
        </p:txBody>
      </p:sp>
      <p:pic>
        <p:nvPicPr>
          <p:cNvPr id="8" name="Imagen 7" descr="Una ensalada en un plato&#10;&#10;Descripción generada automáticamente">
            <a:extLst>
              <a:ext uri="{FF2B5EF4-FFF2-40B4-BE49-F238E27FC236}">
                <a16:creationId xmlns:a16="http://schemas.microsoft.com/office/drawing/2014/main" id="{889DADF2-1E11-7649-8EEB-C2E823767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r="3626"/>
          <a:stretch/>
        </p:blipFill>
        <p:spPr>
          <a:xfrm>
            <a:off x="4370439" y="3055671"/>
            <a:ext cx="3670110" cy="25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037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es-CL"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CF1842A-8282-714F-9A5A-EB9EAE86A143}"/>
              </a:ext>
            </a:extLst>
          </p:cNvPr>
          <p:cNvSpPr/>
          <p:nvPr/>
        </p:nvSpPr>
        <p:spPr>
          <a:xfrm>
            <a:off x="419240" y="466424"/>
            <a:ext cx="9251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pc="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</a:t>
            </a:r>
            <a:r>
              <a:rPr lang="es-ES" b="1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</a:t>
            </a:r>
            <a:r>
              <a:rPr lang="es-ES" b="1" spc="-1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s</a:t>
            </a:r>
            <a:r>
              <a:rPr lang="es-ES" b="1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o</a:t>
            </a:r>
            <a:r>
              <a:rPr lang="es-ES" b="1" spc="2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es-ES" b="1" spc="1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2</a:t>
            </a:r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.</a:t>
            </a:r>
            <a:r>
              <a:rPr lang="es-ES" spc="2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es-ES" spc="2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Representar y calcular</a:t>
            </a:r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. </a:t>
            </a:r>
          </a:p>
          <a:p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Apliquemos el algoritmo</a:t>
            </a:r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261EDA0-01B2-9B41-ABD5-694F449FAEDB}"/>
              </a:ext>
            </a:extLst>
          </p:cNvPr>
          <p:cNvSpPr/>
          <p:nvPr/>
        </p:nvSpPr>
        <p:spPr>
          <a:xfrm>
            <a:off x="393299" y="4898421"/>
            <a:ext cx="2630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pc="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P</a:t>
            </a:r>
            <a:r>
              <a:rPr lang="es-ES" b="1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</a:t>
            </a:r>
            <a:r>
              <a:rPr lang="es-ES" b="1" spc="-1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s</a:t>
            </a:r>
            <a:r>
              <a:rPr lang="es-ES" b="1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o</a:t>
            </a:r>
            <a:r>
              <a:rPr lang="es-ES" b="1" spc="2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es-ES" b="1" spc="1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4</a:t>
            </a:r>
            <a:r>
              <a:rPr lang="es-ES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.</a:t>
            </a:r>
            <a:r>
              <a:rPr lang="es-ES" spc="20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 </a:t>
            </a:r>
            <a:r>
              <a:rPr lang="es-ES" spc="25" dirty="0">
                <a:solidFill>
                  <a:srgbClr val="57585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Dar respuesta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569C41-6EF1-5F4F-B80C-2DE37F4E4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14" y="1251889"/>
            <a:ext cx="6426200" cy="3175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B498C8D-9B40-3940-9F4E-FD5F70967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01368"/>
              </p:ext>
            </p:extLst>
          </p:nvPr>
        </p:nvGraphicFramePr>
        <p:xfrm>
          <a:off x="5127202" y="5182498"/>
          <a:ext cx="3943350" cy="91440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2335124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es-CL" dirty="0">
                          <a:effectLst/>
                          <a:latin typeface="Helvetica" pitchFamily="2" charset="0"/>
                        </a:rPr>
                      </a:br>
                      <a:endParaRPr lang="es-CL" dirty="0">
                        <a:effectLst/>
                        <a:latin typeface="Helvetica" pitchFamily="2" charset="0"/>
                      </a:endParaRPr>
                    </a:p>
                    <a:p>
                      <a:r>
                        <a:rPr lang="es-CL" sz="1400" dirty="0">
                          <a:effectLst/>
                          <a:latin typeface="Helvetica" pitchFamily="2" charset="0"/>
                        </a:rPr>
                        <a:t>Explica cómo fue realizado el procedimiento </a:t>
                      </a:r>
                    </a:p>
                    <a:p>
                      <a:br>
                        <a:rPr lang="es-CL" sz="1400" dirty="0">
                          <a:effectLst/>
                          <a:latin typeface="Helvetica" pitchFamily="2" charset="0"/>
                        </a:rPr>
                      </a:br>
                      <a:endParaRPr lang="es-CL" sz="1400" dirty="0">
                        <a:effectLst/>
                        <a:latin typeface="Helvetica" pitchFamily="2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764868"/>
                  </a:ext>
                </a:extLst>
              </a:tr>
            </a:tbl>
          </a:graphicData>
        </a:graphic>
      </p:graphicFrame>
      <p:pic>
        <p:nvPicPr>
          <p:cNvPr id="8" name="Imagen 7" descr="Imagen que contiene juguete, muñeca, reloj&#10;&#10;Descripción generada automáticamente">
            <a:extLst>
              <a:ext uri="{FF2B5EF4-FFF2-40B4-BE49-F238E27FC236}">
                <a16:creationId xmlns:a16="http://schemas.microsoft.com/office/drawing/2014/main" id="{0F44CC51-87FA-2E49-BEF0-3FCB49D0F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74" y="4044181"/>
            <a:ext cx="1079462" cy="13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94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1" name="Rectangle 33"/>
          <p:cNvSpPr/>
          <p:nvPr/>
        </p:nvSpPr>
        <p:spPr>
          <a:xfrm>
            <a:off x="419240" y="46087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br>
              <a:rPr lang="es-CL" dirty="0"/>
            </a:br>
            <a:endParaRPr lang="es-CL" dirty="0"/>
          </a:p>
          <a:p>
            <a:br>
              <a:rPr lang="es-CL" dirty="0"/>
            </a:br>
            <a:endParaRPr lang="es-CL" dirty="0"/>
          </a:p>
          <a:p>
            <a:br>
              <a:rPr lang="es-CL" dirty="0"/>
            </a:br>
            <a:endParaRPr lang="es-CL" dirty="0"/>
          </a:p>
        </p:txBody>
      </p:sp>
      <p:grpSp>
        <p:nvGrpSpPr>
          <p:cNvPr id="135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32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3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4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06E4307-8E49-C14F-B03E-5452F7DD2877}"/>
              </a:ext>
            </a:extLst>
          </p:cNvPr>
          <p:cNvSpPr txBox="1"/>
          <p:nvPr/>
        </p:nvSpPr>
        <p:spPr>
          <a:xfrm>
            <a:off x="1120747" y="782053"/>
            <a:ext cx="67960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3. Karina y su papá también comprsron 3 pimentones, cada uno cuesta $450. ¿Cuánto pagaron por los 3 pimentones?</a:t>
            </a:r>
          </a:p>
        </p:txBody>
      </p:sp>
      <p:pic>
        <p:nvPicPr>
          <p:cNvPr id="4" name="Imagen 3" descr="Perro caliente con salsa y naranjas&#10;&#10;Descripción generada automáticamente">
            <a:extLst>
              <a:ext uri="{FF2B5EF4-FFF2-40B4-BE49-F238E27FC236}">
                <a16:creationId xmlns:a16="http://schemas.microsoft.com/office/drawing/2014/main" id="{8464591C-A55C-D248-B1A3-13F73FC82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r="10618" b="4276"/>
          <a:stretch/>
        </p:blipFill>
        <p:spPr>
          <a:xfrm>
            <a:off x="5287131" y="1534818"/>
            <a:ext cx="3101359" cy="20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87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405</Words>
  <Application>Microsoft Macintosh PowerPoint</Application>
  <PresentationFormat>Presentación en pantalla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Abadi MT Condensed Light</vt:lpstr>
      <vt:lpstr>Arial</vt:lpstr>
      <vt:lpstr>Calibri</vt:lpstr>
      <vt:lpstr>Calibri Light</vt:lpstr>
      <vt:lpstr>Century Gothic</vt:lpstr>
      <vt:lpstr>Helvetica</vt:lpstr>
      <vt:lpstr>Symbol</vt:lpstr>
      <vt:lpstr>Tema de Office</vt:lpstr>
      <vt:lpstr>Matemáticas 5º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aascencio.jjc@gmail.com</cp:lastModifiedBy>
  <cp:revision>51</cp:revision>
  <cp:lastPrinted>2020-09-28T13:17:43Z</cp:lastPrinted>
  <dcterms:modified xsi:type="dcterms:W3CDTF">2020-11-04T21:53:27Z</dcterms:modified>
</cp:coreProperties>
</file>