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0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scencio.jjc@gmail.com" initials="a" lastIdx="1" clrIdx="0">
    <p:extLst>
      <p:ext uri="{19B8F6BF-5375-455C-9EA6-DF929625EA0E}">
        <p15:presenceInfo xmlns:p15="http://schemas.microsoft.com/office/powerpoint/2012/main" userId="699394111696cf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4B6"/>
    <a:srgbClr val="FF3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45"/>
    <p:restoredTop sz="94745"/>
  </p:normalViewPr>
  <p:slideViewPr>
    <p:cSldViewPr snapToGrid="0" snapToObjects="1">
      <p:cViewPr varScale="1">
        <p:scale>
          <a:sx n="108" d="100"/>
          <a:sy n="108" d="100"/>
        </p:scale>
        <p:origin x="13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23343"/>
            <a:ext cx="22000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pntktzLY-Hg&amp;list=PLKB9Xm_TV8WagPYP57hKFsaAwtMDtqjqN&amp;index=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0" y="391885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3" y="3130040"/>
            <a:ext cx="3357145" cy="2387601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/>
              <a:t>Matemáticas 5º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35355" y="1122362"/>
            <a:ext cx="3357143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rPr lang="es-ES" dirty="0"/>
              <a:t>Profesores</a:t>
            </a:r>
            <a:r>
              <a:rPr dirty="0"/>
              <a:t>: Adriana </a:t>
            </a:r>
            <a:r>
              <a:rPr lang="es-ES" dirty="0"/>
              <a:t>Ascencio</a:t>
            </a:r>
            <a:endParaRPr dirty="0"/>
          </a:p>
          <a:p>
            <a:pPr algn="l">
              <a:defRPr sz="1700"/>
            </a:pPr>
            <a:r>
              <a:rPr lang="es-ES" dirty="0"/>
              <a:t>                   </a:t>
            </a:r>
            <a:r>
              <a:rPr dirty="0"/>
              <a:t>: </a:t>
            </a:r>
            <a:r>
              <a:rPr lang="es-ES" dirty="0"/>
              <a:t>Mario Moris</a:t>
            </a:r>
            <a:endParaRPr dirty="0"/>
          </a:p>
          <a:p>
            <a:pPr algn="l">
              <a:defRPr sz="1700"/>
            </a:pPr>
            <a:r>
              <a:rPr lang="es-ES" dirty="0"/>
              <a:t>        Apoyo</a:t>
            </a:r>
            <a:r>
              <a:rPr dirty="0"/>
              <a:t>: </a:t>
            </a:r>
            <a:r>
              <a:rPr lang="es-ES" dirty="0"/>
              <a:t>Paulina Ortega</a:t>
            </a:r>
            <a:endParaRPr dirty="0"/>
          </a:p>
        </p:txBody>
      </p:sp>
      <p:grpSp>
        <p:nvGrpSpPr>
          <p:cNvPr id="100" name="Group 35"/>
          <p:cNvGrpSpPr/>
          <p:nvPr/>
        </p:nvGrpSpPr>
        <p:grpSpPr>
          <a:xfrm>
            <a:off x="-3" y="3154316"/>
            <a:ext cx="548640" cy="673461"/>
            <a:chOff x="0" y="0"/>
            <a:chExt cx="548638" cy="673460"/>
          </a:xfrm>
        </p:grpSpPr>
        <p:sp>
          <p:nvSpPr>
            <p:cNvPr id="97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2" name="Rectangle 42"/>
          <p:cNvSpPr/>
          <p:nvPr/>
        </p:nvSpPr>
        <p:spPr>
          <a:xfrm>
            <a:off x="426435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1DBC864-69FB-BE4B-817A-209D3B8EE94B}"/>
              </a:ext>
            </a:extLst>
          </p:cNvPr>
          <p:cNvSpPr txBox="1"/>
          <p:nvPr/>
        </p:nvSpPr>
        <p:spPr>
          <a:xfrm>
            <a:off x="1120747" y="867905"/>
            <a:ext cx="497495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Ahora a trabajar en tu guía…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1E50D1-EC6B-334A-89C7-8E1665928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07" y="1851993"/>
            <a:ext cx="4961551" cy="34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792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8" name="Freeform: Shape 10"/>
          <p:cNvSpPr/>
          <p:nvPr/>
        </p:nvSpPr>
        <p:spPr>
          <a:xfrm>
            <a:off x="241299" y="321732"/>
            <a:ext cx="8660122" cy="621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9" name="Right Triangle 12"/>
          <p:cNvSpPr/>
          <p:nvPr/>
        </p:nvSpPr>
        <p:spPr>
          <a:xfrm flipH="1">
            <a:off x="6432539" y="3335866"/>
            <a:ext cx="2468881" cy="320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90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5"/>
            <a:ext cx="5241406" cy="497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1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0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0" y="-28258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7" name="Rectangle 33"/>
          <p:cNvSpPr/>
          <p:nvPr/>
        </p:nvSpPr>
        <p:spPr>
          <a:xfrm>
            <a:off x="401752" y="391886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pSp>
        <p:nvGrpSpPr>
          <p:cNvPr id="127" name="Llamada rectangular redondeada 11"/>
          <p:cNvGrpSpPr/>
          <p:nvPr/>
        </p:nvGrpSpPr>
        <p:grpSpPr>
          <a:xfrm>
            <a:off x="491968" y="1265136"/>
            <a:ext cx="5786016" cy="4091970"/>
            <a:chOff x="-68405" y="262200"/>
            <a:chExt cx="5786014" cy="4091968"/>
          </a:xfrm>
        </p:grpSpPr>
        <p:sp>
          <p:nvSpPr>
            <p:cNvPr id="125" name="Figura"/>
            <p:cNvSpPr/>
            <p:nvPr/>
          </p:nvSpPr>
          <p:spPr>
            <a:xfrm>
              <a:off x="-68405" y="262200"/>
              <a:ext cx="5786014" cy="409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7690" y="0"/>
                  </a:ln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10985" y="21600"/>
                  </a:ln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 dirty="0"/>
            </a:p>
          </p:txBody>
        </p:sp>
        <p:sp>
          <p:nvSpPr>
            <p:cNvPr id="126" name="¿Qué aprenderemos?…"/>
            <p:cNvSpPr txBox="1"/>
            <p:nvPr/>
          </p:nvSpPr>
          <p:spPr>
            <a:xfrm>
              <a:off x="172377" y="891823"/>
              <a:ext cx="3186425" cy="2308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dirty="0"/>
                <a:t>¿</a:t>
              </a:r>
              <a:r>
                <a:rPr lang="es-ES" dirty="0"/>
                <a:t>Qué aprenderemos</a:t>
              </a:r>
              <a:r>
                <a:rPr dirty="0"/>
                <a:t>?</a:t>
              </a:r>
              <a:endParaRPr dirty="0">
                <a:solidFill>
                  <a:srgbClr val="FFFFFF"/>
                </a:solidFill>
              </a:endParaRPr>
            </a:p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lang="es-ES" sz="2400" dirty="0">
                  <a:sym typeface="Abadi MT Condensed Light"/>
                </a:rPr>
                <a:t>Comprender estrategias de descomposición de un factor y la suma iterada para multiplicar números de 3 dígitos por un dígito.</a:t>
              </a:r>
              <a:endParaRPr dirty="0"/>
            </a:p>
          </p:txBody>
        </p:sp>
      </p:grpSp>
      <p:pic>
        <p:nvPicPr>
          <p:cNvPr id="15" name="Imagen 14" descr="Imagen 14">
            <a:extLst>
              <a:ext uri="{FF2B5EF4-FFF2-40B4-BE49-F238E27FC236}">
                <a16:creationId xmlns:a16="http://schemas.microsoft.com/office/drawing/2014/main" id="{3EA6E947-DC41-094D-9F5F-02942CD4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52" y="441407"/>
            <a:ext cx="5766522" cy="720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n 15" descr="Imagen 15">
            <a:extLst>
              <a:ext uri="{FF2B5EF4-FFF2-40B4-BE49-F238E27FC236}">
                <a16:creationId xmlns:a16="http://schemas.microsoft.com/office/drawing/2014/main" id="{F377749F-974F-3348-BE26-4F085FF1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01" y="148831"/>
            <a:ext cx="2428032" cy="1832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 descr="Imagen que contiene coche, reloj, dibujo&#10;&#10;Descripción generada automáticamente">
            <a:hlinkClick r:id="rId4"/>
            <a:extLst>
              <a:ext uri="{FF2B5EF4-FFF2-40B4-BE49-F238E27FC236}">
                <a16:creationId xmlns:a16="http://schemas.microsoft.com/office/drawing/2014/main" id="{1EC9EA9D-6FA0-CE4E-BEEE-3200F92A1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5661060"/>
            <a:ext cx="754548" cy="73078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C7777EC-736B-404A-A937-D9E19AD3E300}"/>
              </a:ext>
            </a:extLst>
          </p:cNvPr>
          <p:cNvSpPr txBox="1"/>
          <p:nvPr/>
        </p:nvSpPr>
        <p:spPr>
          <a:xfrm>
            <a:off x="1196667" y="5649544"/>
            <a:ext cx="295928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Para comenzar revisemos el siguiente video.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ECC15C-4A38-C349-BA57-03F627BE1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946" y="2450865"/>
            <a:ext cx="4227286" cy="39409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29667" y="391886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C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DA1F86-C5CD-9B4A-8530-7FEB6C6938E6}"/>
              </a:ext>
            </a:extLst>
          </p:cNvPr>
          <p:cNvSpPr txBox="1"/>
          <p:nvPr/>
        </p:nvSpPr>
        <p:spPr>
          <a:xfrm>
            <a:off x="825781" y="431651"/>
            <a:ext cx="409342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b="1" dirty="0"/>
              <a:t>LAS MATEMÁTCAS  ESTAN  EN  NUESTRO 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b="1" dirty="0"/>
              <a:t>ENTORNO, PENSEMOS EN LAS SIGUIENTE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b="1" dirty="0"/>
              <a:t>SITUACIÓN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2400922-D5A2-DA46-8668-28B7724BA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67" y="1741033"/>
            <a:ext cx="4489540" cy="339623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2B9D304-2D6F-C84B-8E1C-363FEF0C72B4}"/>
              </a:ext>
            </a:extLst>
          </p:cNvPr>
          <p:cNvSpPr txBox="1"/>
          <p:nvPr/>
        </p:nvSpPr>
        <p:spPr>
          <a:xfrm>
            <a:off x="5579389" y="1093587"/>
            <a:ext cx="2820613" cy="4801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L" dirty="0"/>
              <a:t>¿Has oído de campañas  de reciclaje de objetos?</a:t>
            </a:r>
          </a:p>
          <a:p>
            <a:pPr algn="just"/>
            <a:r>
              <a:rPr lang="es-CL" dirty="0"/>
              <a:t>¿qué material reciclas en tu casa?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 ¿Por qué crees que es importante reciclar?</a:t>
            </a:r>
          </a:p>
          <a:p>
            <a:pPr algn="just"/>
            <a:r>
              <a:rPr lang="es-CL" dirty="0"/>
              <a:t>¿cuántos contenedores usas?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 ¿Cuántos contenedores crees que se utilizan al limpiar una playa?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 ¿Cuántas botellas plásticas se pueden poner en una caja o bolsa?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374376" y="423217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FAC33D-DA9F-5E48-A826-67E4BDA4185A}"/>
              </a:ext>
            </a:extLst>
          </p:cNvPr>
          <p:cNvSpPr txBox="1"/>
          <p:nvPr/>
        </p:nvSpPr>
        <p:spPr>
          <a:xfrm>
            <a:off x="423996" y="2259379"/>
            <a:ext cx="482279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Paso 1: Identificar los datos del problema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39C0DDE-0B91-5045-83E6-C3CFCB1F443F}"/>
              </a:ext>
            </a:extLst>
          </p:cNvPr>
          <p:cNvSpPr txBox="1"/>
          <p:nvPr/>
        </p:nvSpPr>
        <p:spPr>
          <a:xfrm>
            <a:off x="447219" y="779743"/>
            <a:ext cx="824956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CL" sz="2400" i="1" dirty="0"/>
              <a:t>En el colegio  de Julián reunieron  102 cajas con 9 botellas  de plástico</a:t>
            </a:r>
            <a:r>
              <a:rPr lang="es-CL" sz="2400" dirty="0"/>
              <a:t> </a:t>
            </a:r>
            <a:r>
              <a:rPr lang="es-CL" sz="2400" i="1" dirty="0"/>
              <a:t>en cada caja ¿cuántas botellas juntaron en total?</a:t>
            </a:r>
            <a:endParaRPr lang="es-CL" sz="240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975351A-A095-D645-90C9-77CB6111503D}"/>
              </a:ext>
            </a:extLst>
          </p:cNvPr>
          <p:cNvSpPr txBox="1"/>
          <p:nvPr/>
        </p:nvSpPr>
        <p:spPr>
          <a:xfrm>
            <a:off x="492069" y="4191289"/>
            <a:ext cx="352275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Paso 2: Representar y calcular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27F34F-9E6D-C24C-BE5B-13AE67C87B98}"/>
              </a:ext>
            </a:extLst>
          </p:cNvPr>
          <p:cNvSpPr txBox="1"/>
          <p:nvPr/>
        </p:nvSpPr>
        <p:spPr>
          <a:xfrm>
            <a:off x="1146797" y="87982"/>
            <a:ext cx="779632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USEMOS LAS ESTRATEGIAS QUE CONOCEMOS PARA DAR RESPUESTA A NUESTRO PROBLEMA, SIGUIENDO CADA PASO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71DD67-E692-5644-96C6-E7598B41B3BC}"/>
              </a:ext>
            </a:extLst>
          </p:cNvPr>
          <p:cNvSpPr txBox="1"/>
          <p:nvPr/>
        </p:nvSpPr>
        <p:spPr>
          <a:xfrm>
            <a:off x="1064449" y="2764746"/>
            <a:ext cx="471165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CL" dirty="0"/>
              <a:t>Cantidad de botellas en una caja  9</a:t>
            </a:r>
          </a:p>
          <a:p>
            <a:endParaRPr lang="es-CL" dirty="0"/>
          </a:p>
          <a:p>
            <a:r>
              <a:rPr lang="es-CL" dirty="0"/>
              <a:t>Cantidad de cajas con botellas  102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0648CDE-5E4A-0B48-8F22-8387870F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21" y="1572786"/>
            <a:ext cx="2880436" cy="14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5126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 dirty="0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C4915B-9E42-3A46-9A26-3FEC947A3A34}"/>
              </a:ext>
            </a:extLst>
          </p:cNvPr>
          <p:cNvSpPr txBox="1"/>
          <p:nvPr/>
        </p:nvSpPr>
        <p:spPr>
          <a:xfrm>
            <a:off x="739894" y="489369"/>
            <a:ext cx="766010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Felipe y Fernanda</a:t>
            </a:r>
            <a:r>
              <a:rPr kumimoji="0" lang="es-CL" sz="2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resolvieron el problema de dos formas distintas</a:t>
            </a:r>
          </a:p>
        </p:txBody>
      </p:sp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3155AA3-6FC3-9C45-A2A5-9A6A9B1AF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1" y="1380141"/>
            <a:ext cx="3909169" cy="324509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3CF55B4-9111-0846-B16B-15CF7750C160}"/>
              </a:ext>
            </a:extLst>
          </p:cNvPr>
          <p:cNvSpPr/>
          <p:nvPr/>
        </p:nvSpPr>
        <p:spPr>
          <a:xfrm>
            <a:off x="4995930" y="1451816"/>
            <a:ext cx="34040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chemeClr val="tx1"/>
                </a:solidFill>
                <a:latin typeface="Century Gothic" panose="020B0502020202020204" pitchFamily="34" charset="0"/>
              </a:rPr>
              <a:t>Reflexionemos acerca de sus procedimientos:</a:t>
            </a:r>
          </a:p>
          <a:p>
            <a:pPr algn="just"/>
            <a:r>
              <a:rPr lang="es-CL" dirty="0">
                <a:solidFill>
                  <a:schemeClr val="tx1"/>
                </a:solidFill>
                <a:latin typeface="Wingdings 2" pitchFamily="2" charset="2"/>
              </a:rPr>
              <a:t> </a:t>
            </a:r>
            <a:r>
              <a:rPr lang="es-CL" dirty="0">
                <a:solidFill>
                  <a:schemeClr val="tx1"/>
                </a:solidFill>
                <a:latin typeface="Century Gothic" panose="020B0502020202020204" pitchFamily="34" charset="0"/>
              </a:rPr>
              <a:t>¿Ambos calcularon  correctamente?</a:t>
            </a:r>
          </a:p>
          <a:p>
            <a:pPr algn="just"/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L" dirty="0">
                <a:solidFill>
                  <a:schemeClr val="tx1"/>
                </a:solidFill>
                <a:latin typeface="Wingdings 2" pitchFamily="2" charset="2"/>
              </a:rPr>
              <a:t> </a:t>
            </a:r>
            <a:r>
              <a:rPr lang="es-CL" dirty="0">
                <a:solidFill>
                  <a:schemeClr val="tx1"/>
                </a:solidFill>
                <a:latin typeface="Century Gothic" panose="020B0502020202020204" pitchFamily="34" charset="0"/>
              </a:rPr>
              <a:t>¿Cuál es la diferencia entre las 2 estrategias?</a:t>
            </a:r>
          </a:p>
          <a:p>
            <a:pPr algn="just"/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L" dirty="0">
                <a:solidFill>
                  <a:schemeClr val="tx1"/>
                </a:solidFill>
                <a:latin typeface="Wingdings 2" pitchFamily="2" charset="2"/>
              </a:rPr>
              <a:t> </a:t>
            </a:r>
            <a:r>
              <a:rPr lang="es-CL" dirty="0">
                <a:solidFill>
                  <a:schemeClr val="tx1"/>
                </a:solidFill>
                <a:latin typeface="Century Gothic" panose="020B0502020202020204" pitchFamily="34" charset="0"/>
              </a:rPr>
              <a:t>¿Qué estrategia habrías utilizado tú?</a:t>
            </a:r>
          </a:p>
          <a:p>
            <a:pPr algn="just"/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L" dirty="0">
                <a:solidFill>
                  <a:schemeClr val="tx1"/>
                </a:solidFill>
                <a:latin typeface="Wingdings 2" pitchFamily="2" charset="2"/>
              </a:rPr>
              <a:t> </a:t>
            </a:r>
            <a:r>
              <a:rPr lang="es-CL" dirty="0">
                <a:solidFill>
                  <a:schemeClr val="tx1"/>
                </a:solidFill>
                <a:latin typeface="Century Gothic" panose="020B0502020202020204" pitchFamily="34" charset="0"/>
              </a:rPr>
              <a:t>¿De qué otra manera podría resolverse el problema?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3FC630E-BE63-9A48-9B10-99BAE6DB2668}"/>
              </a:ext>
            </a:extLst>
          </p:cNvPr>
          <p:cNvSpPr txBox="1"/>
          <p:nvPr/>
        </p:nvSpPr>
        <p:spPr>
          <a:xfrm>
            <a:off x="650432" y="5371741"/>
            <a:ext cx="400846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Paso 3: Dar respuesta al problema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0453C4F-E4F0-3942-BDAC-8915528E6ED7}"/>
              </a:ext>
            </a:extLst>
          </p:cNvPr>
          <p:cNvSpPr txBox="1"/>
          <p:nvPr/>
        </p:nvSpPr>
        <p:spPr>
          <a:xfrm>
            <a:off x="868519" y="5890754"/>
            <a:ext cx="31075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Reunieron 918 botellas en total.</a:t>
            </a:r>
          </a:p>
        </p:txBody>
      </p:sp>
    </p:spTree>
    <p:extLst>
      <p:ext uri="{BB962C8B-B14F-4D97-AF65-F5344CB8AC3E}">
        <p14:creationId xmlns:p14="http://schemas.microsoft.com/office/powerpoint/2010/main" val="3076821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EBC8D5-2A76-5340-AB70-0C13E5A0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050"/>
            <a:ext cx="9144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E1A3B86-BC0F-C245-AAD4-04872E8259D4}"/>
              </a:ext>
            </a:extLst>
          </p:cNvPr>
          <p:cNvSpPr/>
          <p:nvPr/>
        </p:nvSpPr>
        <p:spPr>
          <a:xfrm>
            <a:off x="5254317" y="1100724"/>
            <a:ext cx="34704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rgbClr val="6B6B6B"/>
                </a:solidFill>
                <a:latin typeface="Century Gothic" panose="020B0502020202020204" pitchFamily="34" charset="0"/>
              </a:rPr>
              <a:t>Consiste en descomponer el número de tres cifras, por ejemplo 102 por 9.</a:t>
            </a:r>
          </a:p>
          <a:p>
            <a:pPr algn="just"/>
            <a:endParaRPr lang="es-CL" dirty="0">
              <a:solidFill>
                <a:srgbClr val="6B6B6B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L" dirty="0">
                <a:solidFill>
                  <a:srgbClr val="6B6B6B"/>
                </a:solidFill>
                <a:latin typeface="Century Gothic" panose="020B0502020202020204" pitchFamily="34" charset="0"/>
              </a:rPr>
              <a:t>El 102 puede ser descompuesto como 100 + 2 y que cada uno den los sumandos  debe ser multiplicado  por 9 tal como se muestra  en la siguiente representación. Explicar  que para multiplicar  deben hacer uso de las tablas de multiplicar  en este caso la tabla del 9.</a:t>
            </a:r>
          </a:p>
        </p:txBody>
      </p:sp>
      <p:pic>
        <p:nvPicPr>
          <p:cNvPr id="10" name="Imagen 9" descr="Imagen que contiene tabla, pantalla, cuarto&#10;&#10;Descripción generada automáticamente">
            <a:extLst>
              <a:ext uri="{FF2B5EF4-FFF2-40B4-BE49-F238E27FC236}">
                <a16:creationId xmlns:a16="http://schemas.microsoft.com/office/drawing/2014/main" id="{8C7771D1-EBFD-3E42-9429-9DCE66011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5000"/>
                    </a14:imgEffect>
                    <a14:imgEffect>
                      <a14:brightnessContrast bright="82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0" y="1217260"/>
            <a:ext cx="4095209" cy="309409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08F62D8-6DE8-744C-85A3-5D16C87D049B}"/>
              </a:ext>
            </a:extLst>
          </p:cNvPr>
          <p:cNvSpPr txBox="1"/>
          <p:nvPr/>
        </p:nvSpPr>
        <p:spPr>
          <a:xfrm>
            <a:off x="1519285" y="280851"/>
            <a:ext cx="533096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Otra estrategia que podemos usar…</a:t>
            </a:r>
          </a:p>
        </p:txBody>
      </p:sp>
    </p:spTree>
    <p:extLst>
      <p:ext uri="{BB962C8B-B14F-4D97-AF65-F5344CB8AC3E}">
        <p14:creationId xmlns:p14="http://schemas.microsoft.com/office/powerpoint/2010/main" val="3940043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FBB39327-2F16-0748-BDBD-0D68C42FB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738494"/>
            <a:ext cx="5835435" cy="54464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9811550-3A0B-F94B-89BD-F13DDA056FD7}"/>
              </a:ext>
            </a:extLst>
          </p:cNvPr>
          <p:cNvSpPr txBox="1"/>
          <p:nvPr/>
        </p:nvSpPr>
        <p:spPr>
          <a:xfrm>
            <a:off x="1348353" y="195385"/>
            <a:ext cx="544797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Trabajemos juntos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10316037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695EC73C-475A-A34C-A954-615383166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93" y="476012"/>
            <a:ext cx="7113722" cy="58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387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352</Words>
  <Application>Microsoft Office PowerPoint</Application>
  <PresentationFormat>Presentación en pantalla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Abadi MT Condensed Light</vt:lpstr>
      <vt:lpstr>Arial</vt:lpstr>
      <vt:lpstr>Calibri</vt:lpstr>
      <vt:lpstr>Calibri Light</vt:lpstr>
      <vt:lpstr>Century Gothic</vt:lpstr>
      <vt:lpstr>Wingdings 2</vt:lpstr>
      <vt:lpstr>Tema de Office</vt:lpstr>
      <vt:lpstr>Matemáticas 5º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</dc:title>
  <cp:lastModifiedBy>Jorge y Brenda</cp:lastModifiedBy>
  <cp:revision>30</cp:revision>
  <dcterms:modified xsi:type="dcterms:W3CDTF">2020-09-25T16:41:55Z</dcterms:modified>
</cp:coreProperties>
</file>