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67" r:id="rId2"/>
    <p:sldId id="287" r:id="rId3"/>
    <p:sldId id="290" r:id="rId4"/>
    <p:sldId id="286" r:id="rId5"/>
    <p:sldId id="281" r:id="rId6"/>
    <p:sldId id="291" r:id="rId7"/>
    <p:sldId id="283" r:id="rId8"/>
    <p:sldId id="300" r:id="rId9"/>
    <p:sldId id="284" r:id="rId10"/>
    <p:sldId id="257" r:id="rId11"/>
    <p:sldId id="289" r:id="rId12"/>
    <p:sldId id="263" r:id="rId13"/>
    <p:sldId id="264" r:id="rId14"/>
    <p:sldId id="265" r:id="rId15"/>
    <p:sldId id="272" r:id="rId16"/>
    <p:sldId id="275" r:id="rId17"/>
    <p:sldId id="292" r:id="rId18"/>
    <p:sldId id="293" r:id="rId19"/>
    <p:sldId id="294" r:id="rId20"/>
    <p:sldId id="295" r:id="rId21"/>
    <p:sldId id="301" r:id="rId22"/>
    <p:sldId id="297" r:id="rId23"/>
    <p:sldId id="298" r:id="rId24"/>
    <p:sldId id="299" r:id="rId25"/>
    <p:sldId id="27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autoAdjust="0"/>
    <p:restoredTop sz="94660"/>
  </p:normalViewPr>
  <p:slideViewPr>
    <p:cSldViewPr>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110CE5F-F0F1-4447-BC31-B01D24B8942B}" type="datetimeFigureOut">
              <a:rPr lang="es-CL" smtClean="0"/>
              <a:t>20-11-2020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E60D072-DE53-449E-AF20-E52FF1935665}" type="slidenum">
              <a:rPr lang="es-CL" smtClean="0"/>
              <a:t>‹Nº›</a:t>
            </a:fld>
            <a:endParaRPr lang="es-CL"/>
          </a:p>
        </p:txBody>
      </p:sp>
    </p:spTree>
    <p:extLst>
      <p:ext uri="{BB962C8B-B14F-4D97-AF65-F5344CB8AC3E}">
        <p14:creationId xmlns:p14="http://schemas.microsoft.com/office/powerpoint/2010/main" val="116950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110CE5F-F0F1-4447-BC31-B01D24B8942B}" type="datetimeFigureOut">
              <a:rPr lang="es-CL" smtClean="0"/>
              <a:t>20-11-2020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CE60D072-DE53-449E-AF20-E52FF1935665}" type="slidenum">
              <a:rPr lang="es-CL" smtClean="0"/>
              <a:t>‹Nº›</a:t>
            </a:fld>
            <a:endParaRPr lang="es-CL"/>
          </a:p>
        </p:txBody>
      </p:sp>
    </p:spTree>
    <p:extLst>
      <p:ext uri="{BB962C8B-B14F-4D97-AF65-F5344CB8AC3E}">
        <p14:creationId xmlns:p14="http://schemas.microsoft.com/office/powerpoint/2010/main" val="3460424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110CE5F-F0F1-4447-BC31-B01D24B8942B}" type="datetimeFigureOut">
              <a:rPr lang="es-CL" smtClean="0"/>
              <a:t>20-11-2020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E60D072-DE53-449E-AF20-E52FF1935665}" type="slidenum">
              <a:rPr lang="es-CL" smtClean="0"/>
              <a:t>‹Nº›</a:t>
            </a:fld>
            <a:endParaRPr lang="es-CL"/>
          </a:p>
        </p:txBody>
      </p:sp>
    </p:spTree>
    <p:extLst>
      <p:ext uri="{BB962C8B-B14F-4D97-AF65-F5344CB8AC3E}">
        <p14:creationId xmlns:p14="http://schemas.microsoft.com/office/powerpoint/2010/main" val="2908611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110CE5F-F0F1-4447-BC31-B01D24B8942B}" type="datetimeFigureOut">
              <a:rPr lang="es-CL" smtClean="0"/>
              <a:t>20-11-2020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E60D072-DE53-449E-AF20-E52FF1935665}" type="slidenum">
              <a:rPr lang="es-CL" smtClean="0"/>
              <a:t>‹Nº›</a:t>
            </a:fld>
            <a:endParaRPr lang="es-CL"/>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498617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110CE5F-F0F1-4447-BC31-B01D24B8942B}" type="datetimeFigureOut">
              <a:rPr lang="es-CL" smtClean="0"/>
              <a:t>20-11-2020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E60D072-DE53-449E-AF20-E52FF1935665}" type="slidenum">
              <a:rPr lang="es-CL" smtClean="0"/>
              <a:t>‹Nº›</a:t>
            </a:fld>
            <a:endParaRPr lang="es-CL"/>
          </a:p>
        </p:txBody>
      </p:sp>
    </p:spTree>
    <p:extLst>
      <p:ext uri="{BB962C8B-B14F-4D97-AF65-F5344CB8AC3E}">
        <p14:creationId xmlns:p14="http://schemas.microsoft.com/office/powerpoint/2010/main" val="36275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110CE5F-F0F1-4447-BC31-B01D24B8942B}" type="datetimeFigureOut">
              <a:rPr lang="es-CL" smtClean="0"/>
              <a:t>20-11-2020</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E60D072-DE53-449E-AF20-E52FF1935665}" type="slidenum">
              <a:rPr lang="es-CL" smtClean="0"/>
              <a:t>‹Nº›</a:t>
            </a:fld>
            <a:endParaRPr lang="es-CL"/>
          </a:p>
        </p:txBody>
      </p:sp>
    </p:spTree>
    <p:extLst>
      <p:ext uri="{BB962C8B-B14F-4D97-AF65-F5344CB8AC3E}">
        <p14:creationId xmlns:p14="http://schemas.microsoft.com/office/powerpoint/2010/main" val="2786750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110CE5F-F0F1-4447-BC31-B01D24B8942B}" type="datetimeFigureOut">
              <a:rPr lang="es-CL" smtClean="0"/>
              <a:t>20-11-2020</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E60D072-DE53-449E-AF20-E52FF1935665}" type="slidenum">
              <a:rPr lang="es-CL" smtClean="0"/>
              <a:t>‹Nº›</a:t>
            </a:fld>
            <a:endParaRPr lang="es-CL"/>
          </a:p>
        </p:txBody>
      </p:sp>
    </p:spTree>
    <p:extLst>
      <p:ext uri="{BB962C8B-B14F-4D97-AF65-F5344CB8AC3E}">
        <p14:creationId xmlns:p14="http://schemas.microsoft.com/office/powerpoint/2010/main" val="3529866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110CE5F-F0F1-4447-BC31-B01D24B8942B}" type="datetimeFigureOut">
              <a:rPr lang="es-CL" smtClean="0"/>
              <a:t>20-11-2020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E60D072-DE53-449E-AF20-E52FF1935665}" type="slidenum">
              <a:rPr lang="es-CL" smtClean="0"/>
              <a:t>‹Nº›</a:t>
            </a:fld>
            <a:endParaRPr lang="es-CL"/>
          </a:p>
        </p:txBody>
      </p:sp>
    </p:spTree>
    <p:extLst>
      <p:ext uri="{BB962C8B-B14F-4D97-AF65-F5344CB8AC3E}">
        <p14:creationId xmlns:p14="http://schemas.microsoft.com/office/powerpoint/2010/main" val="2823392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110CE5F-F0F1-4447-BC31-B01D24B8942B}" type="datetimeFigureOut">
              <a:rPr lang="es-CL" smtClean="0"/>
              <a:t>20-11-2020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E60D072-DE53-449E-AF20-E52FF1935665}" type="slidenum">
              <a:rPr lang="es-CL" smtClean="0"/>
              <a:t>‹Nº›</a:t>
            </a:fld>
            <a:endParaRPr lang="es-CL"/>
          </a:p>
        </p:txBody>
      </p:sp>
    </p:spTree>
    <p:extLst>
      <p:ext uri="{BB962C8B-B14F-4D97-AF65-F5344CB8AC3E}">
        <p14:creationId xmlns:p14="http://schemas.microsoft.com/office/powerpoint/2010/main" val="1934789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F110CE5F-F0F1-4447-BC31-B01D24B8942B}" type="datetimeFigureOut">
              <a:rPr lang="es-CL" smtClean="0"/>
              <a:t>20-11-2020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E60D072-DE53-449E-AF20-E52FF1935665}" type="slidenum">
              <a:rPr lang="es-CL" smtClean="0"/>
              <a:t>‹Nº›</a:t>
            </a:fld>
            <a:endParaRPr lang="es-CL"/>
          </a:p>
        </p:txBody>
      </p:sp>
    </p:spTree>
    <p:extLst>
      <p:ext uri="{BB962C8B-B14F-4D97-AF65-F5344CB8AC3E}">
        <p14:creationId xmlns:p14="http://schemas.microsoft.com/office/powerpoint/2010/main" val="2818452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110CE5F-F0F1-4447-BC31-B01D24B8942B}" type="datetimeFigureOut">
              <a:rPr lang="es-CL" smtClean="0"/>
              <a:t>20-11-2020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E60D072-DE53-449E-AF20-E52FF1935665}" type="slidenum">
              <a:rPr lang="es-CL" smtClean="0"/>
              <a:t>‹Nº›</a:t>
            </a:fld>
            <a:endParaRPr lang="es-CL"/>
          </a:p>
        </p:txBody>
      </p:sp>
    </p:spTree>
    <p:extLst>
      <p:ext uri="{BB962C8B-B14F-4D97-AF65-F5344CB8AC3E}">
        <p14:creationId xmlns:p14="http://schemas.microsoft.com/office/powerpoint/2010/main" val="728041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110CE5F-F0F1-4447-BC31-B01D24B8942B}" type="datetimeFigureOut">
              <a:rPr lang="es-CL" smtClean="0"/>
              <a:t>20-11-2020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CE60D072-DE53-449E-AF20-E52FF1935665}" type="slidenum">
              <a:rPr lang="es-CL" smtClean="0"/>
              <a:t>‹Nº›</a:t>
            </a:fld>
            <a:endParaRPr lang="es-CL"/>
          </a:p>
        </p:txBody>
      </p:sp>
    </p:spTree>
    <p:extLst>
      <p:ext uri="{BB962C8B-B14F-4D97-AF65-F5344CB8AC3E}">
        <p14:creationId xmlns:p14="http://schemas.microsoft.com/office/powerpoint/2010/main" val="2317178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110CE5F-F0F1-4447-BC31-B01D24B8942B}" type="datetimeFigureOut">
              <a:rPr lang="es-CL" smtClean="0"/>
              <a:t>20-11-2020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CE60D072-DE53-449E-AF20-E52FF1935665}" type="slidenum">
              <a:rPr lang="es-CL" smtClean="0"/>
              <a:t>‹Nº›</a:t>
            </a:fld>
            <a:endParaRPr lang="es-CL"/>
          </a:p>
        </p:txBody>
      </p:sp>
    </p:spTree>
    <p:extLst>
      <p:ext uri="{BB962C8B-B14F-4D97-AF65-F5344CB8AC3E}">
        <p14:creationId xmlns:p14="http://schemas.microsoft.com/office/powerpoint/2010/main" val="2910527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F110CE5F-F0F1-4447-BC31-B01D24B8942B}" type="datetimeFigureOut">
              <a:rPr lang="es-CL" smtClean="0"/>
              <a:t>20-11-2020</a:t>
            </a:fld>
            <a:endParaRPr lang="es-CL"/>
          </a:p>
        </p:txBody>
      </p:sp>
      <p:sp>
        <p:nvSpPr>
          <p:cNvPr id="5" name="Footer Placeholder 3"/>
          <p:cNvSpPr>
            <a:spLocks noGrp="1"/>
          </p:cNvSpPr>
          <p:nvPr>
            <p:ph type="ftr" sz="quarter" idx="11"/>
          </p:nvPr>
        </p:nvSpPr>
        <p:spPr/>
        <p:txBody>
          <a:bodyPr/>
          <a:lstStyle/>
          <a:p>
            <a:endParaRPr lang="es-CL"/>
          </a:p>
        </p:txBody>
      </p:sp>
      <p:sp>
        <p:nvSpPr>
          <p:cNvPr id="6" name="Slide Number Placeholder 4"/>
          <p:cNvSpPr>
            <a:spLocks noGrp="1"/>
          </p:cNvSpPr>
          <p:nvPr>
            <p:ph type="sldNum" sz="quarter" idx="12"/>
          </p:nvPr>
        </p:nvSpPr>
        <p:spPr/>
        <p:txBody>
          <a:bodyPr/>
          <a:lstStyle/>
          <a:p>
            <a:fld id="{CE60D072-DE53-449E-AF20-E52FF1935665}" type="slidenum">
              <a:rPr lang="es-CL" smtClean="0"/>
              <a:t>‹Nº›</a:t>
            </a:fld>
            <a:endParaRPr lang="es-CL"/>
          </a:p>
        </p:txBody>
      </p:sp>
    </p:spTree>
    <p:extLst>
      <p:ext uri="{BB962C8B-B14F-4D97-AF65-F5344CB8AC3E}">
        <p14:creationId xmlns:p14="http://schemas.microsoft.com/office/powerpoint/2010/main" val="2230320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110CE5F-F0F1-4447-BC31-B01D24B8942B}" type="datetimeFigureOut">
              <a:rPr lang="es-CL" smtClean="0"/>
              <a:t>20-11-2020</a:t>
            </a:fld>
            <a:endParaRPr lang="es-CL"/>
          </a:p>
        </p:txBody>
      </p:sp>
      <p:sp>
        <p:nvSpPr>
          <p:cNvPr id="5" name="Footer Placeholder 2"/>
          <p:cNvSpPr>
            <a:spLocks noGrp="1"/>
          </p:cNvSpPr>
          <p:nvPr>
            <p:ph type="ftr" sz="quarter" idx="11"/>
          </p:nvPr>
        </p:nvSpPr>
        <p:spPr/>
        <p:txBody>
          <a:bodyPr/>
          <a:lstStyle/>
          <a:p>
            <a:endParaRPr lang="es-CL"/>
          </a:p>
        </p:txBody>
      </p:sp>
      <p:sp>
        <p:nvSpPr>
          <p:cNvPr id="6" name="Slide Number Placeholder 3"/>
          <p:cNvSpPr>
            <a:spLocks noGrp="1"/>
          </p:cNvSpPr>
          <p:nvPr>
            <p:ph type="sldNum" sz="quarter" idx="12"/>
          </p:nvPr>
        </p:nvSpPr>
        <p:spPr/>
        <p:txBody>
          <a:bodyPr/>
          <a:lstStyle/>
          <a:p>
            <a:fld id="{CE60D072-DE53-449E-AF20-E52FF1935665}" type="slidenum">
              <a:rPr lang="es-CL" smtClean="0"/>
              <a:t>‹Nº›</a:t>
            </a:fld>
            <a:endParaRPr lang="es-CL"/>
          </a:p>
        </p:txBody>
      </p:sp>
    </p:spTree>
    <p:extLst>
      <p:ext uri="{BB962C8B-B14F-4D97-AF65-F5344CB8AC3E}">
        <p14:creationId xmlns:p14="http://schemas.microsoft.com/office/powerpoint/2010/main" val="3746277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F110CE5F-F0F1-4447-BC31-B01D24B8942B}" type="datetimeFigureOut">
              <a:rPr lang="es-CL" smtClean="0"/>
              <a:t>20-11-2020</a:t>
            </a:fld>
            <a:endParaRPr lang="es-CL"/>
          </a:p>
        </p:txBody>
      </p:sp>
      <p:sp>
        <p:nvSpPr>
          <p:cNvPr id="5" name="Footer Placeholder 5"/>
          <p:cNvSpPr>
            <a:spLocks noGrp="1"/>
          </p:cNvSpPr>
          <p:nvPr>
            <p:ph type="ftr" sz="quarter" idx="11"/>
          </p:nvPr>
        </p:nvSpPr>
        <p:spPr/>
        <p:txBody>
          <a:bodyPr/>
          <a:lstStyle/>
          <a:p>
            <a:endParaRPr lang="es-CL"/>
          </a:p>
        </p:txBody>
      </p:sp>
      <p:sp>
        <p:nvSpPr>
          <p:cNvPr id="6" name="Slide Number Placeholder 6"/>
          <p:cNvSpPr>
            <a:spLocks noGrp="1"/>
          </p:cNvSpPr>
          <p:nvPr>
            <p:ph type="sldNum" sz="quarter" idx="12"/>
          </p:nvPr>
        </p:nvSpPr>
        <p:spPr/>
        <p:txBody>
          <a:bodyPr/>
          <a:lstStyle/>
          <a:p>
            <a:fld id="{CE60D072-DE53-449E-AF20-E52FF1935665}" type="slidenum">
              <a:rPr lang="es-CL" smtClean="0"/>
              <a:t>‹Nº›</a:t>
            </a:fld>
            <a:endParaRPr lang="es-CL"/>
          </a:p>
        </p:txBody>
      </p:sp>
    </p:spTree>
    <p:extLst>
      <p:ext uri="{BB962C8B-B14F-4D97-AF65-F5344CB8AC3E}">
        <p14:creationId xmlns:p14="http://schemas.microsoft.com/office/powerpoint/2010/main" val="2603950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110CE5F-F0F1-4447-BC31-B01D24B8942B}" type="datetimeFigureOut">
              <a:rPr lang="es-CL" smtClean="0"/>
              <a:t>20-11-2020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CE60D072-DE53-449E-AF20-E52FF1935665}" type="slidenum">
              <a:rPr lang="es-CL" smtClean="0"/>
              <a:t>‹Nº›</a:t>
            </a:fld>
            <a:endParaRPr lang="es-CL"/>
          </a:p>
        </p:txBody>
      </p:sp>
    </p:spTree>
    <p:extLst>
      <p:ext uri="{BB962C8B-B14F-4D97-AF65-F5344CB8AC3E}">
        <p14:creationId xmlns:p14="http://schemas.microsoft.com/office/powerpoint/2010/main" val="301577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100000">
              <a:schemeClr val="accent2">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110CE5F-F0F1-4447-BC31-B01D24B8942B}" type="datetimeFigureOut">
              <a:rPr lang="es-CL" smtClean="0"/>
              <a:t>20-11-2020</a:t>
            </a:fld>
            <a:endParaRPr lang="es-CL"/>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CL"/>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CE60D072-DE53-449E-AF20-E52FF1935665}" type="slidenum">
              <a:rPr lang="es-CL" smtClean="0"/>
              <a:t>‹Nº›</a:t>
            </a:fld>
            <a:endParaRPr lang="es-CL"/>
          </a:p>
        </p:txBody>
      </p:sp>
    </p:spTree>
    <p:extLst>
      <p:ext uri="{BB962C8B-B14F-4D97-AF65-F5344CB8AC3E}">
        <p14:creationId xmlns:p14="http://schemas.microsoft.com/office/powerpoint/2010/main" val="345806550"/>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78329BE-3946-45FF-9744-F61147417342}"/>
              </a:ext>
            </a:extLst>
          </p:cNvPr>
          <p:cNvSpPr>
            <a:spLocks noGrp="1"/>
          </p:cNvSpPr>
          <p:nvPr>
            <p:ph type="title"/>
          </p:nvPr>
        </p:nvSpPr>
        <p:spPr>
          <a:xfrm>
            <a:off x="484710" y="452718"/>
            <a:ext cx="1242515" cy="1400530"/>
          </a:xfrm>
        </p:spPr>
        <p:txBody>
          <a:bodyPr/>
          <a:lstStyle/>
          <a:p>
            <a:endParaRPr lang="es-CL" dirty="0"/>
          </a:p>
        </p:txBody>
      </p:sp>
      <p:pic>
        <p:nvPicPr>
          <p:cNvPr id="4" name="Imagen 3">
            <a:extLst>
              <a:ext uri="{FF2B5EF4-FFF2-40B4-BE49-F238E27FC236}">
                <a16:creationId xmlns:a16="http://schemas.microsoft.com/office/drawing/2014/main" xmlns="" id="{D25B231E-6AA2-4B3E-96AA-BFAAD5557D16}"/>
              </a:ext>
            </a:extLst>
          </p:cNvPr>
          <p:cNvPicPr>
            <a:picLocks noChangeAspect="1"/>
          </p:cNvPicPr>
          <p:nvPr/>
        </p:nvPicPr>
        <p:blipFill>
          <a:blip r:embed="rId2"/>
          <a:stretch>
            <a:fillRect/>
          </a:stretch>
        </p:blipFill>
        <p:spPr>
          <a:xfrm>
            <a:off x="611560" y="464470"/>
            <a:ext cx="1115665" cy="1365622"/>
          </a:xfrm>
          <a:prstGeom prst="rect">
            <a:avLst/>
          </a:prstGeom>
        </p:spPr>
      </p:pic>
      <p:sp>
        <p:nvSpPr>
          <p:cNvPr id="3" name="CuadroTexto 2">
            <a:extLst>
              <a:ext uri="{FF2B5EF4-FFF2-40B4-BE49-F238E27FC236}">
                <a16:creationId xmlns:a16="http://schemas.microsoft.com/office/drawing/2014/main" xmlns="" id="{8F748CA1-83E2-4821-B9B7-B9436C770736}"/>
              </a:ext>
            </a:extLst>
          </p:cNvPr>
          <p:cNvSpPr txBox="1"/>
          <p:nvPr/>
        </p:nvSpPr>
        <p:spPr>
          <a:xfrm>
            <a:off x="3851920" y="4263251"/>
            <a:ext cx="5400600" cy="1754326"/>
          </a:xfrm>
          <a:prstGeom prst="rect">
            <a:avLst/>
          </a:prstGeom>
          <a:noFill/>
        </p:spPr>
        <p:txBody>
          <a:bodyPr wrap="square" rtlCol="0">
            <a:spAutoFit/>
          </a:bodyPr>
          <a:lstStyle/>
          <a:p>
            <a:r>
              <a:rPr lang="es-419" b="1" dirty="0">
                <a:solidFill>
                  <a:schemeClr val="bg1"/>
                </a:solidFill>
              </a:rPr>
              <a:t>PROFESORAS: CLAUDIA ARCE FLORES</a:t>
            </a:r>
          </a:p>
          <a:p>
            <a:r>
              <a:rPr lang="es-419" b="1" dirty="0">
                <a:solidFill>
                  <a:schemeClr val="bg1"/>
                </a:solidFill>
              </a:rPr>
              <a:t>                         CLAUDIA CAVIERES JARA</a:t>
            </a:r>
          </a:p>
          <a:p>
            <a:r>
              <a:rPr lang="es-419" b="1" dirty="0">
                <a:solidFill>
                  <a:schemeClr val="bg1"/>
                </a:solidFill>
              </a:rPr>
              <a:t>                         ISABEL PÉREZ RODRÍGUEZ</a:t>
            </a:r>
          </a:p>
          <a:p>
            <a:r>
              <a:rPr lang="es-419" b="1">
                <a:solidFill>
                  <a:schemeClr val="bg1"/>
                </a:solidFill>
              </a:rPr>
              <a:t>			    VERÓNICA ROSALES CAMPOS</a:t>
            </a:r>
            <a:endParaRPr lang="es-419" b="1" dirty="0">
              <a:solidFill>
                <a:schemeClr val="bg1"/>
              </a:solidFill>
            </a:endParaRPr>
          </a:p>
          <a:p>
            <a:r>
              <a:rPr lang="es-419" b="1" dirty="0">
                <a:solidFill>
                  <a:schemeClr val="bg1"/>
                </a:solidFill>
              </a:rPr>
              <a:t>ASIGNATURA:  LENGUAJE Y COMUNICACIÓN</a:t>
            </a:r>
          </a:p>
          <a:p>
            <a:r>
              <a:rPr lang="es-419" b="1" dirty="0">
                <a:solidFill>
                  <a:schemeClr val="bg1"/>
                </a:solidFill>
              </a:rPr>
              <a:t>CURSOS:          5° _6°_7°_8° BÁSICO</a:t>
            </a:r>
            <a:endParaRPr lang="es-CL" b="1" dirty="0">
              <a:solidFill>
                <a:schemeClr val="bg1"/>
              </a:solidFill>
            </a:endParaRPr>
          </a:p>
        </p:txBody>
      </p:sp>
      <p:sp>
        <p:nvSpPr>
          <p:cNvPr id="9" name="CuadroTexto 8">
            <a:extLst>
              <a:ext uri="{FF2B5EF4-FFF2-40B4-BE49-F238E27FC236}">
                <a16:creationId xmlns:a16="http://schemas.microsoft.com/office/drawing/2014/main" xmlns="" id="{13E20EFB-FFCA-44AF-BA0F-AC3AC9842436}"/>
              </a:ext>
            </a:extLst>
          </p:cNvPr>
          <p:cNvSpPr txBox="1"/>
          <p:nvPr/>
        </p:nvSpPr>
        <p:spPr>
          <a:xfrm>
            <a:off x="1043608" y="2276872"/>
            <a:ext cx="7687690" cy="1569660"/>
          </a:xfrm>
          <a:prstGeom prst="rect">
            <a:avLst/>
          </a:prstGeom>
          <a:noFill/>
        </p:spPr>
        <p:txBody>
          <a:bodyPr wrap="square" rtlCol="0">
            <a:spAutoFit/>
          </a:bodyPr>
          <a:lstStyle/>
          <a:p>
            <a:pPr algn="ctr"/>
            <a:r>
              <a:rPr lang="es-419" sz="4800" b="1" dirty="0">
                <a:solidFill>
                  <a:schemeClr val="bg1"/>
                </a:solidFill>
              </a:rPr>
              <a:t>COLEGIO </a:t>
            </a:r>
          </a:p>
          <a:p>
            <a:pPr algn="ctr"/>
            <a:r>
              <a:rPr lang="es-419" sz="4800" b="1" dirty="0">
                <a:solidFill>
                  <a:schemeClr val="bg1"/>
                </a:solidFill>
              </a:rPr>
              <a:t>“HERMANOS CARRERA”</a:t>
            </a:r>
            <a:endParaRPr lang="es-CL" sz="4800" b="1" dirty="0">
              <a:solidFill>
                <a:schemeClr val="bg1"/>
              </a:solidFill>
            </a:endParaRPr>
          </a:p>
        </p:txBody>
      </p:sp>
    </p:spTree>
    <p:extLst>
      <p:ext uri="{BB962C8B-B14F-4D97-AF65-F5344CB8AC3E}">
        <p14:creationId xmlns:p14="http://schemas.microsoft.com/office/powerpoint/2010/main" val="240466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503887C-8867-4899-8228-07ABF09E743B}"/>
              </a:ext>
            </a:extLst>
          </p:cNvPr>
          <p:cNvSpPr>
            <a:spLocks noGrp="1"/>
          </p:cNvSpPr>
          <p:nvPr>
            <p:ph type="title"/>
          </p:nvPr>
        </p:nvSpPr>
        <p:spPr>
          <a:xfrm>
            <a:off x="158957" y="251791"/>
            <a:ext cx="8568952" cy="1800200"/>
          </a:xfrm>
        </p:spPr>
        <p:txBody>
          <a:bodyPr/>
          <a:lstStyle/>
          <a:p>
            <a:pPr algn="ctr"/>
            <a:r>
              <a:rPr lang="es-CL" sz="3200" b="1" dirty="0">
                <a:solidFill>
                  <a:schemeClr val="bg1"/>
                </a:solidFill>
              </a:rPr>
              <a:t>. </a:t>
            </a:r>
          </a:p>
        </p:txBody>
      </p:sp>
      <p:sp>
        <p:nvSpPr>
          <p:cNvPr id="4" name="Rectángulo 3">
            <a:extLst>
              <a:ext uri="{FF2B5EF4-FFF2-40B4-BE49-F238E27FC236}">
                <a16:creationId xmlns:a16="http://schemas.microsoft.com/office/drawing/2014/main" xmlns="" id="{252E144D-7B1F-409B-BF97-B405EBD65E32}"/>
              </a:ext>
            </a:extLst>
          </p:cNvPr>
          <p:cNvSpPr/>
          <p:nvPr/>
        </p:nvSpPr>
        <p:spPr>
          <a:xfrm>
            <a:off x="636104" y="251791"/>
            <a:ext cx="7536296" cy="123299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b="1" dirty="0"/>
              <a:t>ESTRUCTURA DE LA NOTICIA: </a:t>
            </a:r>
            <a:r>
              <a:rPr lang="es-CL" sz="2800" b="1" dirty="0">
                <a:solidFill>
                  <a:srgbClr val="FF0000"/>
                </a:solidFill>
              </a:rPr>
              <a:t>EPIGRAFE O ANTETÍTULO </a:t>
            </a:r>
          </a:p>
        </p:txBody>
      </p:sp>
      <p:sp>
        <p:nvSpPr>
          <p:cNvPr id="5" name="Rectángulo: esquinas redondeadas 4">
            <a:extLst>
              <a:ext uri="{FF2B5EF4-FFF2-40B4-BE49-F238E27FC236}">
                <a16:creationId xmlns:a16="http://schemas.microsoft.com/office/drawing/2014/main" xmlns="" id="{914D26A2-72EB-4DD2-842D-AFE25869E678}"/>
              </a:ext>
            </a:extLst>
          </p:cNvPr>
          <p:cNvSpPr/>
          <p:nvPr/>
        </p:nvSpPr>
        <p:spPr>
          <a:xfrm>
            <a:off x="416091" y="1628800"/>
            <a:ext cx="8424936" cy="4248472"/>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lang="es-ES" dirty="0"/>
              <a:t>                                  </a:t>
            </a:r>
            <a:r>
              <a:rPr lang="es-ES" b="1" dirty="0">
                <a:highlight>
                  <a:srgbClr val="FFFF00"/>
                </a:highlight>
              </a:rPr>
              <a:t>Es un texto breve que entrega un antecedente </a:t>
            </a:r>
          </a:p>
          <a:p>
            <a:r>
              <a:rPr lang="es-ES" b="1" dirty="0">
                <a:highlight>
                  <a:srgbClr val="FFFF00"/>
                </a:highlight>
              </a:rPr>
              <a:t>                                  importante para  entender el titular y la noticia</a:t>
            </a:r>
            <a:r>
              <a:rPr lang="es-ES" b="1" dirty="0"/>
              <a:t>.</a:t>
            </a:r>
          </a:p>
          <a:p>
            <a:r>
              <a:rPr lang="es-ES" b="1" dirty="0">
                <a:highlight>
                  <a:srgbClr val="FFFF00"/>
                </a:highlight>
              </a:rPr>
              <a:t>.         </a:t>
            </a:r>
          </a:p>
          <a:p>
            <a:r>
              <a:rPr lang="es-ES" b="1" dirty="0"/>
              <a:t>                                                                           </a:t>
            </a:r>
          </a:p>
          <a:p>
            <a:r>
              <a:rPr lang="es-ES" dirty="0"/>
              <a:t>H								</a:t>
            </a:r>
          </a:p>
          <a:p>
            <a:r>
              <a:rPr lang="es-ES" sz="2400" b="1" dirty="0">
                <a:solidFill>
                  <a:srgbClr val="FF0000"/>
                </a:solidFill>
              </a:rPr>
              <a:t>                  </a:t>
            </a:r>
          </a:p>
        </p:txBody>
      </p:sp>
      <p:pic>
        <p:nvPicPr>
          <p:cNvPr id="6" name="Imagen 5">
            <a:extLst>
              <a:ext uri="{FF2B5EF4-FFF2-40B4-BE49-F238E27FC236}">
                <a16:creationId xmlns:a16="http://schemas.microsoft.com/office/drawing/2014/main" xmlns="" id="{4A5373D4-85B1-4371-B7E8-1C77347DCE5C}"/>
              </a:ext>
            </a:extLst>
          </p:cNvPr>
          <p:cNvPicPr>
            <a:picLocks noChangeAspect="1"/>
          </p:cNvPicPr>
          <p:nvPr/>
        </p:nvPicPr>
        <p:blipFill>
          <a:blip r:embed="rId2"/>
          <a:stretch>
            <a:fillRect/>
          </a:stretch>
        </p:blipFill>
        <p:spPr>
          <a:xfrm>
            <a:off x="628801" y="1970617"/>
            <a:ext cx="1949732" cy="3287580"/>
          </a:xfrm>
          <a:prstGeom prst="rect">
            <a:avLst/>
          </a:prstGeom>
        </p:spPr>
      </p:pic>
      <p:pic>
        <p:nvPicPr>
          <p:cNvPr id="3" name="Imagen 2">
            <a:extLst>
              <a:ext uri="{FF2B5EF4-FFF2-40B4-BE49-F238E27FC236}">
                <a16:creationId xmlns:a16="http://schemas.microsoft.com/office/drawing/2014/main" xmlns="" id="{EC849C02-AA25-4908-8D16-877D2D265244}"/>
              </a:ext>
            </a:extLst>
          </p:cNvPr>
          <p:cNvPicPr>
            <a:picLocks noChangeAspect="1"/>
          </p:cNvPicPr>
          <p:nvPr/>
        </p:nvPicPr>
        <p:blipFill>
          <a:blip r:embed="rId3"/>
          <a:stretch>
            <a:fillRect/>
          </a:stretch>
        </p:blipFill>
        <p:spPr>
          <a:xfrm>
            <a:off x="2510321" y="4149080"/>
            <a:ext cx="5249111" cy="426757"/>
          </a:xfrm>
          <a:prstGeom prst="rect">
            <a:avLst/>
          </a:prstGeom>
        </p:spPr>
      </p:pic>
    </p:spTree>
    <p:extLst>
      <p:ext uri="{BB962C8B-B14F-4D97-AF65-F5344CB8AC3E}">
        <p14:creationId xmlns:p14="http://schemas.microsoft.com/office/powerpoint/2010/main" val="351704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xmlns="" id="{53838B31-B89E-4150-AEA5-3D7CD6BAD69D}"/>
              </a:ext>
            </a:extLst>
          </p:cNvPr>
          <p:cNvSpPr/>
          <p:nvPr/>
        </p:nvSpPr>
        <p:spPr>
          <a:xfrm>
            <a:off x="575556" y="332655"/>
            <a:ext cx="7236804" cy="1224137"/>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5400" b="1" dirty="0">
                <a:solidFill>
                  <a:srgbClr val="FF0000"/>
                </a:solidFill>
              </a:rPr>
              <a:t>TITULAR</a:t>
            </a:r>
          </a:p>
        </p:txBody>
      </p:sp>
      <p:sp>
        <p:nvSpPr>
          <p:cNvPr id="5" name="Rectángulo 4">
            <a:extLst>
              <a:ext uri="{FF2B5EF4-FFF2-40B4-BE49-F238E27FC236}">
                <a16:creationId xmlns:a16="http://schemas.microsoft.com/office/drawing/2014/main" xmlns="" id="{2124A75B-EC9A-423C-BD5F-3E95812DA1FA}"/>
              </a:ext>
            </a:extLst>
          </p:cNvPr>
          <p:cNvSpPr/>
          <p:nvPr/>
        </p:nvSpPr>
        <p:spPr>
          <a:xfrm>
            <a:off x="395536" y="1988840"/>
            <a:ext cx="8064896" cy="4392488"/>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s-ES" sz="2400" b="1" dirty="0">
                <a:highlight>
                  <a:srgbClr val="FFFF00"/>
                </a:highlight>
              </a:rPr>
              <a:t>                          </a:t>
            </a:r>
          </a:p>
          <a:p>
            <a:pPr algn="ctr"/>
            <a:r>
              <a:rPr lang="es-ES" sz="2400" b="1" dirty="0">
                <a:highlight>
                  <a:srgbClr val="FFFF00"/>
                </a:highlight>
              </a:rPr>
              <a:t>                    </a:t>
            </a:r>
          </a:p>
          <a:p>
            <a:pPr algn="ctr"/>
            <a:r>
              <a:rPr lang="es-ES" sz="2400" b="1" dirty="0"/>
              <a:t>                    </a:t>
            </a:r>
          </a:p>
          <a:p>
            <a:pPr algn="ctr"/>
            <a:r>
              <a:rPr lang="es-ES" sz="2400" b="1" dirty="0"/>
              <a:t>       </a:t>
            </a:r>
          </a:p>
          <a:p>
            <a:pPr algn="ctr"/>
            <a:r>
              <a:rPr lang="es-ES" sz="2400" b="1" dirty="0"/>
              <a:t>                     </a:t>
            </a:r>
            <a:r>
              <a:rPr lang="es-ES" sz="2400" b="1" dirty="0">
                <a:highlight>
                  <a:srgbClr val="FFFF00"/>
                </a:highlight>
              </a:rPr>
              <a:t>Es el título de la noticia, </a:t>
            </a:r>
          </a:p>
          <a:p>
            <a:pPr algn="ctr"/>
            <a:r>
              <a:rPr lang="es-ES" sz="2400" b="1" dirty="0">
                <a:highlight>
                  <a:srgbClr val="FFFF00"/>
                </a:highlight>
              </a:rPr>
              <a:t>                                   destinado a  captar la atención </a:t>
            </a:r>
          </a:p>
          <a:p>
            <a:pPr algn="ctr"/>
            <a:r>
              <a:rPr lang="es-ES" sz="2400" b="1" dirty="0">
                <a:highlight>
                  <a:srgbClr val="FFFF00"/>
                </a:highlight>
              </a:rPr>
              <a:t>                  de los/as lectores/as.</a:t>
            </a:r>
          </a:p>
          <a:p>
            <a:pPr algn="ctr"/>
            <a:endParaRPr lang="es-ES" sz="2400" b="1" dirty="0">
              <a:highlight>
                <a:srgbClr val="FFFF00"/>
              </a:highlight>
            </a:endParaRPr>
          </a:p>
          <a:p>
            <a:pPr algn="ctr"/>
            <a:endParaRPr lang="es-ES" sz="2400" b="1" dirty="0">
              <a:highlight>
                <a:srgbClr val="FFFF00"/>
              </a:highlight>
            </a:endParaRPr>
          </a:p>
          <a:p>
            <a:pPr algn="ctr"/>
            <a:r>
              <a:rPr lang="es-ES" sz="2400" b="1" dirty="0"/>
              <a:t>                   </a:t>
            </a:r>
            <a:endParaRPr lang="es-ES" sz="2400" b="1" dirty="0">
              <a:highlight>
                <a:srgbClr val="FFFF00"/>
              </a:highlight>
            </a:endParaRPr>
          </a:p>
          <a:p>
            <a:pPr algn="ctr"/>
            <a:endParaRPr lang="es-ES" sz="2400" b="1" dirty="0">
              <a:highlight>
                <a:srgbClr val="FFFF00"/>
              </a:highlight>
            </a:endParaRPr>
          </a:p>
          <a:p>
            <a:pPr algn="ctr"/>
            <a:endParaRPr lang="es-ES" sz="2400" b="1" dirty="0"/>
          </a:p>
          <a:p>
            <a:pPr algn="ctr"/>
            <a:endParaRPr lang="es-ES" sz="2400" b="1" dirty="0">
              <a:highlight>
                <a:srgbClr val="FFFF00"/>
              </a:highlight>
            </a:endParaRPr>
          </a:p>
          <a:p>
            <a:pPr algn="ctr"/>
            <a:endParaRPr lang="es-ES" sz="2400" b="1" dirty="0">
              <a:highlight>
                <a:srgbClr val="FFFF00"/>
              </a:highlight>
            </a:endParaRPr>
          </a:p>
          <a:p>
            <a:pPr algn="ctr"/>
            <a:endParaRPr lang="es-ES" sz="2400" b="1" dirty="0">
              <a:highlight>
                <a:srgbClr val="FFFF00"/>
              </a:highlight>
            </a:endParaRPr>
          </a:p>
          <a:p>
            <a:pPr algn="ctr"/>
            <a:endParaRPr lang="es-ES" sz="2400" b="1" dirty="0">
              <a:highlight>
                <a:srgbClr val="FFFF00"/>
              </a:highlight>
            </a:endParaRPr>
          </a:p>
          <a:p>
            <a:pPr algn="ctr"/>
            <a:endParaRPr lang="es-CL" sz="2400" b="1" dirty="0">
              <a:highlight>
                <a:srgbClr val="FFFF00"/>
              </a:highlight>
            </a:endParaRPr>
          </a:p>
        </p:txBody>
      </p:sp>
      <p:pic>
        <p:nvPicPr>
          <p:cNvPr id="2" name="Imagen 1">
            <a:extLst>
              <a:ext uri="{FF2B5EF4-FFF2-40B4-BE49-F238E27FC236}">
                <a16:creationId xmlns:a16="http://schemas.microsoft.com/office/drawing/2014/main" xmlns="" id="{6E6BCCA8-963A-4C1D-9EE9-72B36174FAC9}"/>
              </a:ext>
            </a:extLst>
          </p:cNvPr>
          <p:cNvPicPr>
            <a:picLocks noChangeAspect="1"/>
          </p:cNvPicPr>
          <p:nvPr/>
        </p:nvPicPr>
        <p:blipFill>
          <a:blip r:embed="rId2"/>
          <a:stretch>
            <a:fillRect/>
          </a:stretch>
        </p:blipFill>
        <p:spPr>
          <a:xfrm>
            <a:off x="575556" y="2348880"/>
            <a:ext cx="2196821" cy="3286029"/>
          </a:xfrm>
          <a:prstGeom prst="rect">
            <a:avLst/>
          </a:prstGeom>
        </p:spPr>
      </p:pic>
      <p:pic>
        <p:nvPicPr>
          <p:cNvPr id="3" name="Imagen 2">
            <a:extLst>
              <a:ext uri="{FF2B5EF4-FFF2-40B4-BE49-F238E27FC236}">
                <a16:creationId xmlns:a16="http://schemas.microsoft.com/office/drawing/2014/main" xmlns="" id="{F7E94DD9-AD67-4C22-9ACD-DD4BAB9B267D}"/>
              </a:ext>
            </a:extLst>
          </p:cNvPr>
          <p:cNvPicPr>
            <a:picLocks noChangeAspect="1"/>
          </p:cNvPicPr>
          <p:nvPr/>
        </p:nvPicPr>
        <p:blipFill>
          <a:blip r:embed="rId3"/>
          <a:stretch>
            <a:fillRect/>
          </a:stretch>
        </p:blipFill>
        <p:spPr>
          <a:xfrm>
            <a:off x="2411760" y="4221088"/>
            <a:ext cx="5863249" cy="1175783"/>
          </a:xfrm>
          <a:prstGeom prst="rect">
            <a:avLst/>
          </a:prstGeom>
        </p:spPr>
      </p:pic>
    </p:spTree>
    <p:extLst>
      <p:ext uri="{BB962C8B-B14F-4D97-AF65-F5344CB8AC3E}">
        <p14:creationId xmlns:p14="http://schemas.microsoft.com/office/powerpoint/2010/main" val="79974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40954E3A-D21C-4E37-B7D4-21FB1A15B234}"/>
              </a:ext>
            </a:extLst>
          </p:cNvPr>
          <p:cNvSpPr/>
          <p:nvPr/>
        </p:nvSpPr>
        <p:spPr>
          <a:xfrm>
            <a:off x="1475656" y="332656"/>
            <a:ext cx="5472608" cy="1224136"/>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5400" b="1" dirty="0">
                <a:solidFill>
                  <a:srgbClr val="FF0000"/>
                </a:solidFill>
              </a:rPr>
              <a:t>La bajada</a:t>
            </a:r>
          </a:p>
        </p:txBody>
      </p:sp>
      <p:sp>
        <p:nvSpPr>
          <p:cNvPr id="6" name="Rectángulo 5">
            <a:extLst>
              <a:ext uri="{FF2B5EF4-FFF2-40B4-BE49-F238E27FC236}">
                <a16:creationId xmlns:a16="http://schemas.microsoft.com/office/drawing/2014/main" xmlns="" id="{1AC08F89-7D3A-40D8-89BF-0AD6FD4966F9}"/>
              </a:ext>
            </a:extLst>
          </p:cNvPr>
          <p:cNvSpPr/>
          <p:nvPr/>
        </p:nvSpPr>
        <p:spPr>
          <a:xfrm>
            <a:off x="683568" y="1772816"/>
            <a:ext cx="7776864" cy="4752528"/>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ES" sz="2400" b="1" dirty="0"/>
              <a:t>                         </a:t>
            </a:r>
            <a:r>
              <a:rPr lang="es-ES" sz="2400" b="1" dirty="0">
                <a:highlight>
                  <a:srgbClr val="FFFF00"/>
                </a:highlight>
              </a:rPr>
              <a:t>Es una síntesis de lo más importante</a:t>
            </a:r>
          </a:p>
          <a:p>
            <a:pPr algn="ctr"/>
            <a:r>
              <a:rPr lang="es-ES" sz="2400" b="1" dirty="0">
                <a:highlight>
                  <a:srgbClr val="FFFF00"/>
                </a:highlight>
              </a:rPr>
              <a:t>          del texto, por lo que debe </a:t>
            </a:r>
          </a:p>
          <a:p>
            <a:pPr algn="ctr"/>
            <a:r>
              <a:rPr lang="es-ES" sz="2400" b="1" dirty="0">
                <a:highlight>
                  <a:srgbClr val="FFFF00"/>
                </a:highlight>
              </a:rPr>
              <a:t> ser llamativa.</a:t>
            </a:r>
          </a:p>
          <a:p>
            <a:pPr algn="ctr"/>
            <a:endParaRPr lang="es-ES" sz="2400" b="1" dirty="0"/>
          </a:p>
          <a:p>
            <a:pPr algn="ctr"/>
            <a:endParaRPr lang="es-ES" sz="2400" b="1" dirty="0"/>
          </a:p>
          <a:p>
            <a:pPr algn="ctr"/>
            <a:r>
              <a:rPr lang="es-ES" sz="2400" b="1" dirty="0"/>
              <a:t>EJEMPLO:</a:t>
            </a:r>
          </a:p>
          <a:p>
            <a:pPr algn="ctr"/>
            <a:endParaRPr lang="es-ES" sz="2400" b="1" dirty="0"/>
          </a:p>
          <a:p>
            <a:pPr algn="ctr"/>
            <a:r>
              <a:rPr lang="es-ES" b="1" dirty="0"/>
              <a:t>                            La señorita Ernestina </a:t>
            </a:r>
            <a:r>
              <a:rPr lang="es-ES" b="1" dirty="0" err="1"/>
              <a:t>Laburnum</a:t>
            </a:r>
            <a:r>
              <a:rPr lang="es-ES" b="1" dirty="0"/>
              <a:t> estaba de paseo</a:t>
            </a:r>
          </a:p>
          <a:p>
            <a:pPr algn="ctr"/>
            <a:r>
              <a:rPr lang="es-ES" b="1" dirty="0"/>
              <a:t> por el bosque, cuando un grupo </a:t>
            </a:r>
          </a:p>
          <a:p>
            <a:pPr algn="ctr"/>
            <a:r>
              <a:rPr lang="es-ES" b="1" dirty="0"/>
              <a:t>de bandidos la secuestraron </a:t>
            </a:r>
          </a:p>
          <a:p>
            <a:pPr algn="ctr"/>
            <a:endParaRPr lang="es-CL" sz="2400" b="1" dirty="0"/>
          </a:p>
        </p:txBody>
      </p:sp>
      <p:pic>
        <p:nvPicPr>
          <p:cNvPr id="7" name="Imagen 6">
            <a:extLst>
              <a:ext uri="{FF2B5EF4-FFF2-40B4-BE49-F238E27FC236}">
                <a16:creationId xmlns:a16="http://schemas.microsoft.com/office/drawing/2014/main" xmlns="" id="{0932681C-6643-4296-9144-BBFA56947375}"/>
              </a:ext>
            </a:extLst>
          </p:cNvPr>
          <p:cNvPicPr>
            <a:picLocks noChangeAspect="1"/>
          </p:cNvPicPr>
          <p:nvPr/>
        </p:nvPicPr>
        <p:blipFill>
          <a:blip r:embed="rId2"/>
          <a:stretch>
            <a:fillRect/>
          </a:stretch>
        </p:blipFill>
        <p:spPr>
          <a:xfrm>
            <a:off x="700200" y="2276872"/>
            <a:ext cx="1911479" cy="2853981"/>
          </a:xfrm>
          <a:prstGeom prst="rect">
            <a:avLst/>
          </a:prstGeom>
        </p:spPr>
      </p:pic>
    </p:spTree>
    <p:extLst>
      <p:ext uri="{BB962C8B-B14F-4D97-AF65-F5344CB8AC3E}">
        <p14:creationId xmlns:p14="http://schemas.microsoft.com/office/powerpoint/2010/main" val="11810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xmlns="" id="{6DDE1B6E-EFDE-4687-8D3C-E8B31943F550}"/>
              </a:ext>
            </a:extLst>
          </p:cNvPr>
          <p:cNvSpPr/>
          <p:nvPr/>
        </p:nvSpPr>
        <p:spPr>
          <a:xfrm>
            <a:off x="395536" y="1844824"/>
            <a:ext cx="8496944" cy="453650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b="1" dirty="0"/>
          </a:p>
          <a:p>
            <a:pPr algn="ctr"/>
            <a:endParaRPr lang="es-ES" b="1" dirty="0"/>
          </a:p>
          <a:p>
            <a:pPr algn="ctr"/>
            <a:endParaRPr lang="es-ES" b="1" dirty="0"/>
          </a:p>
          <a:p>
            <a:pPr algn="ctr"/>
            <a:r>
              <a:rPr lang="es-ES" b="1" dirty="0"/>
              <a:t>                                   </a:t>
            </a:r>
          </a:p>
          <a:p>
            <a:pPr algn="ctr"/>
            <a:endParaRPr lang="es-ES" b="1" dirty="0"/>
          </a:p>
          <a:p>
            <a:pPr algn="ctr"/>
            <a:endParaRPr lang="es-ES" b="1" dirty="0"/>
          </a:p>
          <a:p>
            <a:pPr algn="ctr"/>
            <a:endParaRPr lang="es-ES" b="1" dirty="0"/>
          </a:p>
          <a:p>
            <a:pPr algn="ctr"/>
            <a:r>
              <a:rPr lang="es-ES" b="1" dirty="0"/>
              <a:t>                          </a:t>
            </a:r>
          </a:p>
          <a:p>
            <a:pPr algn="ctr"/>
            <a:r>
              <a:rPr lang="es-ES" b="1" dirty="0"/>
              <a:t>                               </a:t>
            </a:r>
          </a:p>
          <a:p>
            <a:pPr algn="ctr"/>
            <a:r>
              <a:rPr lang="es-ES" b="1" dirty="0"/>
              <a:t>                                   </a:t>
            </a:r>
            <a:r>
              <a:rPr lang="es-ES" b="1" dirty="0">
                <a:highlight>
                  <a:srgbClr val="FFFF00"/>
                </a:highlight>
              </a:rPr>
              <a:t>Es el primer párrafo o unas líneas iniciales en </a:t>
            </a:r>
          </a:p>
          <a:p>
            <a:pPr algn="ctr"/>
            <a:r>
              <a:rPr lang="es-ES" b="1" dirty="0"/>
              <a:t>                                       </a:t>
            </a:r>
            <a:r>
              <a:rPr lang="es-ES" b="1" dirty="0">
                <a:highlight>
                  <a:srgbClr val="FFFF00"/>
                </a:highlight>
              </a:rPr>
              <a:t>que se resume lo esencial del hecho noticioso. </a:t>
            </a:r>
          </a:p>
          <a:p>
            <a:pPr algn="ctr"/>
            <a:endParaRPr lang="es-ES" b="1" dirty="0"/>
          </a:p>
          <a:p>
            <a:pPr algn="ctr"/>
            <a:r>
              <a:rPr lang="es-ES" b="1" dirty="0"/>
              <a:t>                                     </a:t>
            </a:r>
            <a:r>
              <a:rPr lang="es-ES" b="1" dirty="0">
                <a:highlight>
                  <a:srgbClr val="FFFF00"/>
                </a:highlight>
              </a:rPr>
              <a:t>Su redacción responde a las cinco preguntas </a:t>
            </a:r>
          </a:p>
          <a:p>
            <a:pPr algn="ctr"/>
            <a:r>
              <a:rPr lang="es-ES" b="1" dirty="0">
                <a:highlight>
                  <a:srgbClr val="FFFF00"/>
                </a:highlight>
              </a:rPr>
              <a:t>fundamentales:</a:t>
            </a:r>
          </a:p>
          <a:p>
            <a:pPr algn="ctr"/>
            <a:r>
              <a:rPr lang="es-ES" b="1" dirty="0"/>
              <a:t>                           </a:t>
            </a:r>
          </a:p>
          <a:p>
            <a:pPr algn="ctr"/>
            <a:r>
              <a:rPr lang="es-ES" b="1" dirty="0"/>
              <a:t>                       </a:t>
            </a:r>
            <a:r>
              <a:rPr lang="es-ES" b="1" dirty="0">
                <a:solidFill>
                  <a:srgbClr val="FF0000"/>
                </a:solidFill>
                <a:highlight>
                  <a:srgbClr val="FFFF00"/>
                </a:highlight>
              </a:rPr>
              <a:t>quién, qué, cuándo, </a:t>
            </a:r>
          </a:p>
          <a:p>
            <a:pPr algn="ctr"/>
            <a:r>
              <a:rPr lang="es-ES" b="1" dirty="0">
                <a:solidFill>
                  <a:srgbClr val="FF0000"/>
                </a:solidFill>
              </a:rPr>
              <a:t>                          </a:t>
            </a:r>
            <a:r>
              <a:rPr lang="es-ES" b="1" dirty="0">
                <a:solidFill>
                  <a:srgbClr val="FF0000"/>
                </a:solidFill>
                <a:highlight>
                  <a:srgbClr val="FFFF00"/>
                </a:highlight>
              </a:rPr>
              <a:t>dónde y por qué. </a:t>
            </a:r>
          </a:p>
          <a:p>
            <a:pPr algn="just"/>
            <a:endParaRPr lang="es-ES" sz="1600" b="1" dirty="0"/>
          </a:p>
          <a:p>
            <a:pPr algn="just"/>
            <a:r>
              <a:rPr lang="es-ES" sz="1600" b="1" dirty="0"/>
              <a:t>La señorita Ernestina, ante el secuestro avisa que estuvo en contacto con niños con sarampión, el cual el jefe bandido no le da importancia porque él ya tuvo la peste. Pero los otros bandidos no se habían contagiado, sin embargo pasaron unos días y todos con pestes.</a:t>
            </a:r>
          </a:p>
          <a:p>
            <a:pPr algn="ctr"/>
            <a:r>
              <a:rPr lang="es-ES" b="1" dirty="0"/>
              <a:t>.</a:t>
            </a:r>
          </a:p>
          <a:p>
            <a:pPr algn="ctr"/>
            <a:endParaRPr lang="es-ES" b="1" dirty="0"/>
          </a:p>
          <a:p>
            <a:pPr algn="ctr"/>
            <a:endParaRPr lang="es-ES" b="1" dirty="0"/>
          </a:p>
          <a:p>
            <a:pPr algn="ctr"/>
            <a:r>
              <a:rPr lang="es-ES" b="1" dirty="0">
                <a:solidFill>
                  <a:srgbClr val="FF0000"/>
                </a:solidFill>
              </a:rPr>
              <a:t>.</a:t>
            </a:r>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CL" b="1" dirty="0"/>
          </a:p>
        </p:txBody>
      </p:sp>
      <p:sp>
        <p:nvSpPr>
          <p:cNvPr id="3" name="Rectángulo: esquinas redondeadas 2">
            <a:extLst>
              <a:ext uri="{FF2B5EF4-FFF2-40B4-BE49-F238E27FC236}">
                <a16:creationId xmlns:a16="http://schemas.microsoft.com/office/drawing/2014/main" xmlns="" id="{E9B7FC05-D50A-4F31-AEBC-7FA1E32AC3D5}"/>
              </a:ext>
            </a:extLst>
          </p:cNvPr>
          <p:cNvSpPr/>
          <p:nvPr/>
        </p:nvSpPr>
        <p:spPr>
          <a:xfrm>
            <a:off x="827584" y="332656"/>
            <a:ext cx="7128792" cy="1296144"/>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5400" b="1" dirty="0">
                <a:solidFill>
                  <a:srgbClr val="FF0000"/>
                </a:solidFill>
              </a:rPr>
              <a:t>Lead o Entradilla</a:t>
            </a:r>
          </a:p>
        </p:txBody>
      </p:sp>
      <p:pic>
        <p:nvPicPr>
          <p:cNvPr id="5" name="Imagen 4">
            <a:extLst>
              <a:ext uri="{FF2B5EF4-FFF2-40B4-BE49-F238E27FC236}">
                <a16:creationId xmlns:a16="http://schemas.microsoft.com/office/drawing/2014/main" xmlns="" id="{16BD09C0-A6B5-421D-BF6E-2C952AF212FC}"/>
              </a:ext>
            </a:extLst>
          </p:cNvPr>
          <p:cNvPicPr>
            <a:picLocks noChangeAspect="1"/>
          </p:cNvPicPr>
          <p:nvPr/>
        </p:nvPicPr>
        <p:blipFill>
          <a:blip r:embed="rId2"/>
          <a:stretch>
            <a:fillRect/>
          </a:stretch>
        </p:blipFill>
        <p:spPr>
          <a:xfrm>
            <a:off x="827584" y="1988840"/>
            <a:ext cx="1472012" cy="2220648"/>
          </a:xfrm>
          <a:prstGeom prst="rect">
            <a:avLst/>
          </a:prstGeom>
        </p:spPr>
      </p:pic>
    </p:spTree>
    <p:extLst>
      <p:ext uri="{BB962C8B-B14F-4D97-AF65-F5344CB8AC3E}">
        <p14:creationId xmlns:p14="http://schemas.microsoft.com/office/powerpoint/2010/main" val="279690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22" end="2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4187D6B3-1D19-48B6-9A34-C71E1171C570}"/>
              </a:ext>
            </a:extLst>
          </p:cNvPr>
          <p:cNvSpPr/>
          <p:nvPr/>
        </p:nvSpPr>
        <p:spPr>
          <a:xfrm>
            <a:off x="467544" y="332656"/>
            <a:ext cx="7056784" cy="1152128"/>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4000" b="1" dirty="0">
                <a:solidFill>
                  <a:srgbClr val="FF0000"/>
                </a:solidFill>
              </a:rPr>
              <a:t>Cuerpo de la noticia </a:t>
            </a:r>
          </a:p>
        </p:txBody>
      </p:sp>
      <p:sp>
        <p:nvSpPr>
          <p:cNvPr id="4" name="Rectángulo 3">
            <a:extLst>
              <a:ext uri="{FF2B5EF4-FFF2-40B4-BE49-F238E27FC236}">
                <a16:creationId xmlns:a16="http://schemas.microsoft.com/office/drawing/2014/main" xmlns="" id="{A6308759-448B-401A-9EB1-8E45C2A325CF}"/>
              </a:ext>
            </a:extLst>
          </p:cNvPr>
          <p:cNvSpPr/>
          <p:nvPr/>
        </p:nvSpPr>
        <p:spPr>
          <a:xfrm>
            <a:off x="467544" y="1988840"/>
            <a:ext cx="8352928" cy="4536504"/>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                                                 </a:t>
            </a:r>
          </a:p>
          <a:p>
            <a:pPr algn="ctr"/>
            <a:endParaRPr lang="es-ES" dirty="0"/>
          </a:p>
          <a:p>
            <a:pPr algn="ctr"/>
            <a:endParaRPr lang="es-ES" dirty="0"/>
          </a:p>
          <a:p>
            <a:pPr algn="ctr"/>
            <a:r>
              <a:rPr lang="es-ES" dirty="0"/>
              <a:t>                                               </a:t>
            </a:r>
          </a:p>
          <a:p>
            <a:pPr algn="ctr"/>
            <a:r>
              <a:rPr lang="es-ES" dirty="0"/>
              <a:t>                                                 </a:t>
            </a:r>
            <a:r>
              <a:rPr lang="es-ES" sz="2400" b="1" dirty="0">
                <a:highlight>
                  <a:srgbClr val="FFFF00"/>
                </a:highlight>
              </a:rPr>
              <a:t>Se da la información completa</a:t>
            </a:r>
            <a:r>
              <a:rPr lang="es-ES" sz="2400" b="1" dirty="0"/>
              <a:t>       	</a:t>
            </a:r>
            <a:r>
              <a:rPr lang="es-ES" sz="2400" b="1" dirty="0">
                <a:highlight>
                  <a:srgbClr val="FFFF00"/>
                </a:highlight>
              </a:rPr>
              <a:t>de la noticia. </a:t>
            </a:r>
          </a:p>
          <a:p>
            <a:pPr algn="ctr"/>
            <a:r>
              <a:rPr lang="es-ES" sz="2400" b="1" dirty="0"/>
              <a:t>                              		</a:t>
            </a:r>
            <a:r>
              <a:rPr lang="es-ES" sz="2400" b="1" dirty="0">
                <a:highlight>
                  <a:srgbClr val="FFFF00"/>
                </a:highlight>
              </a:rPr>
              <a:t>La  información va de más </a:t>
            </a:r>
            <a:r>
              <a:rPr lang="es-ES" sz="2400" b="1" dirty="0"/>
              <a:t>						 </a:t>
            </a:r>
            <a:r>
              <a:rPr lang="es-ES" sz="2400" b="1" dirty="0">
                <a:highlight>
                  <a:srgbClr val="FFFF00"/>
                </a:highlight>
              </a:rPr>
              <a:t>importante a lo menos </a:t>
            </a:r>
          </a:p>
          <a:p>
            <a:pPr algn="ctr"/>
            <a:r>
              <a:rPr lang="es-ES" sz="2400" b="1" dirty="0">
                <a:highlight>
                  <a:srgbClr val="FFFF00"/>
                </a:highlight>
              </a:rPr>
              <a:t>relevante.</a:t>
            </a:r>
          </a:p>
          <a:p>
            <a:pPr algn="ctr"/>
            <a:endParaRPr lang="es-ES" sz="2400" b="1" dirty="0">
              <a:highlight>
                <a:srgbClr val="FFFF00"/>
              </a:highlight>
            </a:endParaRPr>
          </a:p>
          <a:p>
            <a:pPr algn="just"/>
            <a:r>
              <a:rPr lang="es-ES" sz="2400" b="1" dirty="0"/>
              <a:t>Por otra parte el consejo municipal no sabe que acciones debe tomar sobre el rescate, da la responsabilidad a la comisión de cultura, la que se reúne en dos semanas….</a:t>
            </a:r>
          </a:p>
          <a:p>
            <a:pPr algn="ctr"/>
            <a:endParaRPr lang="es-ES" sz="2400" b="1" dirty="0"/>
          </a:p>
        </p:txBody>
      </p:sp>
      <p:pic>
        <p:nvPicPr>
          <p:cNvPr id="5" name="Imagen 4">
            <a:extLst>
              <a:ext uri="{FF2B5EF4-FFF2-40B4-BE49-F238E27FC236}">
                <a16:creationId xmlns:a16="http://schemas.microsoft.com/office/drawing/2014/main" xmlns="" id="{AF2B737A-5E43-491D-8AE5-81800E429FCC}"/>
              </a:ext>
            </a:extLst>
          </p:cNvPr>
          <p:cNvPicPr>
            <a:picLocks noChangeAspect="1"/>
          </p:cNvPicPr>
          <p:nvPr/>
        </p:nvPicPr>
        <p:blipFill>
          <a:blip r:embed="rId2"/>
          <a:stretch>
            <a:fillRect/>
          </a:stretch>
        </p:blipFill>
        <p:spPr>
          <a:xfrm>
            <a:off x="755576" y="2103437"/>
            <a:ext cx="2160240" cy="2651126"/>
          </a:xfrm>
          <a:prstGeom prst="rect">
            <a:avLst/>
          </a:prstGeom>
        </p:spPr>
      </p:pic>
    </p:spTree>
    <p:extLst>
      <p:ext uri="{BB962C8B-B14F-4D97-AF65-F5344CB8AC3E}">
        <p14:creationId xmlns:p14="http://schemas.microsoft.com/office/powerpoint/2010/main" val="393139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955CC37D-1229-4AFA-9EB5-3142887E279A}"/>
              </a:ext>
            </a:extLst>
          </p:cNvPr>
          <p:cNvSpPr>
            <a:spLocks noGrp="1"/>
          </p:cNvSpPr>
          <p:nvPr>
            <p:ph idx="1"/>
          </p:nvPr>
        </p:nvSpPr>
        <p:spPr>
          <a:xfrm>
            <a:off x="683279" y="2676543"/>
            <a:ext cx="6883517" cy="3456384"/>
          </a:xfrm>
        </p:spPr>
        <p:txBody>
          <a:bodyPr>
            <a:normAutofit/>
          </a:bodyPr>
          <a:lstStyle/>
          <a:p>
            <a:pPr algn="just"/>
            <a:endParaRPr lang="es-CL" sz="3600" dirty="0">
              <a:solidFill>
                <a:schemeClr val="bg1"/>
              </a:solidFill>
            </a:endParaRPr>
          </a:p>
        </p:txBody>
      </p:sp>
      <p:sp>
        <p:nvSpPr>
          <p:cNvPr id="4" name="Rectángulo 3">
            <a:extLst>
              <a:ext uri="{FF2B5EF4-FFF2-40B4-BE49-F238E27FC236}">
                <a16:creationId xmlns:a16="http://schemas.microsoft.com/office/drawing/2014/main" xmlns="" id="{909E37D0-FBB0-41EC-A717-8396A52A5428}"/>
              </a:ext>
            </a:extLst>
          </p:cNvPr>
          <p:cNvSpPr/>
          <p:nvPr/>
        </p:nvSpPr>
        <p:spPr>
          <a:xfrm>
            <a:off x="683279" y="1844824"/>
            <a:ext cx="7201089" cy="4320480"/>
          </a:xfrm>
          <a:prstGeom prst="rect">
            <a:avLst/>
          </a:prstGeom>
          <a:ln w="381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endParaRPr lang="es-ES" b="1" dirty="0"/>
          </a:p>
        </p:txBody>
      </p:sp>
      <p:sp>
        <p:nvSpPr>
          <p:cNvPr id="5" name="Rectángulo 4">
            <a:extLst>
              <a:ext uri="{FF2B5EF4-FFF2-40B4-BE49-F238E27FC236}">
                <a16:creationId xmlns:a16="http://schemas.microsoft.com/office/drawing/2014/main" xmlns="" id="{2D0EC65A-F9A8-4C5A-BD20-69ADB6DC7637}"/>
              </a:ext>
            </a:extLst>
          </p:cNvPr>
          <p:cNvSpPr/>
          <p:nvPr/>
        </p:nvSpPr>
        <p:spPr>
          <a:xfrm>
            <a:off x="683279" y="332656"/>
            <a:ext cx="7055380" cy="1368152"/>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just"/>
            <a:r>
              <a:rPr lang="es-ES" sz="2000" b="1" dirty="0">
                <a:solidFill>
                  <a:srgbClr val="FF0000"/>
                </a:solidFill>
              </a:rPr>
              <a:t>Ahora, te invitamos a aplicar las diferentes técnicas de comprensión lectora para analizar y comprender de mejor forma una noticia.</a:t>
            </a:r>
          </a:p>
        </p:txBody>
      </p:sp>
      <p:pic>
        <p:nvPicPr>
          <p:cNvPr id="2" name="Imagen 1">
            <a:extLst>
              <a:ext uri="{FF2B5EF4-FFF2-40B4-BE49-F238E27FC236}">
                <a16:creationId xmlns:a16="http://schemas.microsoft.com/office/drawing/2014/main" xmlns="" id="{06A00887-D1CF-4BBC-91E8-C24BB5A98104}"/>
              </a:ext>
            </a:extLst>
          </p:cNvPr>
          <p:cNvPicPr>
            <a:picLocks noChangeAspect="1"/>
          </p:cNvPicPr>
          <p:nvPr/>
        </p:nvPicPr>
        <p:blipFill>
          <a:blip r:embed="rId2"/>
          <a:stretch>
            <a:fillRect/>
          </a:stretch>
        </p:blipFill>
        <p:spPr>
          <a:xfrm>
            <a:off x="2052059" y="3483779"/>
            <a:ext cx="1666876" cy="1227949"/>
          </a:xfrm>
          <a:prstGeom prst="rect">
            <a:avLst/>
          </a:prstGeom>
        </p:spPr>
      </p:pic>
      <p:pic>
        <p:nvPicPr>
          <p:cNvPr id="9" name="Imagen 8">
            <a:extLst>
              <a:ext uri="{FF2B5EF4-FFF2-40B4-BE49-F238E27FC236}">
                <a16:creationId xmlns:a16="http://schemas.microsoft.com/office/drawing/2014/main" xmlns="" id="{B559BE65-7B65-4C69-AB89-F6539FB36969}"/>
              </a:ext>
            </a:extLst>
          </p:cNvPr>
          <p:cNvPicPr>
            <a:picLocks noChangeAspect="1"/>
          </p:cNvPicPr>
          <p:nvPr/>
        </p:nvPicPr>
        <p:blipFill>
          <a:blip r:embed="rId3"/>
          <a:stretch>
            <a:fillRect/>
          </a:stretch>
        </p:blipFill>
        <p:spPr>
          <a:xfrm>
            <a:off x="4364881" y="2275156"/>
            <a:ext cx="2615411" cy="1615956"/>
          </a:xfrm>
          <a:prstGeom prst="rect">
            <a:avLst/>
          </a:prstGeom>
        </p:spPr>
      </p:pic>
      <p:pic>
        <p:nvPicPr>
          <p:cNvPr id="10" name="Imagen 9">
            <a:extLst>
              <a:ext uri="{FF2B5EF4-FFF2-40B4-BE49-F238E27FC236}">
                <a16:creationId xmlns:a16="http://schemas.microsoft.com/office/drawing/2014/main" xmlns="" id="{5D6D8572-D57A-45B5-8DC4-3EF902365FD2}"/>
              </a:ext>
            </a:extLst>
          </p:cNvPr>
          <p:cNvPicPr>
            <a:picLocks noChangeAspect="1"/>
          </p:cNvPicPr>
          <p:nvPr/>
        </p:nvPicPr>
        <p:blipFill>
          <a:blip r:embed="rId4"/>
          <a:stretch>
            <a:fillRect/>
          </a:stretch>
        </p:blipFill>
        <p:spPr>
          <a:xfrm>
            <a:off x="4103531" y="3742628"/>
            <a:ext cx="2908044" cy="944962"/>
          </a:xfrm>
          <a:prstGeom prst="rect">
            <a:avLst/>
          </a:prstGeom>
        </p:spPr>
      </p:pic>
      <p:pic>
        <p:nvPicPr>
          <p:cNvPr id="11" name="Imagen 10">
            <a:extLst>
              <a:ext uri="{FF2B5EF4-FFF2-40B4-BE49-F238E27FC236}">
                <a16:creationId xmlns:a16="http://schemas.microsoft.com/office/drawing/2014/main" xmlns="" id="{EA3EFB25-6C31-4262-9B1C-E9E8C77F73D9}"/>
              </a:ext>
            </a:extLst>
          </p:cNvPr>
          <p:cNvPicPr>
            <a:picLocks noChangeAspect="1"/>
          </p:cNvPicPr>
          <p:nvPr/>
        </p:nvPicPr>
        <p:blipFill>
          <a:blip r:embed="rId5"/>
          <a:stretch>
            <a:fillRect/>
          </a:stretch>
        </p:blipFill>
        <p:spPr>
          <a:xfrm>
            <a:off x="2063689" y="4675649"/>
            <a:ext cx="3444539" cy="1505843"/>
          </a:xfrm>
          <a:prstGeom prst="rect">
            <a:avLst/>
          </a:prstGeom>
        </p:spPr>
      </p:pic>
      <p:pic>
        <p:nvPicPr>
          <p:cNvPr id="14" name="Imagen 13">
            <a:extLst>
              <a:ext uri="{FF2B5EF4-FFF2-40B4-BE49-F238E27FC236}">
                <a16:creationId xmlns:a16="http://schemas.microsoft.com/office/drawing/2014/main" xmlns="" id="{89370843-69F0-43E2-9429-C167E691A039}"/>
              </a:ext>
            </a:extLst>
          </p:cNvPr>
          <p:cNvPicPr>
            <a:picLocks noChangeAspect="1"/>
          </p:cNvPicPr>
          <p:nvPr/>
        </p:nvPicPr>
        <p:blipFill>
          <a:blip r:embed="rId6"/>
          <a:stretch>
            <a:fillRect/>
          </a:stretch>
        </p:blipFill>
        <p:spPr>
          <a:xfrm>
            <a:off x="766841" y="2096200"/>
            <a:ext cx="1798476" cy="1774090"/>
          </a:xfrm>
          <a:prstGeom prst="rect">
            <a:avLst/>
          </a:prstGeom>
        </p:spPr>
      </p:pic>
      <p:pic>
        <p:nvPicPr>
          <p:cNvPr id="15" name="Imagen 14">
            <a:extLst>
              <a:ext uri="{FF2B5EF4-FFF2-40B4-BE49-F238E27FC236}">
                <a16:creationId xmlns:a16="http://schemas.microsoft.com/office/drawing/2014/main" xmlns="" id="{0C6FD9B8-A7A8-424F-952F-C4A78BAC231E}"/>
              </a:ext>
            </a:extLst>
          </p:cNvPr>
          <p:cNvPicPr>
            <a:picLocks noChangeAspect="1"/>
          </p:cNvPicPr>
          <p:nvPr/>
        </p:nvPicPr>
        <p:blipFill>
          <a:blip r:embed="rId7"/>
          <a:stretch>
            <a:fillRect/>
          </a:stretch>
        </p:blipFill>
        <p:spPr>
          <a:xfrm>
            <a:off x="3195328" y="2033235"/>
            <a:ext cx="1847248" cy="1621677"/>
          </a:xfrm>
          <a:prstGeom prst="rect">
            <a:avLst/>
          </a:prstGeom>
        </p:spPr>
      </p:pic>
    </p:spTree>
    <p:extLst>
      <p:ext uri="{BB962C8B-B14F-4D97-AF65-F5344CB8AC3E}">
        <p14:creationId xmlns:p14="http://schemas.microsoft.com/office/powerpoint/2010/main" val="3213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3AD15E0D-507E-46D5-9530-23074D88FA45}"/>
              </a:ext>
            </a:extLst>
          </p:cNvPr>
          <p:cNvSpPr>
            <a:spLocks noGrp="1"/>
          </p:cNvSpPr>
          <p:nvPr>
            <p:ph idx="1"/>
          </p:nvPr>
        </p:nvSpPr>
        <p:spPr>
          <a:xfrm>
            <a:off x="484710" y="1825445"/>
            <a:ext cx="6711654" cy="4195481"/>
          </a:xfrm>
        </p:spPr>
        <p:txBody>
          <a:bodyPr>
            <a:normAutofit/>
          </a:bodyPr>
          <a:lstStyle/>
          <a:p>
            <a:endParaRPr lang="es-CL" dirty="0">
              <a:solidFill>
                <a:schemeClr val="bg1"/>
              </a:solidFill>
            </a:endParaRPr>
          </a:p>
          <a:p>
            <a:r>
              <a:rPr lang="es-CL" dirty="0">
                <a:solidFill>
                  <a:schemeClr val="bg1"/>
                </a:solidFill>
              </a:rPr>
              <a:t> </a:t>
            </a:r>
          </a:p>
        </p:txBody>
      </p:sp>
      <p:sp>
        <p:nvSpPr>
          <p:cNvPr id="2" name="Rectángulo 1">
            <a:extLst>
              <a:ext uri="{FF2B5EF4-FFF2-40B4-BE49-F238E27FC236}">
                <a16:creationId xmlns:a16="http://schemas.microsoft.com/office/drawing/2014/main" xmlns="" id="{47D495B1-66A7-4CE3-A322-D50F69EF12A6}"/>
              </a:ext>
            </a:extLst>
          </p:cNvPr>
          <p:cNvSpPr/>
          <p:nvPr/>
        </p:nvSpPr>
        <p:spPr>
          <a:xfrm>
            <a:off x="683568" y="2132856"/>
            <a:ext cx="7776864" cy="4464496"/>
          </a:xfrm>
          <a:prstGeom prst="rect">
            <a:avLst/>
          </a:prstGeom>
          <a:ln w="381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a:t>                                      </a:t>
            </a:r>
          </a:p>
          <a:p>
            <a:pPr algn="ctr"/>
            <a:r>
              <a:rPr lang="es-ES" sz="2400" b="1" dirty="0">
                <a:solidFill>
                  <a:srgbClr val="FF0000"/>
                </a:solidFill>
              </a:rPr>
              <a:t>                          Se refiere al o a los protagonistas </a:t>
            </a:r>
          </a:p>
          <a:p>
            <a:pPr algn="ctr"/>
            <a:r>
              <a:rPr lang="es-ES" sz="2400" b="1" dirty="0">
                <a:solidFill>
                  <a:srgbClr val="FF0000"/>
                </a:solidFill>
              </a:rPr>
              <a:t>                 de la noticia.</a:t>
            </a:r>
          </a:p>
          <a:p>
            <a:pPr algn="ctr"/>
            <a:endParaRPr lang="es-ES" b="1" dirty="0"/>
          </a:p>
          <a:p>
            <a:pPr algn="ctr"/>
            <a:endParaRPr lang="es-ES" b="1" dirty="0"/>
          </a:p>
          <a:p>
            <a:pPr algn="ctr"/>
            <a:endParaRPr lang="es-ES" b="1" dirty="0"/>
          </a:p>
          <a:p>
            <a:pPr algn="ctr"/>
            <a:endParaRPr lang="es-ES" b="1" dirty="0"/>
          </a:p>
          <a:p>
            <a:r>
              <a:rPr lang="es-ES" b="1" dirty="0"/>
              <a:t>                             La bibliotecaria La señorita Ernestina </a:t>
            </a:r>
            <a:r>
              <a:rPr lang="es-ES" b="1" dirty="0" err="1"/>
              <a:t>Laburnum</a:t>
            </a:r>
            <a:r>
              <a:rPr lang="es-ES" b="1" dirty="0"/>
              <a:t> </a:t>
            </a:r>
          </a:p>
          <a:p>
            <a:pPr algn="ctr"/>
            <a:endParaRPr lang="es-ES" b="1" dirty="0"/>
          </a:p>
          <a:p>
            <a:pPr algn="ctr"/>
            <a:endParaRPr lang="es-ES" b="1" dirty="0"/>
          </a:p>
        </p:txBody>
      </p:sp>
      <p:sp>
        <p:nvSpPr>
          <p:cNvPr id="4" name="Rectángulo 3">
            <a:extLst>
              <a:ext uri="{FF2B5EF4-FFF2-40B4-BE49-F238E27FC236}">
                <a16:creationId xmlns:a16="http://schemas.microsoft.com/office/drawing/2014/main" xmlns="" id="{726EE71A-6C02-47B7-A55F-E6643B7E2CB0}"/>
              </a:ext>
            </a:extLst>
          </p:cNvPr>
          <p:cNvSpPr/>
          <p:nvPr/>
        </p:nvSpPr>
        <p:spPr>
          <a:xfrm>
            <a:off x="683568" y="404664"/>
            <a:ext cx="7488832" cy="1420781"/>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2400" b="1" dirty="0">
                <a:solidFill>
                  <a:srgbClr val="FF0000"/>
                </a:solidFill>
              </a:rPr>
              <a:t>PASO 1: ¿QUIÉN? ES LA/EL PROTAGONISTA DE LA NOTICIA </a:t>
            </a:r>
          </a:p>
        </p:txBody>
      </p:sp>
      <p:pic>
        <p:nvPicPr>
          <p:cNvPr id="6" name="Imagen 5">
            <a:extLst>
              <a:ext uri="{FF2B5EF4-FFF2-40B4-BE49-F238E27FC236}">
                <a16:creationId xmlns:a16="http://schemas.microsoft.com/office/drawing/2014/main" xmlns="" id="{BC25F9D8-82E4-48DA-A7D8-BF8144692FAB}"/>
              </a:ext>
            </a:extLst>
          </p:cNvPr>
          <p:cNvPicPr>
            <a:picLocks noChangeAspect="1"/>
          </p:cNvPicPr>
          <p:nvPr/>
        </p:nvPicPr>
        <p:blipFill>
          <a:blip r:embed="rId2"/>
          <a:stretch>
            <a:fillRect/>
          </a:stretch>
        </p:blipFill>
        <p:spPr>
          <a:xfrm>
            <a:off x="1187624" y="3307435"/>
            <a:ext cx="1664352" cy="1231499"/>
          </a:xfrm>
          <a:prstGeom prst="rect">
            <a:avLst/>
          </a:prstGeom>
        </p:spPr>
      </p:pic>
    </p:spTree>
    <p:extLst>
      <p:ext uri="{BB962C8B-B14F-4D97-AF65-F5344CB8AC3E}">
        <p14:creationId xmlns:p14="http://schemas.microsoft.com/office/powerpoint/2010/main" val="56822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E6E5A96E-36EB-46EB-A982-23E21F9398B1}"/>
              </a:ext>
            </a:extLst>
          </p:cNvPr>
          <p:cNvSpPr/>
          <p:nvPr/>
        </p:nvSpPr>
        <p:spPr>
          <a:xfrm>
            <a:off x="899592" y="530678"/>
            <a:ext cx="6768752" cy="108012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b="1" dirty="0">
                <a:solidFill>
                  <a:srgbClr val="FF0000"/>
                </a:solidFill>
              </a:rPr>
              <a:t>¿QUÉ ? EL SUCESO</a:t>
            </a:r>
          </a:p>
        </p:txBody>
      </p:sp>
      <p:sp>
        <p:nvSpPr>
          <p:cNvPr id="5" name="Rectángulo 4">
            <a:extLst>
              <a:ext uri="{FF2B5EF4-FFF2-40B4-BE49-F238E27FC236}">
                <a16:creationId xmlns:a16="http://schemas.microsoft.com/office/drawing/2014/main" xmlns="" id="{DA359378-66E1-4CCE-B7CB-2CFEA8B4D6E1}"/>
              </a:ext>
            </a:extLst>
          </p:cNvPr>
          <p:cNvSpPr/>
          <p:nvPr/>
        </p:nvSpPr>
        <p:spPr>
          <a:xfrm>
            <a:off x="755576" y="1916832"/>
            <a:ext cx="7920880" cy="468052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3200" b="1" dirty="0">
                <a:solidFill>
                  <a:srgbClr val="FF0000"/>
                </a:solidFill>
              </a:rPr>
              <a:t>                    </a:t>
            </a:r>
          </a:p>
          <a:p>
            <a:pPr algn="ctr"/>
            <a:r>
              <a:rPr lang="es-CL" sz="3200" b="1" dirty="0">
                <a:solidFill>
                  <a:srgbClr val="FF0000"/>
                </a:solidFill>
              </a:rPr>
              <a:t>              </a:t>
            </a:r>
          </a:p>
          <a:p>
            <a:pPr algn="ctr"/>
            <a:endParaRPr lang="es-CL" sz="3200" b="1" dirty="0">
              <a:solidFill>
                <a:srgbClr val="FF0000"/>
              </a:solidFill>
            </a:endParaRPr>
          </a:p>
          <a:p>
            <a:pPr algn="ctr"/>
            <a:endParaRPr lang="es-CL" sz="3200" b="1" dirty="0">
              <a:solidFill>
                <a:srgbClr val="FF0000"/>
              </a:solidFill>
            </a:endParaRPr>
          </a:p>
          <a:p>
            <a:pPr algn="ctr"/>
            <a:r>
              <a:rPr lang="es-CL" sz="3200" b="1" dirty="0">
                <a:solidFill>
                  <a:srgbClr val="FF0000"/>
                </a:solidFill>
              </a:rPr>
              <a:t> </a:t>
            </a:r>
          </a:p>
          <a:p>
            <a:pPr algn="ctr"/>
            <a:endParaRPr lang="es-CL" sz="3200" b="1" dirty="0">
              <a:solidFill>
                <a:srgbClr val="FF0000"/>
              </a:solidFill>
            </a:endParaRPr>
          </a:p>
          <a:p>
            <a:pPr algn="ctr"/>
            <a:endParaRPr lang="es-CL" sz="3200" b="1" dirty="0">
              <a:solidFill>
                <a:srgbClr val="FF0000"/>
              </a:solidFill>
            </a:endParaRPr>
          </a:p>
          <a:p>
            <a:pPr algn="ctr"/>
            <a:r>
              <a:rPr lang="es-CL" sz="3200" b="1" dirty="0">
                <a:solidFill>
                  <a:srgbClr val="FF0000"/>
                </a:solidFill>
              </a:rPr>
              <a:t>            </a:t>
            </a:r>
            <a:r>
              <a:rPr lang="es-CL" sz="2800" b="1" dirty="0">
                <a:solidFill>
                  <a:srgbClr val="FF0000"/>
                </a:solidFill>
              </a:rPr>
              <a:t>Contenido de la    </a:t>
            </a:r>
          </a:p>
          <a:p>
            <a:pPr algn="ctr"/>
            <a:r>
              <a:rPr lang="es-CL" sz="2800" b="1" dirty="0">
                <a:solidFill>
                  <a:srgbClr val="FF0000"/>
                </a:solidFill>
              </a:rPr>
              <a:t>           noticia. El hecho, </a:t>
            </a:r>
          </a:p>
          <a:p>
            <a:pPr algn="ctr"/>
            <a:r>
              <a:rPr lang="es-CL" sz="2800" b="1" dirty="0">
                <a:solidFill>
                  <a:srgbClr val="FF0000"/>
                </a:solidFill>
              </a:rPr>
              <a:t>       lo que ocurrió.</a:t>
            </a:r>
          </a:p>
          <a:p>
            <a:pPr algn="ctr"/>
            <a:endParaRPr lang="es-CL" sz="3200" b="1" dirty="0">
              <a:solidFill>
                <a:srgbClr val="FF0000"/>
              </a:solidFill>
            </a:endParaRPr>
          </a:p>
          <a:p>
            <a:pPr algn="just"/>
            <a:r>
              <a:rPr lang="es-CL" sz="2400" b="1" dirty="0">
                <a:solidFill>
                  <a:srgbClr val="FF0000"/>
                </a:solidFill>
                <a:highlight>
                  <a:srgbClr val="FFFF00"/>
                </a:highlight>
              </a:rPr>
              <a:t>Secuestraron a la bibliotecaria, piden dinero por el rescate y los secuestradores se contagiaron de peste</a:t>
            </a:r>
            <a:r>
              <a:rPr lang="es-CL" sz="2400" b="1" dirty="0">
                <a:solidFill>
                  <a:srgbClr val="FF0000"/>
                </a:solidFill>
              </a:rPr>
              <a:t>.</a:t>
            </a:r>
            <a:endParaRPr lang="es-CL" sz="2400" b="1" dirty="0">
              <a:solidFill>
                <a:schemeClr val="bg1"/>
              </a:solidFill>
            </a:endParaRPr>
          </a:p>
          <a:p>
            <a:pPr algn="ctr"/>
            <a:endParaRPr lang="es-CL" sz="2000" b="1" dirty="0">
              <a:solidFill>
                <a:schemeClr val="bg1"/>
              </a:solidFill>
            </a:endParaRPr>
          </a:p>
          <a:p>
            <a:pPr algn="ctr"/>
            <a:r>
              <a:rPr lang="es-CL" sz="2000" b="1" dirty="0">
                <a:solidFill>
                  <a:schemeClr val="bg1"/>
                </a:solidFill>
              </a:rPr>
              <a:t> </a:t>
            </a:r>
          </a:p>
          <a:p>
            <a:pPr algn="ctr"/>
            <a:endParaRPr lang="es-CL" sz="3200" b="1" dirty="0">
              <a:solidFill>
                <a:schemeClr val="bg1"/>
              </a:solidFill>
            </a:endParaRPr>
          </a:p>
          <a:p>
            <a:pPr algn="ctr"/>
            <a:endParaRPr lang="es-CL" sz="3200" b="1" dirty="0">
              <a:solidFill>
                <a:schemeClr val="bg1"/>
              </a:solidFill>
            </a:endParaRPr>
          </a:p>
          <a:p>
            <a:pPr algn="ctr"/>
            <a:endParaRPr lang="es-CL" sz="3200" b="1" dirty="0">
              <a:solidFill>
                <a:srgbClr val="FF0000"/>
              </a:solidFill>
            </a:endParaRPr>
          </a:p>
          <a:p>
            <a:pPr algn="ctr"/>
            <a:endParaRPr lang="es-CL" sz="3200" b="1" dirty="0">
              <a:solidFill>
                <a:srgbClr val="FF0000"/>
              </a:solidFill>
            </a:endParaRPr>
          </a:p>
          <a:p>
            <a:pPr algn="ctr"/>
            <a:r>
              <a:rPr lang="es-CL" sz="3200" b="1" dirty="0">
                <a:solidFill>
                  <a:srgbClr val="FF0000"/>
                </a:solidFill>
              </a:rPr>
              <a:t> </a:t>
            </a:r>
          </a:p>
        </p:txBody>
      </p:sp>
      <p:pic>
        <p:nvPicPr>
          <p:cNvPr id="6" name="Imagen 5">
            <a:extLst>
              <a:ext uri="{FF2B5EF4-FFF2-40B4-BE49-F238E27FC236}">
                <a16:creationId xmlns:a16="http://schemas.microsoft.com/office/drawing/2014/main" xmlns="" id="{CCE90B9C-A2E9-489C-B271-141D59E71F8D}"/>
              </a:ext>
            </a:extLst>
          </p:cNvPr>
          <p:cNvPicPr>
            <a:picLocks noChangeAspect="1"/>
          </p:cNvPicPr>
          <p:nvPr/>
        </p:nvPicPr>
        <p:blipFill>
          <a:blip r:embed="rId2"/>
          <a:stretch>
            <a:fillRect/>
          </a:stretch>
        </p:blipFill>
        <p:spPr>
          <a:xfrm>
            <a:off x="1259632" y="2528900"/>
            <a:ext cx="1872208" cy="1800200"/>
          </a:xfrm>
          <a:prstGeom prst="rect">
            <a:avLst/>
          </a:prstGeom>
        </p:spPr>
      </p:pic>
    </p:spTree>
    <p:extLst>
      <p:ext uri="{BB962C8B-B14F-4D97-AF65-F5344CB8AC3E}">
        <p14:creationId xmlns:p14="http://schemas.microsoft.com/office/powerpoint/2010/main" val="19762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6EB0B1DA-02BF-4969-899A-8948E468D5B1}"/>
              </a:ext>
            </a:extLst>
          </p:cNvPr>
          <p:cNvSpPr/>
          <p:nvPr/>
        </p:nvSpPr>
        <p:spPr>
          <a:xfrm>
            <a:off x="899592" y="332656"/>
            <a:ext cx="6624736" cy="1296144"/>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3600" b="1" dirty="0">
                <a:solidFill>
                  <a:srgbClr val="FF0000"/>
                </a:solidFill>
              </a:rPr>
              <a:t>Paso 3¿CUÁNDO ? EL TIEMPO</a:t>
            </a:r>
          </a:p>
        </p:txBody>
      </p:sp>
      <p:sp>
        <p:nvSpPr>
          <p:cNvPr id="5" name="Rectángulo 4">
            <a:extLst>
              <a:ext uri="{FF2B5EF4-FFF2-40B4-BE49-F238E27FC236}">
                <a16:creationId xmlns:a16="http://schemas.microsoft.com/office/drawing/2014/main" xmlns="" id="{E0D8A3C4-44FF-4BC9-B1BB-EA4B023A7B72}"/>
              </a:ext>
            </a:extLst>
          </p:cNvPr>
          <p:cNvSpPr/>
          <p:nvPr/>
        </p:nvSpPr>
        <p:spPr>
          <a:xfrm>
            <a:off x="330831" y="2060848"/>
            <a:ext cx="8280920" cy="4608512"/>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2400" b="1" dirty="0">
                <a:solidFill>
                  <a:srgbClr val="FF0000"/>
                </a:solidFill>
              </a:rPr>
              <a:t>                      </a:t>
            </a:r>
          </a:p>
          <a:p>
            <a:pPr algn="ctr"/>
            <a:r>
              <a:rPr lang="es-CL" sz="2400" b="1" dirty="0">
                <a:solidFill>
                  <a:srgbClr val="FF0000"/>
                </a:solidFill>
              </a:rPr>
              <a:t>                 Hace hincapié al tiempo, </a:t>
            </a:r>
          </a:p>
          <a:p>
            <a:pPr algn="ctr"/>
            <a:r>
              <a:rPr lang="es-CL" sz="2400" b="1" dirty="0">
                <a:solidFill>
                  <a:srgbClr val="FF0000"/>
                </a:solidFill>
              </a:rPr>
              <a:t>			cuando ocurrió  año, día,</a:t>
            </a:r>
          </a:p>
          <a:p>
            <a:pPr algn="ctr"/>
            <a:r>
              <a:rPr lang="es-CL" sz="2400" b="1" dirty="0">
                <a:solidFill>
                  <a:srgbClr val="FF0000"/>
                </a:solidFill>
              </a:rPr>
              <a:t>hora, minutos</a:t>
            </a:r>
            <a:r>
              <a:rPr lang="es-CL" sz="2400" b="1" dirty="0"/>
              <a:t>.</a:t>
            </a:r>
          </a:p>
          <a:p>
            <a:pPr algn="ctr"/>
            <a:endParaRPr lang="es-CL" sz="2400" b="1" dirty="0"/>
          </a:p>
          <a:p>
            <a:pPr algn="ctr"/>
            <a:r>
              <a:rPr lang="es-CL" sz="2400" b="1" dirty="0"/>
              <a:t>                           </a:t>
            </a:r>
          </a:p>
          <a:p>
            <a:pPr algn="ctr"/>
            <a:r>
              <a:rPr lang="es-CL" sz="2400" b="1" dirty="0"/>
              <a:t>                              Durante la tarde .	</a:t>
            </a:r>
          </a:p>
          <a:p>
            <a:pPr algn="ctr"/>
            <a:endParaRPr lang="es-CL" sz="2400" b="1" dirty="0"/>
          </a:p>
          <a:p>
            <a:pPr algn="ctr"/>
            <a:endParaRPr lang="es-CL" sz="2400" b="1" dirty="0"/>
          </a:p>
          <a:p>
            <a:pPr algn="ctr"/>
            <a:endParaRPr lang="es-CL" sz="2400" b="1" dirty="0"/>
          </a:p>
        </p:txBody>
      </p:sp>
      <p:pic>
        <p:nvPicPr>
          <p:cNvPr id="6" name="Imagen 5">
            <a:extLst>
              <a:ext uri="{FF2B5EF4-FFF2-40B4-BE49-F238E27FC236}">
                <a16:creationId xmlns:a16="http://schemas.microsoft.com/office/drawing/2014/main" xmlns="" id="{56D231D5-B1B4-4971-82BD-97A7F2178364}"/>
              </a:ext>
            </a:extLst>
          </p:cNvPr>
          <p:cNvPicPr>
            <a:picLocks noChangeAspect="1"/>
          </p:cNvPicPr>
          <p:nvPr/>
        </p:nvPicPr>
        <p:blipFill>
          <a:blip r:embed="rId2"/>
          <a:stretch>
            <a:fillRect/>
          </a:stretch>
        </p:blipFill>
        <p:spPr>
          <a:xfrm>
            <a:off x="611560" y="3372915"/>
            <a:ext cx="2019446" cy="1800200"/>
          </a:xfrm>
          <a:prstGeom prst="rect">
            <a:avLst/>
          </a:prstGeom>
        </p:spPr>
      </p:pic>
    </p:spTree>
    <p:extLst>
      <p:ext uri="{BB962C8B-B14F-4D97-AF65-F5344CB8AC3E}">
        <p14:creationId xmlns:p14="http://schemas.microsoft.com/office/powerpoint/2010/main" val="416991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85D26F4B-76A1-4506-B0F6-F5F5E36F718D}"/>
              </a:ext>
            </a:extLst>
          </p:cNvPr>
          <p:cNvSpPr/>
          <p:nvPr/>
        </p:nvSpPr>
        <p:spPr>
          <a:xfrm>
            <a:off x="539552" y="116632"/>
            <a:ext cx="7128792" cy="1152128"/>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3200" b="1" dirty="0">
                <a:solidFill>
                  <a:srgbClr val="FF0000"/>
                </a:solidFill>
              </a:rPr>
              <a:t>Paso 4¿Dónde? El lugar de los hechos.</a:t>
            </a:r>
          </a:p>
        </p:txBody>
      </p:sp>
      <p:sp>
        <p:nvSpPr>
          <p:cNvPr id="3" name="Rectángulo 2">
            <a:extLst>
              <a:ext uri="{FF2B5EF4-FFF2-40B4-BE49-F238E27FC236}">
                <a16:creationId xmlns:a16="http://schemas.microsoft.com/office/drawing/2014/main" xmlns="" id="{BC427C6A-5657-4AD8-A71E-AFEC0577FAA7}"/>
              </a:ext>
            </a:extLst>
          </p:cNvPr>
          <p:cNvSpPr/>
          <p:nvPr/>
        </p:nvSpPr>
        <p:spPr>
          <a:xfrm>
            <a:off x="179512" y="1484784"/>
            <a:ext cx="8496944" cy="50405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2400" b="1" dirty="0">
                <a:solidFill>
                  <a:srgbClr val="FF0000"/>
                </a:solidFill>
              </a:rPr>
              <a:t>                  El sitio, el lugar donde se </a:t>
            </a:r>
          </a:p>
          <a:p>
            <a:pPr algn="ctr"/>
            <a:r>
              <a:rPr lang="es-CL" sz="2400" b="1" dirty="0">
                <a:solidFill>
                  <a:srgbClr val="FF0000"/>
                </a:solidFill>
              </a:rPr>
              <a:t>                       produce el acontecimiento</a:t>
            </a:r>
            <a:r>
              <a:rPr lang="es-CL" dirty="0"/>
              <a:t>.</a:t>
            </a:r>
          </a:p>
          <a:p>
            <a:pPr algn="ctr"/>
            <a:endParaRPr lang="es-CL" dirty="0"/>
          </a:p>
          <a:p>
            <a:pPr algn="ctr"/>
            <a:endParaRPr lang="es-CL" dirty="0"/>
          </a:p>
          <a:p>
            <a:pPr algn="ctr"/>
            <a:endParaRPr lang="es-CL" dirty="0"/>
          </a:p>
          <a:p>
            <a:pPr algn="ctr"/>
            <a:r>
              <a:rPr lang="es-CL" dirty="0"/>
              <a:t>                                         </a:t>
            </a:r>
            <a:r>
              <a:rPr lang="es-CL" sz="2400" b="1" dirty="0">
                <a:solidFill>
                  <a:schemeClr val="bg1"/>
                </a:solidFill>
              </a:rPr>
              <a:t>Iba caminando por el parque.</a:t>
            </a:r>
          </a:p>
          <a:p>
            <a:pPr algn="ctr"/>
            <a:endParaRPr lang="es-CL" sz="2400" b="1" dirty="0">
              <a:solidFill>
                <a:schemeClr val="bg1"/>
              </a:solidFill>
            </a:endParaRPr>
          </a:p>
          <a:p>
            <a:pPr algn="ctr"/>
            <a:r>
              <a:rPr lang="es-CL" dirty="0"/>
              <a:t>  </a:t>
            </a:r>
          </a:p>
          <a:p>
            <a:pPr algn="ctr"/>
            <a:endParaRPr lang="es-CL" dirty="0"/>
          </a:p>
        </p:txBody>
      </p:sp>
      <p:pic>
        <p:nvPicPr>
          <p:cNvPr id="4" name="Imagen 3">
            <a:extLst>
              <a:ext uri="{FF2B5EF4-FFF2-40B4-BE49-F238E27FC236}">
                <a16:creationId xmlns:a16="http://schemas.microsoft.com/office/drawing/2014/main" xmlns="" id="{56F9B72B-DFDC-40C7-ABA9-92D9D3E2045E}"/>
              </a:ext>
            </a:extLst>
          </p:cNvPr>
          <p:cNvPicPr>
            <a:picLocks noChangeAspect="1"/>
          </p:cNvPicPr>
          <p:nvPr/>
        </p:nvPicPr>
        <p:blipFill>
          <a:blip r:embed="rId2"/>
          <a:stretch>
            <a:fillRect/>
          </a:stretch>
        </p:blipFill>
        <p:spPr>
          <a:xfrm>
            <a:off x="755576" y="2708920"/>
            <a:ext cx="2017951" cy="1798476"/>
          </a:xfrm>
          <a:prstGeom prst="rect">
            <a:avLst/>
          </a:prstGeom>
        </p:spPr>
      </p:pic>
    </p:spTree>
    <p:extLst>
      <p:ext uri="{BB962C8B-B14F-4D97-AF65-F5344CB8AC3E}">
        <p14:creationId xmlns:p14="http://schemas.microsoft.com/office/powerpoint/2010/main" val="379213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F27AF8A-D010-4E13-8EA5-D7B406BD995A}"/>
              </a:ext>
            </a:extLst>
          </p:cNvPr>
          <p:cNvSpPr>
            <a:spLocks noGrp="1"/>
          </p:cNvSpPr>
          <p:nvPr>
            <p:ph type="title"/>
          </p:nvPr>
        </p:nvSpPr>
        <p:spPr/>
        <p:txBody>
          <a:bodyPr/>
          <a:lstStyle/>
          <a:p>
            <a:pPr algn="ctr"/>
            <a:r>
              <a:rPr lang="es-CL" b="1" dirty="0">
                <a:solidFill>
                  <a:schemeClr val="bg1"/>
                </a:solidFill>
              </a:rPr>
              <a:t>OBJETIVO DE LA CLASE</a:t>
            </a:r>
          </a:p>
        </p:txBody>
      </p:sp>
      <p:sp>
        <p:nvSpPr>
          <p:cNvPr id="3" name="Marcador de contenido 2">
            <a:extLst>
              <a:ext uri="{FF2B5EF4-FFF2-40B4-BE49-F238E27FC236}">
                <a16:creationId xmlns:a16="http://schemas.microsoft.com/office/drawing/2014/main" xmlns="" id="{1E24DC9E-1240-4BD3-A8A6-0DD2BD3E4C57}"/>
              </a:ext>
            </a:extLst>
          </p:cNvPr>
          <p:cNvSpPr>
            <a:spLocks noGrp="1"/>
          </p:cNvSpPr>
          <p:nvPr>
            <p:ph idx="1"/>
          </p:nvPr>
        </p:nvSpPr>
        <p:spPr/>
        <p:txBody>
          <a:bodyPr/>
          <a:lstStyle/>
          <a:p>
            <a:endParaRPr lang="es-CL" dirty="0"/>
          </a:p>
        </p:txBody>
      </p:sp>
      <p:sp>
        <p:nvSpPr>
          <p:cNvPr id="4" name="Rectángulo 3">
            <a:extLst>
              <a:ext uri="{FF2B5EF4-FFF2-40B4-BE49-F238E27FC236}">
                <a16:creationId xmlns:a16="http://schemas.microsoft.com/office/drawing/2014/main" xmlns="" id="{BAF1D4C8-88F6-4B63-BA44-28808F3B5E1E}"/>
              </a:ext>
            </a:extLst>
          </p:cNvPr>
          <p:cNvSpPr/>
          <p:nvPr/>
        </p:nvSpPr>
        <p:spPr>
          <a:xfrm>
            <a:off x="827700" y="1783910"/>
            <a:ext cx="7831590" cy="4464496"/>
          </a:xfrm>
          <a:prstGeom prst="rect">
            <a:avLst/>
          </a:prstGeom>
          <a:ln w="5715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S" sz="3200" b="1">
                <a:solidFill>
                  <a:schemeClr val="bg1"/>
                </a:solidFill>
              </a:rPr>
              <a:t>Analizar estructura de la noticia, incorporando los elementos en la escritura de una noticia del libro Quique hache detective</a:t>
            </a:r>
            <a:endParaRPr lang="es-CL" sz="3200" b="1" dirty="0">
              <a:solidFill>
                <a:schemeClr val="bg1"/>
              </a:solidFill>
            </a:endParaRPr>
          </a:p>
        </p:txBody>
      </p:sp>
    </p:spTree>
    <p:extLst>
      <p:ext uri="{BB962C8B-B14F-4D97-AF65-F5344CB8AC3E}">
        <p14:creationId xmlns:p14="http://schemas.microsoft.com/office/powerpoint/2010/main" val="47282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9B375AE1-ECEA-4E03-9775-8C0E391B0EBE}"/>
              </a:ext>
            </a:extLst>
          </p:cNvPr>
          <p:cNvSpPr/>
          <p:nvPr/>
        </p:nvSpPr>
        <p:spPr>
          <a:xfrm>
            <a:off x="683568" y="404664"/>
            <a:ext cx="6912768" cy="1296144"/>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b="1" dirty="0">
                <a:solidFill>
                  <a:srgbClr val="FF0000"/>
                </a:solidFill>
              </a:rPr>
              <a:t>PASO 5 : ¿CÓMO? LAS CIRCUNSTANCIAS.</a:t>
            </a:r>
          </a:p>
        </p:txBody>
      </p:sp>
      <p:sp>
        <p:nvSpPr>
          <p:cNvPr id="5" name="Rectángulo 4">
            <a:extLst>
              <a:ext uri="{FF2B5EF4-FFF2-40B4-BE49-F238E27FC236}">
                <a16:creationId xmlns:a16="http://schemas.microsoft.com/office/drawing/2014/main" xmlns="" id="{C931D445-E9D8-40EF-A1B7-A02FDD9B0443}"/>
              </a:ext>
            </a:extLst>
          </p:cNvPr>
          <p:cNvSpPr/>
          <p:nvPr/>
        </p:nvSpPr>
        <p:spPr>
          <a:xfrm>
            <a:off x="251520" y="1916832"/>
            <a:ext cx="8424936" cy="4248472"/>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b="1" dirty="0"/>
              <a:t>                          </a:t>
            </a:r>
          </a:p>
          <a:p>
            <a:pPr algn="ctr"/>
            <a:r>
              <a:rPr lang="es-CL" sz="2800" b="1" dirty="0"/>
              <a:t>			</a:t>
            </a:r>
          </a:p>
          <a:p>
            <a:pPr algn="ctr"/>
            <a:r>
              <a:rPr lang="es-CL" sz="2800" b="1" dirty="0"/>
              <a:t>   	</a:t>
            </a:r>
            <a:r>
              <a:rPr lang="es-CL" sz="2800" b="1" dirty="0">
                <a:solidFill>
                  <a:srgbClr val="FF0000"/>
                </a:solidFill>
              </a:rPr>
              <a:t>El método, la manera </a:t>
            </a:r>
          </a:p>
          <a:p>
            <a:pPr algn="ctr"/>
            <a:r>
              <a:rPr lang="es-CL" sz="2800" b="1" dirty="0">
                <a:solidFill>
                  <a:srgbClr val="FF0000"/>
                </a:solidFill>
              </a:rPr>
              <a:t>             de  producirse  los hechos. </a:t>
            </a:r>
          </a:p>
          <a:p>
            <a:pPr algn="ctr"/>
            <a:endParaRPr lang="es-CL" sz="2800" b="1" dirty="0">
              <a:solidFill>
                <a:schemeClr val="bg1"/>
              </a:solidFill>
              <a:highlight>
                <a:srgbClr val="FFFF00"/>
              </a:highlight>
            </a:endParaRPr>
          </a:p>
          <a:p>
            <a:r>
              <a:rPr lang="es-CL" sz="2400" b="1" dirty="0">
                <a:solidFill>
                  <a:schemeClr val="bg1"/>
                </a:solidFill>
                <a:highlight>
                  <a:srgbClr val="FFFF00"/>
                </a:highlight>
              </a:rPr>
              <a:t>Iba caminando por el parque sola, la tomaron rehén, para cobrar dinero</a:t>
            </a:r>
            <a:r>
              <a:rPr lang="es-CL" sz="2800" b="1" dirty="0">
                <a:solidFill>
                  <a:schemeClr val="bg1"/>
                </a:solidFill>
                <a:highlight>
                  <a:srgbClr val="FFFF00"/>
                </a:highlight>
              </a:rPr>
              <a:t>.</a:t>
            </a:r>
          </a:p>
          <a:p>
            <a:pPr algn="ctr"/>
            <a:endParaRPr lang="es-CL" sz="2800" b="1" dirty="0"/>
          </a:p>
          <a:p>
            <a:pPr algn="ctr"/>
            <a:endParaRPr lang="es-CL" sz="2800" b="1" dirty="0"/>
          </a:p>
          <a:p>
            <a:pPr algn="ctr"/>
            <a:endParaRPr lang="es-CL" sz="2800" b="1" dirty="0"/>
          </a:p>
        </p:txBody>
      </p:sp>
      <p:pic>
        <p:nvPicPr>
          <p:cNvPr id="6" name="Imagen 5">
            <a:extLst>
              <a:ext uri="{FF2B5EF4-FFF2-40B4-BE49-F238E27FC236}">
                <a16:creationId xmlns:a16="http://schemas.microsoft.com/office/drawing/2014/main" xmlns="" id="{98FC006E-A17E-46AF-8D85-96BE11B3025F}"/>
              </a:ext>
            </a:extLst>
          </p:cNvPr>
          <p:cNvPicPr>
            <a:picLocks noChangeAspect="1"/>
          </p:cNvPicPr>
          <p:nvPr/>
        </p:nvPicPr>
        <p:blipFill>
          <a:blip r:embed="rId2"/>
          <a:stretch>
            <a:fillRect/>
          </a:stretch>
        </p:blipFill>
        <p:spPr>
          <a:xfrm>
            <a:off x="648172" y="2348880"/>
            <a:ext cx="2017951" cy="1798476"/>
          </a:xfrm>
          <a:prstGeom prst="rect">
            <a:avLst/>
          </a:prstGeom>
        </p:spPr>
      </p:pic>
    </p:spTree>
    <p:extLst>
      <p:ext uri="{BB962C8B-B14F-4D97-AF65-F5344CB8AC3E}">
        <p14:creationId xmlns:p14="http://schemas.microsoft.com/office/powerpoint/2010/main" val="94197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BDB88148-0D8E-46FC-99FD-3E3F10C0878B}"/>
              </a:ext>
            </a:extLst>
          </p:cNvPr>
          <p:cNvPicPr>
            <a:picLocks noChangeAspect="1"/>
          </p:cNvPicPr>
          <p:nvPr/>
        </p:nvPicPr>
        <p:blipFill>
          <a:blip r:embed="rId2"/>
          <a:stretch>
            <a:fillRect/>
          </a:stretch>
        </p:blipFill>
        <p:spPr>
          <a:xfrm>
            <a:off x="750046" y="404664"/>
            <a:ext cx="7134322" cy="6453336"/>
          </a:xfrm>
          <a:prstGeom prst="rect">
            <a:avLst/>
          </a:prstGeom>
        </p:spPr>
      </p:pic>
    </p:spTree>
    <p:extLst>
      <p:ext uri="{BB962C8B-B14F-4D97-AF65-F5344CB8AC3E}">
        <p14:creationId xmlns:p14="http://schemas.microsoft.com/office/powerpoint/2010/main" val="386193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02D9C1B6-A5A4-43A1-9381-BE786D987402}"/>
              </a:ext>
            </a:extLst>
          </p:cNvPr>
          <p:cNvSpPr/>
          <p:nvPr/>
        </p:nvSpPr>
        <p:spPr>
          <a:xfrm>
            <a:off x="827584" y="548680"/>
            <a:ext cx="6768752" cy="1224136"/>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3200" b="1" dirty="0"/>
              <a:t>TICKET DE SALIDA</a:t>
            </a:r>
          </a:p>
        </p:txBody>
      </p:sp>
      <p:sp>
        <p:nvSpPr>
          <p:cNvPr id="5" name="Rectángulo 4">
            <a:extLst>
              <a:ext uri="{FF2B5EF4-FFF2-40B4-BE49-F238E27FC236}">
                <a16:creationId xmlns:a16="http://schemas.microsoft.com/office/drawing/2014/main" xmlns="" id="{7A33E083-F510-4A91-AC61-BD36AE14E0C7}"/>
              </a:ext>
            </a:extLst>
          </p:cNvPr>
          <p:cNvSpPr/>
          <p:nvPr/>
        </p:nvSpPr>
        <p:spPr>
          <a:xfrm>
            <a:off x="323528" y="2204864"/>
            <a:ext cx="8136904" cy="432048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b="1" dirty="0"/>
              <a:t>1.- Los textos NO literarios son:</a:t>
            </a:r>
          </a:p>
          <a:p>
            <a:pPr algn="ctr"/>
            <a:endParaRPr lang="es-CL" sz="2800" dirty="0"/>
          </a:p>
          <a:p>
            <a:pPr algn="just"/>
            <a:r>
              <a:rPr lang="es-CL" sz="2400" dirty="0"/>
              <a:t>A.- Informativo, que da a conocer sucesos reales.</a:t>
            </a:r>
          </a:p>
          <a:p>
            <a:pPr algn="just"/>
            <a:r>
              <a:rPr lang="es-CL" sz="2400" dirty="0"/>
              <a:t>B.- Narrativo que cuenta una historia.</a:t>
            </a:r>
          </a:p>
          <a:p>
            <a:pPr algn="just"/>
            <a:r>
              <a:rPr lang="es-CL" sz="2400" dirty="0"/>
              <a:t>C.- Lírico que da a conocer lo que siente.</a:t>
            </a:r>
          </a:p>
          <a:p>
            <a:pPr algn="just"/>
            <a:r>
              <a:rPr lang="es-CL" sz="2400" dirty="0"/>
              <a:t>D.- Dramático que cuenta tragedias.</a:t>
            </a:r>
          </a:p>
        </p:txBody>
      </p:sp>
      <p:sp>
        <p:nvSpPr>
          <p:cNvPr id="6" name="Rectángulo 5">
            <a:extLst>
              <a:ext uri="{FF2B5EF4-FFF2-40B4-BE49-F238E27FC236}">
                <a16:creationId xmlns:a16="http://schemas.microsoft.com/office/drawing/2014/main" xmlns="" id="{0E260341-1A50-4D93-B63E-3E2FCCEEE34F}"/>
              </a:ext>
            </a:extLst>
          </p:cNvPr>
          <p:cNvSpPr/>
          <p:nvPr/>
        </p:nvSpPr>
        <p:spPr>
          <a:xfrm>
            <a:off x="1645961" y="3140968"/>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62842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B1B814A0-1D84-425A-979B-B957BD35DE2E}"/>
              </a:ext>
            </a:extLst>
          </p:cNvPr>
          <p:cNvSpPr/>
          <p:nvPr/>
        </p:nvSpPr>
        <p:spPr>
          <a:xfrm>
            <a:off x="611560" y="908720"/>
            <a:ext cx="7920880" cy="5328592"/>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b="1" dirty="0"/>
              <a:t>2.- El titular se refiere a:</a:t>
            </a:r>
          </a:p>
          <a:p>
            <a:pPr algn="just"/>
            <a:endParaRPr lang="es-CL" sz="2000" dirty="0"/>
          </a:p>
          <a:p>
            <a:pPr algn="just"/>
            <a:endParaRPr lang="es-CL" sz="2000" dirty="0"/>
          </a:p>
          <a:p>
            <a:pPr algn="just"/>
            <a:r>
              <a:rPr lang="es-CL" sz="2000" dirty="0"/>
              <a:t>A.- La síntesis de lo más importante.</a:t>
            </a:r>
          </a:p>
          <a:p>
            <a:pPr algn="just"/>
            <a:r>
              <a:rPr lang="es-CL" sz="2000" dirty="0"/>
              <a:t>B.- Destaca y llama la atención del lector</a:t>
            </a:r>
          </a:p>
          <a:p>
            <a:pPr algn="just"/>
            <a:r>
              <a:rPr lang="es-CL" sz="2000" dirty="0"/>
              <a:t>C.- Es el primer párrafo de la noticia</a:t>
            </a:r>
          </a:p>
          <a:p>
            <a:pPr algn="just"/>
            <a:r>
              <a:rPr lang="es-CL" sz="2000" dirty="0"/>
              <a:t>D.- Demuestra el tiempo de la noticia.</a:t>
            </a:r>
            <a:endParaRPr lang="es-CL" dirty="0"/>
          </a:p>
        </p:txBody>
      </p:sp>
    </p:spTree>
    <p:extLst>
      <p:ext uri="{BB962C8B-B14F-4D97-AF65-F5344CB8AC3E}">
        <p14:creationId xmlns:p14="http://schemas.microsoft.com/office/powerpoint/2010/main" val="112359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6A74120B-B698-4DC5-809B-6D87E3BC4011}"/>
              </a:ext>
            </a:extLst>
          </p:cNvPr>
          <p:cNvSpPr/>
          <p:nvPr/>
        </p:nvSpPr>
        <p:spPr>
          <a:xfrm>
            <a:off x="179512" y="548680"/>
            <a:ext cx="8496944" cy="56166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s-CL" sz="2400" b="1" dirty="0"/>
              <a:t>3.-¿CUÁLES SON LAS PREGUNTAS PARA ANALIZAR Y ESCRIBIR UNA NOTICIA?</a:t>
            </a:r>
          </a:p>
          <a:p>
            <a:pPr algn="ctr"/>
            <a:endParaRPr lang="es-CL" sz="2000" b="1" dirty="0"/>
          </a:p>
          <a:p>
            <a:r>
              <a:rPr lang="es-CL" sz="2400" dirty="0"/>
              <a:t>A.- ¿Cómo? ¿Cuándo y ¿Por qué?</a:t>
            </a:r>
          </a:p>
          <a:p>
            <a:r>
              <a:rPr lang="es-CL" sz="2400" dirty="0"/>
              <a:t>B.- ¿Quién?,¿Qué?,¿Por qué? y ¿Dónde?</a:t>
            </a:r>
          </a:p>
          <a:p>
            <a:r>
              <a:rPr lang="es-CL" sz="2400" dirty="0"/>
              <a:t>C.- ¿Quién?.¿Qué?,¿Cuándo?,¿Dónde? y ¿Cómo?</a:t>
            </a:r>
          </a:p>
          <a:p>
            <a:r>
              <a:rPr lang="es-CL" sz="2400" dirty="0"/>
              <a:t>D.- ¿Quién?,¿Cuándo?, ¿Para qué, ¿Qué?</a:t>
            </a:r>
          </a:p>
          <a:p>
            <a:endParaRPr lang="es-CL" sz="2400" dirty="0"/>
          </a:p>
          <a:p>
            <a:pPr algn="ctr"/>
            <a:endParaRPr lang="es-CL" dirty="0"/>
          </a:p>
        </p:txBody>
      </p:sp>
    </p:spTree>
    <p:extLst>
      <p:ext uri="{BB962C8B-B14F-4D97-AF65-F5344CB8AC3E}">
        <p14:creationId xmlns:p14="http://schemas.microsoft.com/office/powerpoint/2010/main" val="323730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44F38E5-8762-4103-82F5-D79321650A28}"/>
              </a:ext>
            </a:extLst>
          </p:cNvPr>
          <p:cNvSpPr>
            <a:spLocks noGrp="1"/>
          </p:cNvSpPr>
          <p:nvPr>
            <p:ph type="title"/>
          </p:nvPr>
        </p:nvSpPr>
        <p:spPr/>
        <p:txBody>
          <a:bodyPr/>
          <a:lstStyle/>
          <a:p>
            <a:pPr algn="ctr"/>
            <a:r>
              <a:rPr lang="es-CL" b="1" dirty="0">
                <a:solidFill>
                  <a:schemeClr val="bg1"/>
                </a:solidFill>
              </a:rPr>
              <a:t>¡A TRABAJAR!</a:t>
            </a:r>
          </a:p>
        </p:txBody>
      </p:sp>
      <p:sp>
        <p:nvSpPr>
          <p:cNvPr id="3" name="Marcador de contenido 2">
            <a:extLst>
              <a:ext uri="{FF2B5EF4-FFF2-40B4-BE49-F238E27FC236}">
                <a16:creationId xmlns:a16="http://schemas.microsoft.com/office/drawing/2014/main" xmlns="" id="{9949406F-6381-4BAD-B806-BC63718EAE27}"/>
              </a:ext>
            </a:extLst>
          </p:cNvPr>
          <p:cNvSpPr>
            <a:spLocks noGrp="1"/>
          </p:cNvSpPr>
          <p:nvPr>
            <p:ph idx="1"/>
          </p:nvPr>
        </p:nvSpPr>
        <p:spPr>
          <a:xfrm>
            <a:off x="828436" y="1556793"/>
            <a:ext cx="6711654" cy="1584176"/>
          </a:xfrm>
        </p:spPr>
        <p:txBody>
          <a:bodyPr/>
          <a:lstStyle/>
          <a:p>
            <a:pPr marL="0" indent="0" algn="just">
              <a:buNone/>
            </a:pPr>
            <a:r>
              <a:rPr lang="es-ES" b="1" dirty="0">
                <a:solidFill>
                  <a:schemeClr val="bg1"/>
                </a:solidFill>
              </a:rPr>
              <a:t>Ahora deberás escribir una noticia con los pasos señalados y seguir las instrucciones realizadas en la guía de trabajo.</a:t>
            </a:r>
          </a:p>
          <a:p>
            <a:pPr marL="0" indent="0" algn="just">
              <a:buNone/>
            </a:pPr>
            <a:endParaRPr lang="es-ES" dirty="0">
              <a:solidFill>
                <a:schemeClr val="bg1"/>
              </a:solidFill>
            </a:endParaRPr>
          </a:p>
          <a:p>
            <a:endParaRPr lang="es-CL" dirty="0"/>
          </a:p>
        </p:txBody>
      </p:sp>
      <p:pic>
        <p:nvPicPr>
          <p:cNvPr id="6" name="Imagen 5">
            <a:extLst>
              <a:ext uri="{FF2B5EF4-FFF2-40B4-BE49-F238E27FC236}">
                <a16:creationId xmlns:a16="http://schemas.microsoft.com/office/drawing/2014/main" xmlns="" id="{FC819140-7BB7-4E32-86FB-2660EA4EBF55}"/>
              </a:ext>
            </a:extLst>
          </p:cNvPr>
          <p:cNvPicPr>
            <a:picLocks noChangeAspect="1"/>
          </p:cNvPicPr>
          <p:nvPr/>
        </p:nvPicPr>
        <p:blipFill>
          <a:blip r:embed="rId2"/>
          <a:stretch>
            <a:fillRect/>
          </a:stretch>
        </p:blipFill>
        <p:spPr>
          <a:xfrm>
            <a:off x="2699792" y="3429000"/>
            <a:ext cx="3816424" cy="2858634"/>
          </a:xfrm>
          <a:prstGeom prst="rect">
            <a:avLst/>
          </a:prstGeom>
        </p:spPr>
      </p:pic>
    </p:spTree>
    <p:extLst>
      <p:ext uri="{BB962C8B-B14F-4D97-AF65-F5344CB8AC3E}">
        <p14:creationId xmlns:p14="http://schemas.microsoft.com/office/powerpoint/2010/main" val="194342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F68D87B9-B90A-4E7D-8ADD-A8450434C3E2}"/>
              </a:ext>
            </a:extLst>
          </p:cNvPr>
          <p:cNvSpPr/>
          <p:nvPr/>
        </p:nvSpPr>
        <p:spPr>
          <a:xfrm>
            <a:off x="827584" y="260648"/>
            <a:ext cx="7128792" cy="1512168"/>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5400" b="1" dirty="0"/>
              <a:t>RECORDEMOS</a:t>
            </a:r>
          </a:p>
        </p:txBody>
      </p:sp>
      <p:sp>
        <p:nvSpPr>
          <p:cNvPr id="5" name="Rectángulo 4">
            <a:extLst>
              <a:ext uri="{FF2B5EF4-FFF2-40B4-BE49-F238E27FC236}">
                <a16:creationId xmlns:a16="http://schemas.microsoft.com/office/drawing/2014/main" xmlns="" id="{0E5A2F5C-5EF1-4678-8D68-9BC22F168993}"/>
              </a:ext>
            </a:extLst>
          </p:cNvPr>
          <p:cNvSpPr/>
          <p:nvPr/>
        </p:nvSpPr>
        <p:spPr>
          <a:xfrm>
            <a:off x="395536" y="2132856"/>
            <a:ext cx="8352928" cy="4176464"/>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a:t>		</a:t>
            </a:r>
            <a:endParaRPr lang="es-CL" sz="2800" b="1" i="1" dirty="0"/>
          </a:p>
          <a:p>
            <a:pPr algn="ctr"/>
            <a:r>
              <a:rPr lang="es-CL" sz="2800" b="1" i="1" dirty="0"/>
              <a:t>                          ¿Qué es un texto NO literario?    </a:t>
            </a:r>
          </a:p>
          <a:p>
            <a:pPr algn="ctr"/>
            <a:r>
              <a:rPr lang="es-CL" sz="2800" b="1" i="1" dirty="0"/>
              <a:t>Ejemplos  </a:t>
            </a:r>
          </a:p>
          <a:p>
            <a:pPr algn="ctr"/>
            <a:endParaRPr lang="es-CL" sz="2800" b="1" i="1" dirty="0"/>
          </a:p>
          <a:p>
            <a:pPr algn="ctr"/>
            <a:r>
              <a:rPr lang="es-CL" sz="2800" b="1" i="1" dirty="0"/>
              <a:t>                         ¿Qué es una noticia?</a:t>
            </a:r>
          </a:p>
          <a:p>
            <a:pPr algn="ctr"/>
            <a:endParaRPr lang="es-CL" sz="2800" b="1" i="1" dirty="0"/>
          </a:p>
          <a:p>
            <a:pPr algn="ctr"/>
            <a:endParaRPr lang="es-CL" sz="2400" b="1" i="1" dirty="0"/>
          </a:p>
          <a:p>
            <a:pPr algn="ctr"/>
            <a:endParaRPr lang="es-CL" sz="2400" b="1" i="1" dirty="0"/>
          </a:p>
        </p:txBody>
      </p:sp>
      <p:pic>
        <p:nvPicPr>
          <p:cNvPr id="6" name="Imagen 5">
            <a:extLst>
              <a:ext uri="{FF2B5EF4-FFF2-40B4-BE49-F238E27FC236}">
                <a16:creationId xmlns:a16="http://schemas.microsoft.com/office/drawing/2014/main" xmlns="" id="{81A231BC-440E-411A-A9E9-28BCFF210A98}"/>
              </a:ext>
            </a:extLst>
          </p:cNvPr>
          <p:cNvPicPr>
            <a:picLocks noChangeAspect="1"/>
          </p:cNvPicPr>
          <p:nvPr/>
        </p:nvPicPr>
        <p:blipFill>
          <a:blip r:embed="rId2"/>
          <a:stretch>
            <a:fillRect/>
          </a:stretch>
        </p:blipFill>
        <p:spPr>
          <a:xfrm>
            <a:off x="827584" y="2492896"/>
            <a:ext cx="2232247" cy="3155546"/>
          </a:xfrm>
          <a:prstGeom prst="rect">
            <a:avLst/>
          </a:prstGeom>
        </p:spPr>
      </p:pic>
    </p:spTree>
    <p:extLst>
      <p:ext uri="{BB962C8B-B14F-4D97-AF65-F5344CB8AC3E}">
        <p14:creationId xmlns:p14="http://schemas.microsoft.com/office/powerpoint/2010/main" val="341138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437B661-2885-4A33-93A3-192385A73374}"/>
              </a:ext>
            </a:extLst>
          </p:cNvPr>
          <p:cNvSpPr>
            <a:spLocks noGrp="1"/>
          </p:cNvSpPr>
          <p:nvPr>
            <p:ph type="title"/>
          </p:nvPr>
        </p:nvSpPr>
        <p:spPr/>
        <p:txBody>
          <a:bodyPr/>
          <a:lstStyle/>
          <a:p>
            <a:r>
              <a:rPr lang="es-ES" sz="4000" b="1" dirty="0">
                <a:solidFill>
                  <a:schemeClr val="bg1"/>
                </a:solidFill>
              </a:rPr>
              <a:t>¿QUÉ VAMOS A APRENDER HOY?</a:t>
            </a:r>
            <a:endParaRPr lang="es-CL" sz="4000" b="1" dirty="0">
              <a:solidFill>
                <a:schemeClr val="bg1"/>
              </a:solidFill>
            </a:endParaRPr>
          </a:p>
        </p:txBody>
      </p:sp>
      <p:sp>
        <p:nvSpPr>
          <p:cNvPr id="3" name="Marcador de contenido 2">
            <a:extLst>
              <a:ext uri="{FF2B5EF4-FFF2-40B4-BE49-F238E27FC236}">
                <a16:creationId xmlns:a16="http://schemas.microsoft.com/office/drawing/2014/main" xmlns="" id="{325494F6-3F21-4D65-8B65-AB1ECE550A43}"/>
              </a:ext>
            </a:extLst>
          </p:cNvPr>
          <p:cNvSpPr>
            <a:spLocks noGrp="1"/>
          </p:cNvSpPr>
          <p:nvPr>
            <p:ph idx="1"/>
          </p:nvPr>
        </p:nvSpPr>
        <p:spPr/>
        <p:txBody>
          <a:bodyPr>
            <a:normAutofit/>
          </a:bodyPr>
          <a:lstStyle/>
          <a:p>
            <a:r>
              <a:rPr lang="es-CL" sz="3600" b="1" dirty="0">
                <a:solidFill>
                  <a:schemeClr val="bg1"/>
                </a:solidFill>
              </a:rPr>
              <a:t>- Recordar estructura de la noticia</a:t>
            </a:r>
          </a:p>
          <a:p>
            <a:r>
              <a:rPr lang="es-CL" sz="3600" b="1" dirty="0">
                <a:solidFill>
                  <a:schemeClr val="bg1"/>
                </a:solidFill>
              </a:rPr>
              <a:t>-  Pasos de cómo escribir una noticia.</a:t>
            </a:r>
          </a:p>
        </p:txBody>
      </p:sp>
    </p:spTree>
    <p:extLst>
      <p:ext uri="{BB962C8B-B14F-4D97-AF65-F5344CB8AC3E}">
        <p14:creationId xmlns:p14="http://schemas.microsoft.com/office/powerpoint/2010/main" val="164449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B202D00-E1E4-4F92-9F60-9A399448B945}"/>
              </a:ext>
            </a:extLst>
          </p:cNvPr>
          <p:cNvSpPr/>
          <p:nvPr/>
        </p:nvSpPr>
        <p:spPr>
          <a:xfrm>
            <a:off x="539552" y="262712"/>
            <a:ext cx="7416824" cy="180020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s-CL" sz="3600" b="1" dirty="0"/>
              <a:t>TEXTOS NO LITERARIOS</a:t>
            </a:r>
          </a:p>
          <a:p>
            <a:pPr algn="ctr"/>
            <a:r>
              <a:rPr lang="es-CL" sz="3600" b="1" dirty="0"/>
              <a:t>	¿QUÉ ES UNA NOTICIA?</a:t>
            </a:r>
          </a:p>
        </p:txBody>
      </p:sp>
      <p:sp>
        <p:nvSpPr>
          <p:cNvPr id="4" name="Rectángulo 3">
            <a:extLst>
              <a:ext uri="{FF2B5EF4-FFF2-40B4-BE49-F238E27FC236}">
                <a16:creationId xmlns:a16="http://schemas.microsoft.com/office/drawing/2014/main" xmlns="" id="{92E1109A-1C90-43DF-A79D-6DB8CE4A87A9}"/>
              </a:ext>
            </a:extLst>
          </p:cNvPr>
          <p:cNvSpPr/>
          <p:nvPr/>
        </p:nvSpPr>
        <p:spPr>
          <a:xfrm>
            <a:off x="2699792" y="2592288"/>
            <a:ext cx="6048671" cy="3861048"/>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just"/>
            <a:r>
              <a:rPr lang="es-ES" sz="2400" b="1" dirty="0">
                <a:highlight>
                  <a:srgbClr val="FFFF00"/>
                </a:highlight>
              </a:rPr>
              <a:t>La noticia es un tipo de texto informativo que comunica un hecho importante para un grupo</a:t>
            </a:r>
          </a:p>
          <a:p>
            <a:pPr algn="just"/>
            <a:r>
              <a:rPr lang="es-ES" sz="2400" b="1" dirty="0">
                <a:highlight>
                  <a:srgbClr val="FFFF00"/>
                </a:highlight>
              </a:rPr>
              <a:t>de personas y para una comunidad.</a:t>
            </a:r>
          </a:p>
          <a:p>
            <a:pPr algn="just"/>
            <a:endParaRPr lang="es-ES" sz="2400" b="1" dirty="0"/>
          </a:p>
          <a:p>
            <a:pPr algn="just"/>
            <a:r>
              <a:rPr lang="es-ES" sz="2400" b="1" dirty="0">
                <a:highlight>
                  <a:srgbClr val="FFFF00"/>
                </a:highlight>
              </a:rPr>
              <a:t>El lector recibe la información sin ningún tipo de valoración personal u opinión del periodista que ha redactado la noticia.</a:t>
            </a:r>
          </a:p>
          <a:p>
            <a:pPr algn="ctr"/>
            <a:endParaRPr lang="es-ES" dirty="0"/>
          </a:p>
          <a:p>
            <a:pPr algn="ctr"/>
            <a:endParaRPr lang="es-CL" dirty="0"/>
          </a:p>
        </p:txBody>
      </p:sp>
      <p:pic>
        <p:nvPicPr>
          <p:cNvPr id="6" name="Imagen 5">
            <a:extLst>
              <a:ext uri="{FF2B5EF4-FFF2-40B4-BE49-F238E27FC236}">
                <a16:creationId xmlns:a16="http://schemas.microsoft.com/office/drawing/2014/main" xmlns="" id="{8D123E26-80FB-48B6-9C27-3FC3CE20171F}"/>
              </a:ext>
            </a:extLst>
          </p:cNvPr>
          <p:cNvPicPr>
            <a:picLocks noChangeAspect="1"/>
          </p:cNvPicPr>
          <p:nvPr/>
        </p:nvPicPr>
        <p:blipFill>
          <a:blip r:embed="rId2"/>
          <a:stretch>
            <a:fillRect/>
          </a:stretch>
        </p:blipFill>
        <p:spPr>
          <a:xfrm>
            <a:off x="251520" y="2420888"/>
            <a:ext cx="2292295" cy="3865199"/>
          </a:xfrm>
          <a:prstGeom prst="rect">
            <a:avLst/>
          </a:prstGeom>
        </p:spPr>
      </p:pic>
    </p:spTree>
    <p:extLst>
      <p:ext uri="{BB962C8B-B14F-4D97-AF65-F5344CB8AC3E}">
        <p14:creationId xmlns:p14="http://schemas.microsoft.com/office/powerpoint/2010/main" val="57171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0B00DA1-3A42-4CBA-AD8B-2E557BC1F1AC}"/>
              </a:ext>
            </a:extLst>
          </p:cNvPr>
          <p:cNvSpPr/>
          <p:nvPr/>
        </p:nvSpPr>
        <p:spPr>
          <a:xfrm>
            <a:off x="899592" y="332656"/>
            <a:ext cx="7560840" cy="1296144"/>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5400" b="1" dirty="0"/>
              <a:t>EJEMPLO NOTICIA</a:t>
            </a:r>
          </a:p>
        </p:txBody>
      </p:sp>
    </p:spTree>
    <p:extLst>
      <p:ext uri="{BB962C8B-B14F-4D97-AF65-F5344CB8AC3E}">
        <p14:creationId xmlns:p14="http://schemas.microsoft.com/office/powerpoint/2010/main" val="3128022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CA806F33-E1AD-4EB4-B788-D51B3D793264}"/>
              </a:ext>
            </a:extLst>
          </p:cNvPr>
          <p:cNvSpPr/>
          <p:nvPr/>
        </p:nvSpPr>
        <p:spPr>
          <a:xfrm>
            <a:off x="539551" y="1813988"/>
            <a:ext cx="8064897" cy="4792158"/>
          </a:xfrm>
          <a:prstGeom prst="rect">
            <a:avLst/>
          </a:prstGeom>
          <a:ln w="381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3" name="Rectángulo 2">
            <a:extLst>
              <a:ext uri="{FF2B5EF4-FFF2-40B4-BE49-F238E27FC236}">
                <a16:creationId xmlns:a16="http://schemas.microsoft.com/office/drawing/2014/main" xmlns="" id="{DD59EA3F-1ADD-4BEA-84BC-25B74E21F218}"/>
              </a:ext>
            </a:extLst>
          </p:cNvPr>
          <p:cNvSpPr/>
          <p:nvPr/>
        </p:nvSpPr>
        <p:spPr>
          <a:xfrm>
            <a:off x="827584" y="116632"/>
            <a:ext cx="7272808" cy="144016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s-CL" sz="5400" b="1" dirty="0"/>
              <a:t>Estilo de la noticia</a:t>
            </a:r>
          </a:p>
        </p:txBody>
      </p:sp>
      <p:pic>
        <p:nvPicPr>
          <p:cNvPr id="7" name="Imagen 6">
            <a:extLst>
              <a:ext uri="{FF2B5EF4-FFF2-40B4-BE49-F238E27FC236}">
                <a16:creationId xmlns:a16="http://schemas.microsoft.com/office/drawing/2014/main" xmlns="" id="{65BC4EB3-1A71-4824-B1DA-630EC67D995B}"/>
              </a:ext>
            </a:extLst>
          </p:cNvPr>
          <p:cNvPicPr>
            <a:picLocks noChangeAspect="1"/>
          </p:cNvPicPr>
          <p:nvPr/>
        </p:nvPicPr>
        <p:blipFill>
          <a:blip r:embed="rId2"/>
          <a:stretch>
            <a:fillRect/>
          </a:stretch>
        </p:blipFill>
        <p:spPr>
          <a:xfrm>
            <a:off x="765649" y="2276872"/>
            <a:ext cx="2294183" cy="3866391"/>
          </a:xfrm>
          <a:prstGeom prst="rect">
            <a:avLst/>
          </a:prstGeom>
        </p:spPr>
      </p:pic>
      <p:sp>
        <p:nvSpPr>
          <p:cNvPr id="5" name="Bocadillo: ovalado 4">
            <a:extLst>
              <a:ext uri="{FF2B5EF4-FFF2-40B4-BE49-F238E27FC236}">
                <a16:creationId xmlns:a16="http://schemas.microsoft.com/office/drawing/2014/main" xmlns="" id="{F79CCB5B-0678-41FD-AC76-B58E95EA21B2}"/>
              </a:ext>
            </a:extLst>
          </p:cNvPr>
          <p:cNvSpPr/>
          <p:nvPr/>
        </p:nvSpPr>
        <p:spPr>
          <a:xfrm>
            <a:off x="2699792" y="2034077"/>
            <a:ext cx="5678559" cy="3866391"/>
          </a:xfrm>
          <a:prstGeom prst="wedgeEllipseCallout">
            <a:avLst>
              <a:gd name="adj1" fmla="val -58148"/>
              <a:gd name="adj2" fmla="val -14362"/>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just"/>
            <a:endParaRPr lang="es-ES" sz="2000" b="1" dirty="0"/>
          </a:p>
          <a:p>
            <a:pPr algn="just"/>
            <a:endParaRPr lang="es-ES" sz="2000" b="1" dirty="0"/>
          </a:p>
          <a:p>
            <a:pPr algn="just"/>
            <a:endParaRPr lang="es-ES" sz="2000" b="1" dirty="0"/>
          </a:p>
          <a:p>
            <a:pPr algn="just"/>
            <a:endParaRPr lang="es-ES" sz="2000" b="1" dirty="0"/>
          </a:p>
          <a:p>
            <a:pPr algn="just"/>
            <a:endParaRPr lang="es-ES" sz="2000" b="1" dirty="0"/>
          </a:p>
          <a:p>
            <a:pPr algn="just"/>
            <a:endParaRPr lang="es-ES" sz="2000" b="1" dirty="0"/>
          </a:p>
          <a:p>
            <a:pPr algn="just"/>
            <a:r>
              <a:rPr lang="es-ES" sz="2400" b="1" dirty="0"/>
              <a:t>Para que un hecho sea noticia debe cumplir con cuatro condiciones:</a:t>
            </a:r>
          </a:p>
          <a:p>
            <a:pPr algn="just"/>
            <a:r>
              <a:rPr lang="es-ES" sz="2400" b="1" dirty="0"/>
              <a:t>1.- SER NOVEDOSO</a:t>
            </a:r>
          </a:p>
          <a:p>
            <a:pPr algn="just"/>
            <a:r>
              <a:rPr lang="es-ES" sz="2400" b="1" dirty="0"/>
              <a:t>2.- SER ACTUAL</a:t>
            </a:r>
          </a:p>
          <a:p>
            <a:pPr algn="just"/>
            <a:r>
              <a:rPr lang="es-ES" sz="2400" b="1" dirty="0"/>
              <a:t>3.-SER VERDADERO</a:t>
            </a:r>
          </a:p>
          <a:p>
            <a:pPr algn="just"/>
            <a:r>
              <a:rPr lang="es-ES" sz="2400" b="1" dirty="0"/>
              <a:t>4.- INTERESANTE.</a:t>
            </a:r>
          </a:p>
          <a:p>
            <a:pPr algn="ctr"/>
            <a:endParaRPr lang="es-ES" dirty="0"/>
          </a:p>
          <a:p>
            <a:pPr algn="ctr"/>
            <a:endParaRPr lang="es-ES" dirty="0"/>
          </a:p>
          <a:p>
            <a:pPr algn="ctr"/>
            <a:endParaRPr lang="es-ES" dirty="0"/>
          </a:p>
          <a:p>
            <a:pPr algn="ctr"/>
            <a:endParaRPr lang="es-ES" dirty="0"/>
          </a:p>
          <a:p>
            <a:endParaRPr lang="es-ES" dirty="0"/>
          </a:p>
          <a:p>
            <a:endParaRPr lang="es-ES" dirty="0"/>
          </a:p>
          <a:p>
            <a:endParaRPr lang="es-CL" dirty="0"/>
          </a:p>
        </p:txBody>
      </p:sp>
    </p:spTree>
    <p:extLst>
      <p:ext uri="{BB962C8B-B14F-4D97-AF65-F5344CB8AC3E}">
        <p14:creationId xmlns:p14="http://schemas.microsoft.com/office/powerpoint/2010/main" val="351064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8C50BFC8-F7EE-41C0-AE92-9CBD454AD5A4}"/>
              </a:ext>
            </a:extLst>
          </p:cNvPr>
          <p:cNvSpPr/>
          <p:nvPr/>
        </p:nvSpPr>
        <p:spPr>
          <a:xfrm>
            <a:off x="395536" y="404664"/>
            <a:ext cx="7992888" cy="1944216"/>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es-ES" sz="2800" b="1" dirty="0"/>
              <a:t>PARA REDACTAR CORRECTAMENTE UNA NOTICIA DEBEMOS PREVIAMENTE REALIZAR UNA PLANIFICACIÓN</a:t>
            </a:r>
            <a:r>
              <a:rPr lang="es-ES" dirty="0"/>
              <a:t>. </a:t>
            </a:r>
            <a:endParaRPr lang="es-CL" dirty="0"/>
          </a:p>
        </p:txBody>
      </p:sp>
      <p:sp>
        <p:nvSpPr>
          <p:cNvPr id="5" name="Rectángulo 4">
            <a:extLst>
              <a:ext uri="{FF2B5EF4-FFF2-40B4-BE49-F238E27FC236}">
                <a16:creationId xmlns:a16="http://schemas.microsoft.com/office/drawing/2014/main" xmlns="" id="{FBBA5ACF-5673-464F-879F-74F95ACD8142}"/>
              </a:ext>
            </a:extLst>
          </p:cNvPr>
          <p:cNvSpPr/>
          <p:nvPr/>
        </p:nvSpPr>
        <p:spPr>
          <a:xfrm>
            <a:off x="395536" y="2708920"/>
            <a:ext cx="7632848" cy="3744416"/>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just"/>
            <a:r>
              <a:rPr lang="es-CL" sz="2800" b="1" dirty="0"/>
              <a:t>Vamos a realizar una noticia de la lectura complementaria del libro </a:t>
            </a:r>
            <a:r>
              <a:rPr lang="es-CL" sz="2800" b="1" dirty="0">
                <a:highlight>
                  <a:srgbClr val="FFFF00"/>
                </a:highlight>
              </a:rPr>
              <a:t>EL SECUESTRO DE LA BIBLIOTECARIA.</a:t>
            </a:r>
          </a:p>
          <a:p>
            <a:pPr algn="just"/>
            <a:endParaRPr lang="es-CL" sz="2800" b="1" dirty="0">
              <a:highlight>
                <a:srgbClr val="FFFF00"/>
              </a:highlight>
            </a:endParaRPr>
          </a:p>
          <a:p>
            <a:pPr algn="just"/>
            <a:endParaRPr lang="es-CL" sz="2800" b="1" dirty="0">
              <a:highlight>
                <a:srgbClr val="FFFF00"/>
              </a:highlight>
            </a:endParaRPr>
          </a:p>
          <a:p>
            <a:pPr algn="just"/>
            <a:endParaRPr lang="es-CL" sz="2800" b="1" dirty="0">
              <a:highlight>
                <a:srgbClr val="FFFF00"/>
              </a:highlight>
            </a:endParaRPr>
          </a:p>
        </p:txBody>
      </p:sp>
      <p:pic>
        <p:nvPicPr>
          <p:cNvPr id="6" name="Imagen 5">
            <a:extLst>
              <a:ext uri="{FF2B5EF4-FFF2-40B4-BE49-F238E27FC236}">
                <a16:creationId xmlns:a16="http://schemas.microsoft.com/office/drawing/2014/main" xmlns="" id="{EE122B08-DB1E-4228-8765-0C60A4761487}"/>
              </a:ext>
            </a:extLst>
          </p:cNvPr>
          <p:cNvPicPr>
            <a:picLocks noChangeAspect="1"/>
          </p:cNvPicPr>
          <p:nvPr/>
        </p:nvPicPr>
        <p:blipFill>
          <a:blip r:embed="rId2"/>
          <a:stretch>
            <a:fillRect/>
          </a:stretch>
        </p:blipFill>
        <p:spPr>
          <a:xfrm>
            <a:off x="4391980" y="4365104"/>
            <a:ext cx="2644486" cy="1869425"/>
          </a:xfrm>
          <a:prstGeom prst="rect">
            <a:avLst/>
          </a:prstGeom>
        </p:spPr>
      </p:pic>
    </p:spTree>
    <p:extLst>
      <p:ext uri="{BB962C8B-B14F-4D97-AF65-F5344CB8AC3E}">
        <p14:creationId xmlns:p14="http://schemas.microsoft.com/office/powerpoint/2010/main" val="161802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845CC846-AB0A-439A-8033-41148B753334}"/>
              </a:ext>
            </a:extLst>
          </p:cNvPr>
          <p:cNvSpPr/>
          <p:nvPr/>
        </p:nvSpPr>
        <p:spPr>
          <a:xfrm>
            <a:off x="539552" y="404664"/>
            <a:ext cx="7632848" cy="1152128"/>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3600" b="1" dirty="0"/>
              <a:t>ESTRUCTURA DE LA NOTICIA</a:t>
            </a:r>
          </a:p>
        </p:txBody>
      </p:sp>
      <p:sp>
        <p:nvSpPr>
          <p:cNvPr id="12" name="Rectángulo 11">
            <a:extLst>
              <a:ext uri="{FF2B5EF4-FFF2-40B4-BE49-F238E27FC236}">
                <a16:creationId xmlns:a16="http://schemas.microsoft.com/office/drawing/2014/main" xmlns="" id="{1D4F3CD8-A9C6-48B3-976E-9862DD7D3778}"/>
              </a:ext>
            </a:extLst>
          </p:cNvPr>
          <p:cNvSpPr/>
          <p:nvPr/>
        </p:nvSpPr>
        <p:spPr>
          <a:xfrm>
            <a:off x="676628" y="1651589"/>
            <a:ext cx="5845537" cy="5206411"/>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endParaRPr lang="es-ES" b="1" dirty="0"/>
          </a:p>
          <a:p>
            <a:endParaRPr lang="es-ES" b="1" dirty="0"/>
          </a:p>
          <a:p>
            <a:endParaRPr lang="es-ES" b="1" dirty="0"/>
          </a:p>
          <a:p>
            <a:endParaRPr lang="es-ES" b="1" dirty="0"/>
          </a:p>
          <a:p>
            <a:endParaRPr lang="es-ES" b="1" dirty="0"/>
          </a:p>
          <a:p>
            <a:endParaRPr lang="es-ES" b="1" dirty="0"/>
          </a:p>
          <a:p>
            <a:endParaRPr lang="es-ES" b="1" dirty="0"/>
          </a:p>
          <a:p>
            <a:endParaRPr lang="es-ES" b="1" dirty="0"/>
          </a:p>
          <a:p>
            <a:endParaRPr lang="es-ES" b="1" dirty="0"/>
          </a:p>
          <a:p>
            <a:endParaRPr lang="es-ES" b="1" dirty="0"/>
          </a:p>
          <a:p>
            <a:endParaRPr lang="es-ES" b="1" dirty="0"/>
          </a:p>
          <a:p>
            <a:endParaRPr lang="es-ES" b="1" dirty="0"/>
          </a:p>
          <a:p>
            <a:endParaRPr lang="es-ES" b="1" dirty="0"/>
          </a:p>
          <a:p>
            <a:r>
              <a:rPr lang="es-ES" sz="1600" b="1" dirty="0"/>
              <a:t>Secuestraron a la bibliotecaria Ernestina </a:t>
            </a:r>
            <a:r>
              <a:rPr lang="es-ES" sz="1600" b="1" dirty="0" err="1"/>
              <a:t>Laburnum</a:t>
            </a:r>
            <a:r>
              <a:rPr lang="es-ES" dirty="0"/>
              <a:t>.</a:t>
            </a:r>
          </a:p>
          <a:p>
            <a:endParaRPr lang="es-ES" b="1" dirty="0">
              <a:solidFill>
                <a:srgbClr val="FF0000"/>
              </a:solidFill>
            </a:endParaRPr>
          </a:p>
          <a:p>
            <a:r>
              <a:rPr lang="es-ES" b="1" dirty="0">
                <a:solidFill>
                  <a:srgbClr val="FF0000"/>
                </a:solidFill>
              </a:rPr>
              <a:t>LOS SECUESTRADORES PIDEN DINERO PARA EL RESCATE DE LA BIBLIOTECARIA</a:t>
            </a:r>
          </a:p>
          <a:p>
            <a:pPr algn="just"/>
            <a:r>
              <a:rPr lang="es-ES" sz="1600" b="1" dirty="0"/>
              <a:t>La señorita Ernestina </a:t>
            </a:r>
            <a:r>
              <a:rPr lang="es-ES" sz="1600" b="1" dirty="0" err="1"/>
              <a:t>Laburnum</a:t>
            </a:r>
            <a:r>
              <a:rPr lang="es-ES" sz="1600" b="1" dirty="0"/>
              <a:t> estaba de paseo por el bosque, cuando un grupo de bandidos la secuestraron </a:t>
            </a:r>
            <a:r>
              <a:rPr lang="es-ES" sz="1600" dirty="0"/>
              <a:t>.</a:t>
            </a:r>
          </a:p>
          <a:p>
            <a:endParaRPr lang="es-ES" sz="1600" dirty="0"/>
          </a:p>
          <a:p>
            <a:pPr algn="just"/>
            <a:r>
              <a:rPr lang="es-ES" sz="1400" dirty="0"/>
              <a:t>La señorita Ernestina, ante el secuestro avisa que estuvo en contacto con niños con sarampión, el cual el jefe bandido no le da importancia porque él ya tuvo la peste. Pero los otros bandidos no se habían contagiado, sin embargo pasaron unos días y todos con pestes.</a:t>
            </a:r>
          </a:p>
          <a:p>
            <a:endParaRPr lang="es-ES" dirty="0"/>
          </a:p>
          <a:p>
            <a:pPr algn="just"/>
            <a:r>
              <a:rPr lang="es-ES" sz="1400" dirty="0"/>
              <a:t>Por otra parte el consejo municipal no sabe que acciones debe tomar sobre el rescate, da la responsabilidad a la comisión de cultura, la que se reúne en dos semanas. La banda de secuestradores se encuentran muy enfermos y ahora la señorita Ernestina los cuida con recetas sacadas del libro de medicina que esta en la biblioteca. Además ella comienza a leer cuentos, porque los secuestradores nunca habían leído un libro y comienza a leer Alí Babá y los cuarenta ladrones, Alicia en el país de las maravillas</a:t>
            </a:r>
            <a:r>
              <a:rPr lang="es-ES" dirty="0"/>
              <a:t>.</a:t>
            </a:r>
          </a:p>
          <a:p>
            <a:endParaRPr lang="es-ES" dirty="0"/>
          </a:p>
          <a:p>
            <a:endParaRPr lang="es-ES" dirty="0"/>
          </a:p>
          <a:p>
            <a:endParaRPr lang="es-ES" dirty="0"/>
          </a:p>
          <a:p>
            <a:endParaRPr lang="es-ES" dirty="0"/>
          </a:p>
          <a:p>
            <a:pPr algn="ctr"/>
            <a:endParaRPr lang="es-ES" dirty="0"/>
          </a:p>
          <a:p>
            <a:pPr algn="ctr"/>
            <a:endParaRPr lang="es-ES" dirty="0"/>
          </a:p>
          <a:p>
            <a:pPr algn="ctr"/>
            <a:endParaRPr lang="es-ES" dirty="0"/>
          </a:p>
          <a:p>
            <a:pPr algn="ctr"/>
            <a:endParaRPr lang="es-ES" dirty="0"/>
          </a:p>
          <a:p>
            <a:pPr algn="ctr"/>
            <a:endParaRPr lang="es-ES" dirty="0"/>
          </a:p>
          <a:p>
            <a:pPr algn="ctr"/>
            <a:endParaRPr lang="es-ES" dirty="0"/>
          </a:p>
          <a:p>
            <a:pPr algn="ctr"/>
            <a:endParaRPr lang="es-ES" dirty="0"/>
          </a:p>
          <a:p>
            <a:pPr algn="ctr"/>
            <a:endParaRPr lang="es-CL" dirty="0"/>
          </a:p>
        </p:txBody>
      </p:sp>
      <p:sp>
        <p:nvSpPr>
          <p:cNvPr id="19" name="Flecha: hacia la izquierda 18">
            <a:extLst>
              <a:ext uri="{FF2B5EF4-FFF2-40B4-BE49-F238E27FC236}">
                <a16:creationId xmlns:a16="http://schemas.microsoft.com/office/drawing/2014/main" xmlns="" id="{9F158C6B-4DDD-4507-BDA0-707ACB8588C0}"/>
              </a:ext>
            </a:extLst>
          </p:cNvPr>
          <p:cNvSpPr/>
          <p:nvPr/>
        </p:nvSpPr>
        <p:spPr>
          <a:xfrm>
            <a:off x="5824893" y="1651589"/>
            <a:ext cx="934290" cy="38869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extLst>
              <a:ext uri="{FF2B5EF4-FFF2-40B4-BE49-F238E27FC236}">
                <a16:creationId xmlns:a16="http://schemas.microsoft.com/office/drawing/2014/main" xmlns="" id="{09D7E572-EA0B-45A9-83AC-F8421CEE41A3}"/>
              </a:ext>
            </a:extLst>
          </p:cNvPr>
          <p:cNvPicPr>
            <a:picLocks noChangeAspect="1"/>
          </p:cNvPicPr>
          <p:nvPr/>
        </p:nvPicPr>
        <p:blipFill>
          <a:blip r:embed="rId2"/>
          <a:stretch>
            <a:fillRect/>
          </a:stretch>
        </p:blipFill>
        <p:spPr>
          <a:xfrm>
            <a:off x="6487146" y="1477085"/>
            <a:ext cx="2231329" cy="902026"/>
          </a:xfrm>
          <a:prstGeom prst="rect">
            <a:avLst/>
          </a:prstGeom>
        </p:spPr>
      </p:pic>
      <p:sp>
        <p:nvSpPr>
          <p:cNvPr id="21" name="Flecha: hacia la izquierda 20">
            <a:extLst>
              <a:ext uri="{FF2B5EF4-FFF2-40B4-BE49-F238E27FC236}">
                <a16:creationId xmlns:a16="http://schemas.microsoft.com/office/drawing/2014/main" xmlns="" id="{BAD3257C-E1DE-44E6-ACB7-4B2701A71DE0}"/>
              </a:ext>
            </a:extLst>
          </p:cNvPr>
          <p:cNvSpPr/>
          <p:nvPr/>
        </p:nvSpPr>
        <p:spPr>
          <a:xfrm>
            <a:off x="5840241" y="2399819"/>
            <a:ext cx="1028735" cy="4357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22">
            <a:extLst>
              <a:ext uri="{FF2B5EF4-FFF2-40B4-BE49-F238E27FC236}">
                <a16:creationId xmlns:a16="http://schemas.microsoft.com/office/drawing/2014/main" xmlns="" id="{D601A825-A49B-4140-9EAC-6BFFA2F9C342}"/>
              </a:ext>
            </a:extLst>
          </p:cNvPr>
          <p:cNvSpPr/>
          <p:nvPr/>
        </p:nvSpPr>
        <p:spPr>
          <a:xfrm>
            <a:off x="4161470" y="3244334"/>
            <a:ext cx="253596" cy="369332"/>
          </a:xfrm>
          <a:prstGeom prst="rect">
            <a:avLst/>
          </a:prstGeom>
        </p:spPr>
        <p:txBody>
          <a:bodyPr wrap="none">
            <a:spAutoFit/>
          </a:bodyPr>
          <a:lstStyle/>
          <a:p>
            <a:r>
              <a:rPr lang="es-CL" dirty="0"/>
              <a:t>r</a:t>
            </a:r>
          </a:p>
        </p:txBody>
      </p:sp>
      <p:pic>
        <p:nvPicPr>
          <p:cNvPr id="24" name="Imagen 23">
            <a:extLst>
              <a:ext uri="{FF2B5EF4-FFF2-40B4-BE49-F238E27FC236}">
                <a16:creationId xmlns:a16="http://schemas.microsoft.com/office/drawing/2014/main" xmlns="" id="{2C596F8C-7F51-41BE-B3C7-B15C46539900}"/>
              </a:ext>
            </a:extLst>
          </p:cNvPr>
          <p:cNvPicPr>
            <a:picLocks noChangeAspect="1"/>
          </p:cNvPicPr>
          <p:nvPr/>
        </p:nvPicPr>
        <p:blipFill>
          <a:blip r:embed="rId3"/>
          <a:stretch>
            <a:fillRect/>
          </a:stretch>
        </p:blipFill>
        <p:spPr>
          <a:xfrm>
            <a:off x="6917017" y="2334239"/>
            <a:ext cx="1259022" cy="640135"/>
          </a:xfrm>
          <a:prstGeom prst="rect">
            <a:avLst/>
          </a:prstGeom>
        </p:spPr>
      </p:pic>
      <p:sp>
        <p:nvSpPr>
          <p:cNvPr id="25" name="Flecha: hacia la izquierda 24">
            <a:extLst>
              <a:ext uri="{FF2B5EF4-FFF2-40B4-BE49-F238E27FC236}">
                <a16:creationId xmlns:a16="http://schemas.microsoft.com/office/drawing/2014/main" xmlns="" id="{27A9BFCD-FB69-449E-AECC-97128BB9992A}"/>
              </a:ext>
            </a:extLst>
          </p:cNvPr>
          <p:cNvSpPr/>
          <p:nvPr/>
        </p:nvSpPr>
        <p:spPr>
          <a:xfrm>
            <a:off x="6441653" y="3107961"/>
            <a:ext cx="526199" cy="4357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Flecha: hacia la izquierda 26">
            <a:extLst>
              <a:ext uri="{FF2B5EF4-FFF2-40B4-BE49-F238E27FC236}">
                <a16:creationId xmlns:a16="http://schemas.microsoft.com/office/drawing/2014/main" xmlns="" id="{4F3CB245-9624-4486-9AD5-C8296BD2B338}"/>
              </a:ext>
            </a:extLst>
          </p:cNvPr>
          <p:cNvSpPr/>
          <p:nvPr/>
        </p:nvSpPr>
        <p:spPr>
          <a:xfrm>
            <a:off x="6522165" y="3909590"/>
            <a:ext cx="789704" cy="48212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Flecha: hacia la izquierda 29">
            <a:extLst>
              <a:ext uri="{FF2B5EF4-FFF2-40B4-BE49-F238E27FC236}">
                <a16:creationId xmlns:a16="http://schemas.microsoft.com/office/drawing/2014/main" xmlns="" id="{869F948C-A795-410B-9E9B-03C7BAA95930}"/>
              </a:ext>
            </a:extLst>
          </p:cNvPr>
          <p:cNvSpPr/>
          <p:nvPr/>
        </p:nvSpPr>
        <p:spPr>
          <a:xfrm>
            <a:off x="6432939" y="5727505"/>
            <a:ext cx="1028735" cy="48212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Rectángulo 31">
            <a:extLst>
              <a:ext uri="{FF2B5EF4-FFF2-40B4-BE49-F238E27FC236}">
                <a16:creationId xmlns:a16="http://schemas.microsoft.com/office/drawing/2014/main" xmlns="" id="{8E279785-3DBC-4D73-8B11-A3F1E55C5CAA}"/>
              </a:ext>
            </a:extLst>
          </p:cNvPr>
          <p:cNvSpPr/>
          <p:nvPr/>
        </p:nvSpPr>
        <p:spPr>
          <a:xfrm>
            <a:off x="7123894" y="2919589"/>
            <a:ext cx="1552028" cy="683264"/>
          </a:xfrm>
          <a:prstGeom prst="rect">
            <a:avLst/>
          </a:prstGeom>
        </p:spPr>
        <p:txBody>
          <a:bodyPr wrap="none">
            <a:spAutoFit/>
          </a:bodyPr>
          <a:lstStyle/>
          <a:p>
            <a:pPr lvl="0" defTabSz="914400" fontAlgn="base">
              <a:lnSpc>
                <a:spcPct val="80000"/>
              </a:lnSpc>
              <a:spcBef>
                <a:spcPct val="0"/>
              </a:spcBef>
              <a:spcAft>
                <a:spcPct val="0"/>
              </a:spcAft>
            </a:pPr>
            <a:r>
              <a:rPr lang="es-ES_tradnl" altLang="es-CL" sz="2400" b="1" dirty="0">
                <a:solidFill>
                  <a:srgbClr val="FF0000"/>
                </a:solidFill>
                <a:latin typeface="Arial" panose="020B0604020202020204" pitchFamily="34" charset="0"/>
                <a:ea typeface="ＭＳ Ｐゴシック" panose="020B0600070205080204" pitchFamily="34" charset="-128"/>
              </a:rPr>
              <a:t>Bajada o </a:t>
            </a:r>
          </a:p>
          <a:p>
            <a:pPr lvl="0" defTabSz="914400" fontAlgn="base">
              <a:lnSpc>
                <a:spcPct val="80000"/>
              </a:lnSpc>
              <a:spcBef>
                <a:spcPct val="0"/>
              </a:spcBef>
              <a:spcAft>
                <a:spcPct val="0"/>
              </a:spcAft>
            </a:pPr>
            <a:r>
              <a:rPr lang="es-ES_tradnl" altLang="es-CL" sz="2400" b="1" dirty="0">
                <a:solidFill>
                  <a:srgbClr val="FF0000"/>
                </a:solidFill>
                <a:latin typeface="Arial" panose="020B0604020202020204" pitchFamily="34" charset="0"/>
                <a:ea typeface="ＭＳ Ｐゴシック" panose="020B0600070205080204" pitchFamily="34" charset="-128"/>
              </a:rPr>
              <a:t>subtítulo</a:t>
            </a:r>
            <a:endParaRPr lang="es-ES_tradnl" altLang="es-CL" sz="2400" dirty="0">
              <a:solidFill>
                <a:srgbClr val="777777"/>
              </a:solidFill>
              <a:latin typeface="Times New Roman" panose="02020603050405020304" pitchFamily="18" charset="0"/>
              <a:ea typeface="ＭＳ Ｐゴシック" panose="020B0600070205080204" pitchFamily="34" charset="-128"/>
            </a:endParaRPr>
          </a:p>
        </p:txBody>
      </p:sp>
      <p:sp>
        <p:nvSpPr>
          <p:cNvPr id="33" name="Rectangle 23">
            <a:extLst>
              <a:ext uri="{FF2B5EF4-FFF2-40B4-BE49-F238E27FC236}">
                <a16:creationId xmlns:a16="http://schemas.microsoft.com/office/drawing/2014/main" xmlns="" id="{1623345F-01F1-4CAB-B3BE-DDB6BEB2254D}"/>
              </a:ext>
            </a:extLst>
          </p:cNvPr>
          <p:cNvSpPr>
            <a:spLocks noChangeArrowheads="1"/>
          </p:cNvSpPr>
          <p:nvPr/>
        </p:nvSpPr>
        <p:spPr bwMode="auto">
          <a:xfrm>
            <a:off x="7164288" y="3879610"/>
            <a:ext cx="1801465" cy="683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txBody>
          <a:bodyPr wrap="square">
            <a:spAutoFit/>
          </a:bodyPr>
          <a:lstStyle>
            <a:lvl1pPr marL="190500" indent="-1905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6200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811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190500" marR="0" lvl="0" indent="-190500" defTabSz="914400" eaLnBrk="1" fontAlgn="base" latinLnBrk="0" hangingPunct="1">
              <a:lnSpc>
                <a:spcPct val="80000"/>
              </a:lnSpc>
              <a:spcBef>
                <a:spcPct val="20000"/>
              </a:spcBef>
              <a:spcAft>
                <a:spcPct val="0"/>
              </a:spcAft>
              <a:buClrTx/>
              <a:buSzTx/>
              <a:buFontTx/>
              <a:buChar char="•"/>
              <a:tabLst/>
              <a:defRPr/>
            </a:pPr>
            <a:r>
              <a:rPr kumimoji="0" lang="es-ES_tradnl" altLang="es-CL" sz="2400" b="1"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rPr>
              <a:t>Lead o Entradilla</a:t>
            </a:r>
            <a:endParaRPr kumimoji="0" lang="es-ES_tradnl" altLang="es-CL" sz="2400" b="0" i="0" u="none" strike="noStrike" kern="0" cap="none" spc="0" normalizeH="0" baseline="0" noProof="0" dirty="0">
              <a:ln>
                <a:noFill/>
              </a:ln>
              <a:solidFill>
                <a:srgbClr val="777777"/>
              </a:solidFill>
              <a:effectLst/>
              <a:uLnTx/>
              <a:uFillTx/>
              <a:latin typeface="Arial" panose="020B0604020202020204" pitchFamily="34" charset="0"/>
              <a:ea typeface="ＭＳ Ｐゴシック" panose="020B0600070205080204" pitchFamily="34" charset="-128"/>
            </a:endParaRPr>
          </a:p>
        </p:txBody>
      </p:sp>
      <p:sp>
        <p:nvSpPr>
          <p:cNvPr id="34" name="Rectangle 25">
            <a:extLst>
              <a:ext uri="{FF2B5EF4-FFF2-40B4-BE49-F238E27FC236}">
                <a16:creationId xmlns:a16="http://schemas.microsoft.com/office/drawing/2014/main" xmlns="" id="{C272676E-E87A-4E77-9149-68D159B18E9D}"/>
              </a:ext>
            </a:extLst>
          </p:cNvPr>
          <p:cNvSpPr>
            <a:spLocks noChangeArrowheads="1"/>
          </p:cNvSpPr>
          <p:nvPr/>
        </p:nvSpPr>
        <p:spPr bwMode="auto">
          <a:xfrm>
            <a:off x="7447544" y="5593918"/>
            <a:ext cx="1981200" cy="74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txBody>
          <a:bodyPr>
            <a:spAutoFit/>
          </a:bodyPr>
          <a:lstStyle>
            <a:lvl1pPr marL="190500" indent="-1905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6200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811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190500" marR="0" lvl="0" indent="-190500" defTabSz="914400" eaLnBrk="1" fontAlgn="base" latinLnBrk="0" hangingPunct="1">
              <a:lnSpc>
                <a:spcPct val="90000"/>
              </a:lnSpc>
              <a:spcBef>
                <a:spcPct val="20000"/>
              </a:spcBef>
              <a:spcAft>
                <a:spcPct val="0"/>
              </a:spcAft>
              <a:buClrTx/>
              <a:buSzTx/>
              <a:buFontTx/>
              <a:buChar char="•"/>
              <a:tabLst/>
              <a:defRPr/>
            </a:pPr>
            <a:r>
              <a:rPr kumimoji="0" lang="es-ES_tradnl" altLang="es-CL" sz="2400" b="1"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rPr>
              <a:t>Cuerpo de la noticia </a:t>
            </a:r>
            <a:endParaRPr kumimoji="0" lang="es-ES_tradnl" altLang="es-CL" sz="2400" b="0" i="0" u="none" strike="noStrike" kern="0" cap="none" spc="0" normalizeH="0" baseline="0" noProof="0" dirty="0">
              <a:ln>
                <a:noFill/>
              </a:ln>
              <a:solidFill>
                <a:srgbClr val="777777"/>
              </a:solidFill>
              <a:effectLst/>
              <a:uLnTx/>
              <a:uFillTx/>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890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21" grpId="0" animBg="1"/>
      <p:bldP spid="25" grpId="0" animBg="1"/>
      <p:bldP spid="27" grpId="0" animBg="1"/>
      <p:bldP spid="30" grpId="0" animBg="1"/>
      <p:bldP spid="32" grpId="0"/>
      <p:bldP spid="33" grpId="0"/>
      <p:bldP spid="3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Organic</Template>
  <TotalTime>2421</TotalTime>
  <Words>922</Words>
  <Application>Microsoft Office PowerPoint</Application>
  <PresentationFormat>Presentación en pantalla (4:3)</PresentationFormat>
  <Paragraphs>239</Paragraphs>
  <Slides>25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ＭＳ Ｐゴシック</vt:lpstr>
      <vt:lpstr>Arial</vt:lpstr>
      <vt:lpstr>Century Gothic</vt:lpstr>
      <vt:lpstr>Times New Roman</vt:lpstr>
      <vt:lpstr>Wingdings 3</vt:lpstr>
      <vt:lpstr>Ion</vt:lpstr>
      <vt:lpstr>Presentación de PowerPoint</vt:lpstr>
      <vt:lpstr>OBJETIVO DE LA CLASE</vt:lpstr>
      <vt:lpstr>Presentación de PowerPoint</vt:lpstr>
      <vt:lpstr>¿QUÉ VAMOS A APRENDER HOY?</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 TRABAJAR!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Habilidad: Resumir</dc:title>
  <dc:creator>Usuario</dc:creator>
  <cp:lastModifiedBy>HP</cp:lastModifiedBy>
  <cp:revision>213</cp:revision>
  <dcterms:created xsi:type="dcterms:W3CDTF">2020-06-01T14:01:48Z</dcterms:created>
  <dcterms:modified xsi:type="dcterms:W3CDTF">2020-11-20T14:23:36Z</dcterms:modified>
</cp:coreProperties>
</file>