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87" r:id="rId3"/>
    <p:sldId id="28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57" r:id="rId13"/>
    <p:sldId id="270" r:id="rId14"/>
    <p:sldId id="262" r:id="rId15"/>
    <p:sldId id="263" r:id="rId16"/>
    <p:sldId id="264" r:id="rId17"/>
    <p:sldId id="265" r:id="rId18"/>
    <p:sldId id="266" r:id="rId19"/>
    <p:sldId id="272" r:id="rId20"/>
    <p:sldId id="273" r:id="rId21"/>
    <p:sldId id="275" r:id="rId22"/>
    <p:sldId id="277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>
      <p:cViewPr varScale="1">
        <p:scale>
          <a:sx n="114" d="100"/>
          <a:sy n="114" d="100"/>
        </p:scale>
        <p:origin x="147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5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04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861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61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75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986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3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78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845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0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17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052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03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62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39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77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10CE5F-F0F1-4447-BC31-B01D24B8942B}" type="datetimeFigureOut">
              <a:rPr lang="es-CL" smtClean="0"/>
              <a:t>25-09-2020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D072-DE53-449E-AF20-E52FF19356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806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329BE-3946-45FF-9744-F6114741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1242515" cy="140053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5B231E-6AA2-4B3E-96AA-BFAAD555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64470"/>
            <a:ext cx="1115665" cy="13656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F748CA1-83E2-4821-B9B7-B9436C770736}"/>
              </a:ext>
            </a:extLst>
          </p:cNvPr>
          <p:cNvSpPr txBox="1"/>
          <p:nvPr/>
        </p:nvSpPr>
        <p:spPr>
          <a:xfrm>
            <a:off x="3851920" y="4263251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PROFESORAS: CLAUDIA ARCE FLORES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CLAUDIA CAVIERES JARA</a:t>
            </a:r>
          </a:p>
          <a:p>
            <a:r>
              <a:rPr lang="es-419" b="1" dirty="0">
                <a:solidFill>
                  <a:schemeClr val="bg1"/>
                </a:solidFill>
              </a:rPr>
              <a:t>                         ISABEL PÉREZ RODRÍGUEZ</a:t>
            </a:r>
          </a:p>
          <a:p>
            <a:r>
              <a:rPr lang="es-419" b="1">
                <a:solidFill>
                  <a:schemeClr val="bg1"/>
                </a:solidFill>
              </a:rPr>
              <a:t>			    VERÓNICA ROSALES CAMPOS</a:t>
            </a:r>
            <a:endParaRPr lang="es-419" b="1" dirty="0">
              <a:solidFill>
                <a:schemeClr val="bg1"/>
              </a:solidFill>
            </a:endParaRPr>
          </a:p>
          <a:p>
            <a:r>
              <a:rPr lang="es-419" b="1" dirty="0">
                <a:solidFill>
                  <a:schemeClr val="bg1"/>
                </a:solidFill>
              </a:rPr>
              <a:t>ASIGNATURA:  LENGUAJE Y COMUNICACIÓN</a:t>
            </a:r>
          </a:p>
          <a:p>
            <a:r>
              <a:rPr lang="es-419" b="1" dirty="0">
                <a:solidFill>
                  <a:schemeClr val="bg1"/>
                </a:solidFill>
              </a:rPr>
              <a:t>CURSOS:          5° _6°_7°_8° BÁSICO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E20EFB-FFCA-44AF-BA0F-AC3AC9842436}"/>
              </a:ext>
            </a:extLst>
          </p:cNvPr>
          <p:cNvSpPr txBox="1"/>
          <p:nvPr/>
        </p:nvSpPr>
        <p:spPr>
          <a:xfrm>
            <a:off x="1043608" y="2276872"/>
            <a:ext cx="7687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800" b="1" dirty="0">
                <a:solidFill>
                  <a:schemeClr val="bg1"/>
                </a:solidFill>
              </a:rPr>
              <a:t>COLEGIO </a:t>
            </a:r>
          </a:p>
          <a:p>
            <a:pPr algn="ctr"/>
            <a:r>
              <a:rPr lang="es-419" sz="4800" b="1" dirty="0">
                <a:solidFill>
                  <a:schemeClr val="bg1"/>
                </a:solidFill>
              </a:rPr>
              <a:t>“HERMANOS CARRERA”</a:t>
            </a:r>
            <a:endParaRPr lang="es-C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2261E8C-C1A7-4F0E-8FF5-B15312B25512}"/>
              </a:ext>
            </a:extLst>
          </p:cNvPr>
          <p:cNvSpPr/>
          <p:nvPr/>
        </p:nvSpPr>
        <p:spPr>
          <a:xfrm>
            <a:off x="611560" y="620688"/>
            <a:ext cx="8280920" cy="590465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A86696-00DF-4763-9F57-C5A0CE7E3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3312368" cy="39604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DCF0D57-1E7A-4CD3-9006-F9B1C400E6D7}"/>
              </a:ext>
            </a:extLst>
          </p:cNvPr>
          <p:cNvSpPr/>
          <p:nvPr/>
        </p:nvSpPr>
        <p:spPr>
          <a:xfrm>
            <a:off x="4211960" y="1052736"/>
            <a:ext cx="4248472" cy="50405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pPr algn="ctr"/>
            <a:r>
              <a:rPr lang="es-CL" sz="2400" b="1" dirty="0">
                <a:solidFill>
                  <a:srgbClr val="FF0000"/>
                </a:solidFill>
              </a:rPr>
              <a:t>QUIEBRE</a:t>
            </a:r>
          </a:p>
          <a:p>
            <a:pPr algn="ctr"/>
            <a:endParaRPr lang="es-CL" b="1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El problema que rompe el equilibrio inicial y desencadena las otras acciones.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Ejemplo :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Cuando llegó el invierno, la cigarra no tenía qué comer. Había escasez de alimentos producto del frío y la lluvia.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BB56FBC-13DC-40F9-8E56-B42DFAA6DCF7}"/>
              </a:ext>
            </a:extLst>
          </p:cNvPr>
          <p:cNvSpPr/>
          <p:nvPr/>
        </p:nvSpPr>
        <p:spPr>
          <a:xfrm>
            <a:off x="611560" y="620688"/>
            <a:ext cx="8208912" cy="597666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DBD710-24B0-4C26-82B9-10BDA1F4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2808312" cy="403244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7C384F2-DA22-413F-A610-C772C09F4F18}"/>
              </a:ext>
            </a:extLst>
          </p:cNvPr>
          <p:cNvSpPr/>
          <p:nvPr/>
        </p:nvSpPr>
        <p:spPr>
          <a:xfrm>
            <a:off x="4355976" y="980728"/>
            <a:ext cx="4032448" cy="525658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u="sng" dirty="0">
                <a:solidFill>
                  <a:srgbClr val="FF0000"/>
                </a:solidFill>
              </a:rPr>
              <a:t>Moraleja</a:t>
            </a:r>
          </a:p>
          <a:p>
            <a:pPr algn="ctr"/>
            <a:endParaRPr lang="es-CL" sz="2400" b="1" u="sng" dirty="0">
              <a:solidFill>
                <a:srgbClr val="FF0000"/>
              </a:solidFill>
            </a:endParaRPr>
          </a:p>
          <a:p>
            <a:pPr algn="ctr"/>
            <a:endParaRPr lang="es-CL" sz="2400" b="1" u="sng" dirty="0">
              <a:solidFill>
                <a:srgbClr val="FF0000"/>
              </a:solidFill>
            </a:endParaRPr>
          </a:p>
          <a:p>
            <a:r>
              <a:rPr lang="es-ES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Enseñanza que deja la fábula.</a:t>
            </a:r>
          </a:p>
          <a:p>
            <a:endParaRPr lang="es-ES" sz="2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just"/>
            <a:r>
              <a:rPr lang="es-ES" sz="2400" b="1" dirty="0">
                <a:solidFill>
                  <a:schemeClr val="bg1"/>
                </a:solidFill>
              </a:rPr>
              <a:t>Ejemplo: No pases tu tiempo dedicado solo al placer. Trabaja y guarda de tu cosecha para los momentos de escasez.</a:t>
            </a:r>
            <a:endParaRPr lang="es-CL" sz="2400" b="1" dirty="0">
              <a:solidFill>
                <a:schemeClr val="bg1"/>
              </a:solidFill>
            </a:endParaRPr>
          </a:p>
          <a:p>
            <a:pPr algn="just"/>
            <a:r>
              <a:rPr lang="es-CL" sz="2400" b="1" u="sng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4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3887C-8867-4899-8228-07ABF09E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800200"/>
          </a:xfrm>
        </p:spPr>
        <p:txBody>
          <a:bodyPr/>
          <a:lstStyle/>
          <a:p>
            <a:pPr algn="ctr"/>
            <a:r>
              <a:rPr lang="es-CL" sz="3200" b="1" dirty="0">
                <a:solidFill>
                  <a:schemeClr val="bg1"/>
                </a:solidFill>
              </a:rPr>
              <a:t>PARA HACER CORRECTAMENTE UNA </a:t>
            </a:r>
            <a:r>
              <a:rPr lang="es-CL" sz="3200" b="1" dirty="0">
                <a:solidFill>
                  <a:schemeClr val="bg1"/>
                </a:solidFill>
                <a:highlight>
                  <a:srgbClr val="FFFF00"/>
                </a:highlight>
              </a:rPr>
              <a:t>FÁBULA</a:t>
            </a:r>
            <a:r>
              <a:rPr lang="es-CL" sz="3200" b="1" dirty="0">
                <a:solidFill>
                  <a:schemeClr val="bg1"/>
                </a:solidFill>
              </a:rPr>
              <a:t> DEBEMOS PREVIAMENTE REALIZAR UNA PLANIFICACIÓN.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B16297-B1F4-4E5B-8BEB-EDFBFD93E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137" r="790"/>
          <a:stretch/>
        </p:blipFill>
        <p:spPr>
          <a:xfrm>
            <a:off x="1835696" y="2204864"/>
            <a:ext cx="59046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A5E18-4E6D-4DC7-8406-FACFC155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32656"/>
            <a:ext cx="8659290" cy="6192688"/>
          </a:xfrm>
        </p:spPr>
        <p:txBody>
          <a:bodyPr/>
          <a:lstStyle/>
          <a:p>
            <a:r>
              <a:rPr lang="es-CL" sz="2800" b="1" dirty="0">
                <a:solidFill>
                  <a:schemeClr val="bg1"/>
                </a:solidFill>
              </a:rPr>
              <a:t>PLANIFICACIÓN PARA CREAR UNA FÁBULA</a:t>
            </a:r>
            <a:br>
              <a:rPr lang="es-CL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1:</a:t>
            </a:r>
            <a:r>
              <a:rPr lang="es-ES" sz="1800" dirty="0">
                <a:solidFill>
                  <a:schemeClr val="bg1"/>
                </a:solidFill>
                <a:highlight>
                  <a:srgbClr val="00FF00"/>
                </a:highlight>
              </a:rPr>
              <a:t>Piensa un tema o una idea para tu FÁBULA . </a:t>
            </a:r>
            <a:br>
              <a:rPr lang="es-ES" sz="1800" dirty="0">
                <a:solidFill>
                  <a:schemeClr val="bg1"/>
                </a:solidFill>
                <a:highlight>
                  <a:srgbClr val="FFFF00"/>
                </a:highlight>
              </a:rPr>
            </a:br>
            <a:br>
              <a:rPr lang="es-ES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2</a:t>
            </a:r>
            <a:r>
              <a:rPr lang="es-C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Inventa uno o más personajes que serán los protagonistas de tu  FÁBULA.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3: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Ponle un título a tu FÁBULA, debe tener relación con la historia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4</a:t>
            </a:r>
            <a:r>
              <a:rPr lang="es-CL" sz="1800" b="1" dirty="0">
                <a:solidFill>
                  <a:schemeClr val="bg1"/>
                </a:solidFill>
                <a:highlight>
                  <a:srgbClr val="00FF00"/>
                </a:highlight>
              </a:rPr>
              <a:t>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Crea un lugar dónde sucederá tu historia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5: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Crea una situación o acontecimiento que dé origen a tu FÁBULA. </a:t>
            </a:r>
            <a:br>
              <a:rPr lang="es-CL" sz="1800" dirty="0">
                <a:solidFill>
                  <a:schemeClr val="bg1"/>
                </a:solidFill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6: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Presenta un problema o un conflicto que el o la  protagonista debe resolver.</a:t>
            </a:r>
            <a:b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7: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Final. Dale una solución al problema, recuerda que él o la protagonista es quien da la solución con una moraleja.</a:t>
            </a:r>
            <a:b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</a:br>
            <a:br>
              <a:rPr lang="es-CL" sz="1800" dirty="0">
                <a:solidFill>
                  <a:schemeClr val="bg1"/>
                </a:solidFill>
              </a:rPr>
            </a:br>
            <a:r>
              <a:rPr lang="es-CL" sz="1800" b="1" dirty="0">
                <a:solidFill>
                  <a:schemeClr val="bg1"/>
                </a:solidFill>
              </a:rPr>
              <a:t>PASO 8: </a:t>
            </a:r>
            <a:r>
              <a:rPr lang="es-CL" sz="1800" dirty="0">
                <a:solidFill>
                  <a:schemeClr val="bg1"/>
                </a:solidFill>
                <a:highlight>
                  <a:srgbClr val="00FF00"/>
                </a:highlight>
              </a:rPr>
              <a:t>Lee la primera versión de tu cuento, revisa la redacción y ortografía, puedes realizar cambios que consideres necesarios para su mejora. </a:t>
            </a:r>
          </a:p>
        </p:txBody>
      </p:sp>
    </p:spTree>
    <p:extLst>
      <p:ext uri="{BB962C8B-B14F-4D97-AF65-F5344CB8AC3E}">
        <p14:creationId xmlns:p14="http://schemas.microsoft.com/office/powerpoint/2010/main" val="35618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5686C-4677-4D53-A41C-4162D270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217166"/>
            <a:ext cx="8568952" cy="1008112"/>
          </a:xfrm>
        </p:spPr>
        <p:txBody>
          <a:bodyPr/>
          <a:lstStyle/>
          <a:p>
            <a:pPr algn="ctr"/>
            <a:br>
              <a:rPr lang="es-CL" sz="3200" b="1" dirty="0">
                <a:solidFill>
                  <a:schemeClr val="bg1"/>
                </a:solidFill>
              </a:rPr>
            </a:br>
            <a:r>
              <a:rPr lang="es-CL" sz="3200" b="1" dirty="0">
                <a:solidFill>
                  <a:schemeClr val="bg1"/>
                </a:solidFill>
              </a:rPr>
              <a:t>PLANIFICACIÓN</a:t>
            </a:r>
            <a:br>
              <a:rPr lang="es-CL" sz="3200" b="1" dirty="0">
                <a:solidFill>
                  <a:schemeClr val="bg1"/>
                </a:solidFill>
              </a:rPr>
            </a:br>
            <a:r>
              <a:rPr lang="es-CL" sz="3200" b="1" dirty="0">
                <a:solidFill>
                  <a:schemeClr val="bg1"/>
                </a:solidFill>
              </a:rPr>
              <a:t>Observa el siguiente modelamiento: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BCA655-1FC9-4787-9313-091FF7C48404}"/>
              </a:ext>
            </a:extLst>
          </p:cNvPr>
          <p:cNvSpPr txBox="1"/>
          <p:nvPr/>
        </p:nvSpPr>
        <p:spPr>
          <a:xfrm>
            <a:off x="599681" y="1245821"/>
            <a:ext cx="73485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Paso 1</a:t>
            </a:r>
            <a:r>
              <a:rPr lang="es-ES" sz="3200" b="1" dirty="0">
                <a:solidFill>
                  <a:srgbClr val="FF0000"/>
                </a:solidFill>
              </a:rPr>
              <a:t>:</a:t>
            </a:r>
            <a:r>
              <a:rPr lang="es-ES" sz="2400" b="1" dirty="0">
                <a:solidFill>
                  <a:srgbClr val="FF0000"/>
                </a:solidFill>
              </a:rPr>
              <a:t>Piensa un tema o una idea para tu fábula. Puede ser un valor ejemplo la </a:t>
            </a:r>
            <a:r>
              <a:rPr lang="es-ES" sz="2400" b="1" dirty="0" err="1">
                <a:solidFill>
                  <a:srgbClr val="FF0000"/>
                </a:solidFill>
              </a:rPr>
              <a:t>amistad,solidaridad,etc</a:t>
            </a:r>
            <a:r>
              <a:rPr lang="es-ES" sz="2400" b="1" dirty="0">
                <a:solidFill>
                  <a:srgbClr val="FF0000"/>
                </a:solidFill>
              </a:rPr>
              <a:t>. </a:t>
            </a:r>
            <a:br>
              <a:rPr lang="es-ES" sz="2400" b="1" dirty="0">
                <a:solidFill>
                  <a:srgbClr val="FF0000"/>
                </a:solidFill>
              </a:rPr>
            </a:br>
            <a:br>
              <a:rPr lang="es-ES" sz="2400" b="1" dirty="0">
                <a:solidFill>
                  <a:srgbClr val="FF0000"/>
                </a:solidFill>
              </a:rPr>
            </a:b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BF0B92-5292-4537-8E76-79E94CBB8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8892480" cy="5771734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>
                <a:solidFill>
                  <a:schemeClr val="bg1"/>
                </a:solidFill>
              </a:rPr>
              <a:t>                  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CB90510-F86E-45AC-96B5-8EA089929661}"/>
              </a:ext>
            </a:extLst>
          </p:cNvPr>
          <p:cNvSpPr/>
          <p:nvPr/>
        </p:nvSpPr>
        <p:spPr>
          <a:xfrm flipH="1">
            <a:off x="1195785" y="3140968"/>
            <a:ext cx="5544616" cy="206210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BURLA </a:t>
            </a:r>
          </a:p>
        </p:txBody>
      </p:sp>
    </p:spTree>
    <p:extLst>
      <p:ext uri="{BB962C8B-B14F-4D97-AF65-F5344CB8AC3E}">
        <p14:creationId xmlns:p14="http://schemas.microsoft.com/office/powerpoint/2010/main" val="5237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BCA655-1FC9-4787-9313-091FF7C48404}"/>
              </a:ext>
            </a:extLst>
          </p:cNvPr>
          <p:cNvSpPr txBox="1"/>
          <p:nvPr/>
        </p:nvSpPr>
        <p:spPr>
          <a:xfrm>
            <a:off x="611560" y="332656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Paso 2: Inventa uno o más personajes que serán los protagonistas de tu fábula. Descríbelos.</a:t>
            </a:r>
          </a:p>
          <a:p>
            <a:pPr algn="just"/>
            <a:endParaRPr lang="es-ES" sz="3200" b="1" dirty="0">
              <a:solidFill>
                <a:srgbClr val="FF0000"/>
              </a:solidFill>
            </a:endParaRPr>
          </a:p>
          <a:p>
            <a:pPr algn="just"/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19A97-5A48-4238-8D70-FCC43688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29" y="2492896"/>
            <a:ext cx="6711654" cy="4195481"/>
          </a:xfrm>
        </p:spPr>
        <p:txBody>
          <a:bodyPr>
            <a:normAutofit/>
          </a:bodyPr>
          <a:lstStyle/>
          <a:p>
            <a:pPr algn="just"/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5F317A-161C-4082-B68F-239E955BB194}"/>
              </a:ext>
            </a:extLst>
          </p:cNvPr>
          <p:cNvSpPr/>
          <p:nvPr/>
        </p:nvSpPr>
        <p:spPr>
          <a:xfrm>
            <a:off x="1115616" y="2564904"/>
            <a:ext cx="6624736" cy="396044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800" dirty="0">
                <a:highlight>
                  <a:srgbClr val="FFFF00"/>
                </a:highlight>
              </a:rPr>
              <a:t>LIEBRE:</a:t>
            </a:r>
            <a:r>
              <a:rPr lang="es-CL" sz="2800" dirty="0"/>
              <a:t>  Veloz, orgullosa, grande, color blanca.</a:t>
            </a:r>
          </a:p>
          <a:p>
            <a:pPr algn="just"/>
            <a:endParaRPr lang="es-CL" sz="2800" dirty="0"/>
          </a:p>
          <a:p>
            <a:pPr algn="just"/>
            <a:r>
              <a:rPr lang="es-CL" sz="2800" dirty="0">
                <a:highlight>
                  <a:srgbClr val="FFFF00"/>
                </a:highlight>
              </a:rPr>
              <a:t>TORTUGA: </a:t>
            </a:r>
            <a:r>
              <a:rPr lang="es-CL" sz="2800" dirty="0"/>
              <a:t> Amable, lenta para caminar, caparazón y color café.</a:t>
            </a:r>
          </a:p>
        </p:txBody>
      </p:sp>
    </p:spTree>
    <p:extLst>
      <p:ext uri="{BB962C8B-B14F-4D97-AF65-F5344CB8AC3E}">
        <p14:creationId xmlns:p14="http://schemas.microsoft.com/office/powerpoint/2010/main" val="1181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BCA655-1FC9-4787-9313-091FF7C48404}"/>
              </a:ext>
            </a:extLst>
          </p:cNvPr>
          <p:cNvSpPr txBox="1"/>
          <p:nvPr/>
        </p:nvSpPr>
        <p:spPr>
          <a:xfrm>
            <a:off x="611560" y="476672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0000"/>
                </a:solidFill>
              </a:rPr>
              <a:t>Paso 3: Ponle un título a tu fábula, debe tener relación con la historia</a:t>
            </a:r>
            <a:br>
              <a:rPr lang="es-ES" sz="3200" b="1" dirty="0">
                <a:solidFill>
                  <a:srgbClr val="FF0000"/>
                </a:solidFill>
              </a:rPr>
            </a:br>
            <a:br>
              <a:rPr lang="es-ES" sz="3200" b="1" dirty="0">
                <a:solidFill>
                  <a:srgbClr val="FF0000"/>
                </a:solidFill>
              </a:rPr>
            </a:b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DDE1B6E-EFDE-4687-8D3C-E8B31943F550}"/>
              </a:ext>
            </a:extLst>
          </p:cNvPr>
          <p:cNvSpPr/>
          <p:nvPr/>
        </p:nvSpPr>
        <p:spPr>
          <a:xfrm>
            <a:off x="1331640" y="2383145"/>
            <a:ext cx="5616624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/>
              <a:t>LA TORTUGA  Y LA LIEBRE.</a:t>
            </a:r>
          </a:p>
          <a:p>
            <a:pPr algn="ctr"/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27969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B4386FC-0063-4DBB-A707-8415EE34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5004951"/>
            <a:ext cx="853514" cy="664522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EEAEF150-584E-4C07-8A2D-E9BAD149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>
                <a:solidFill>
                  <a:srgbClr val="FF0000"/>
                </a:solidFill>
              </a:rPr>
              <a:t>Paso 4: </a:t>
            </a:r>
            <a:r>
              <a:rPr lang="es-ES" sz="4000" dirty="0">
                <a:solidFill>
                  <a:srgbClr val="FF0000"/>
                </a:solidFill>
              </a:rPr>
              <a:t>Crea un lugar dónde sucederá tu historia</a:t>
            </a:r>
            <a:r>
              <a:rPr lang="es-CL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EB460D1-163E-429C-9723-34C95247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54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6B7E73-1417-41C7-9E14-B44909BD8DE9}"/>
              </a:ext>
            </a:extLst>
          </p:cNvPr>
          <p:cNvSpPr/>
          <p:nvPr/>
        </p:nvSpPr>
        <p:spPr>
          <a:xfrm>
            <a:off x="827700" y="2052925"/>
            <a:ext cx="6480720" cy="33205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En el campo.</a:t>
            </a:r>
          </a:p>
          <a:p>
            <a:pPr algn="ctr"/>
            <a:endParaRPr lang="es-CL" sz="3600" b="1" dirty="0"/>
          </a:p>
          <a:p>
            <a:pPr algn="ctr"/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393139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0A9CC5-1CB5-4E84-A23F-18741879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58645"/>
            <a:ext cx="1052721" cy="110150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9324BDD5-7838-41C1-9108-AB110977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2718"/>
            <a:ext cx="6928530" cy="1680138"/>
          </a:xfrm>
        </p:spPr>
        <p:txBody>
          <a:bodyPr/>
          <a:lstStyle/>
          <a:p>
            <a:pPr algn="just"/>
            <a:r>
              <a:rPr lang="es-CL" b="1" dirty="0">
                <a:solidFill>
                  <a:srgbClr val="FF0000"/>
                </a:solidFill>
              </a:rPr>
              <a:t>Paso 5: </a:t>
            </a:r>
            <a:r>
              <a:rPr lang="es-ES" sz="3200" b="1" dirty="0">
                <a:solidFill>
                  <a:srgbClr val="FF0000"/>
                </a:solidFill>
              </a:rPr>
              <a:t>Crea una situación o acontecimiento que dé origen a tu fábula.</a:t>
            </a:r>
            <a:endParaRPr lang="es-CL" sz="3200" b="1" dirty="0">
              <a:solidFill>
                <a:srgbClr val="FF0000"/>
              </a:solidFill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F203D4A-61F1-484B-B399-DF299BE0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40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ACC4C49-4785-41A2-9AB2-2C02B5E30699}"/>
              </a:ext>
            </a:extLst>
          </p:cNvPr>
          <p:cNvSpPr/>
          <p:nvPr/>
        </p:nvSpPr>
        <p:spPr>
          <a:xfrm>
            <a:off x="927715" y="2052925"/>
            <a:ext cx="6712506" cy="388843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3200" b="1" dirty="0"/>
              <a:t>La liebre cree que le puede ganar a la tortuga, se burla de ella porque es lenta. </a:t>
            </a:r>
          </a:p>
          <a:p>
            <a:pPr algn="just"/>
            <a:endParaRPr lang="es-CL" sz="3200" b="1" dirty="0"/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39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54153-3C88-42B3-B877-CE4930ED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16" y="476672"/>
            <a:ext cx="7055380" cy="1400530"/>
          </a:xfrm>
        </p:spPr>
        <p:txBody>
          <a:bodyPr/>
          <a:lstStyle/>
          <a:p>
            <a:pPr algn="just"/>
            <a:r>
              <a:rPr lang="es-CL" b="1" dirty="0">
                <a:solidFill>
                  <a:srgbClr val="FF0000"/>
                </a:solidFill>
              </a:rPr>
              <a:t>Paso 6:</a:t>
            </a:r>
            <a:r>
              <a:rPr lang="es-CL" sz="3600" b="1" dirty="0">
                <a:solidFill>
                  <a:srgbClr val="FF0000"/>
                </a:solidFill>
              </a:rPr>
              <a:t>Presenta un problema o un conflicto que el o la  protagonista debe resolver.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CC37D-1229-4AFA-9EB5-3142887E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79" y="2676543"/>
            <a:ext cx="6883517" cy="3456384"/>
          </a:xfrm>
        </p:spPr>
        <p:txBody>
          <a:bodyPr>
            <a:normAutofit/>
          </a:bodyPr>
          <a:lstStyle/>
          <a:p>
            <a:pPr algn="just"/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9E37D0-FBB0-41EC-A717-8396A52A5428}"/>
              </a:ext>
            </a:extLst>
          </p:cNvPr>
          <p:cNvSpPr/>
          <p:nvPr/>
        </p:nvSpPr>
        <p:spPr>
          <a:xfrm>
            <a:off x="755576" y="2564904"/>
            <a:ext cx="7055380" cy="36004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3200" b="1" dirty="0"/>
              <a:t>La tortuga acepta la competencia y la liebre se burla porque ella se cree es muy veloz.</a:t>
            </a:r>
          </a:p>
        </p:txBody>
      </p:sp>
    </p:spTree>
    <p:extLst>
      <p:ext uri="{BB962C8B-B14F-4D97-AF65-F5344CB8AC3E}">
        <p14:creationId xmlns:p14="http://schemas.microsoft.com/office/powerpoint/2010/main" val="3213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7AF8A-D010-4E13-8EA5-D7B406BD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4DC9E-1240-4BD3-A8A6-0DD2BD3E4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F1D4C8-88F6-4B63-BA44-28808F3B5E1E}"/>
              </a:ext>
            </a:extLst>
          </p:cNvPr>
          <p:cNvSpPr/>
          <p:nvPr/>
        </p:nvSpPr>
        <p:spPr>
          <a:xfrm>
            <a:off x="755576" y="2060848"/>
            <a:ext cx="7200800" cy="424847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Escribir un texto narrativo (fábula) con una estructura y secuencia lógica utilizando </a:t>
            </a:r>
            <a:r>
              <a:rPr lang="es-ES" sz="3200" b="1" dirty="0" err="1">
                <a:solidFill>
                  <a:schemeClr val="bg1"/>
                </a:solidFill>
              </a:rPr>
              <a:t>Power</a:t>
            </a:r>
            <a:r>
              <a:rPr lang="es-ES" sz="3200" b="1" dirty="0">
                <a:solidFill>
                  <a:schemeClr val="bg1"/>
                </a:solidFill>
              </a:rPr>
              <a:t> Point y guía de contenidos.</a:t>
            </a:r>
            <a:endParaRPr lang="es-CL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55C98-D641-4B79-A78C-F8255A04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sz="3200" b="1" dirty="0">
                <a:solidFill>
                  <a:srgbClr val="FF0000"/>
                </a:solidFill>
              </a:rPr>
              <a:t>Paso 7:</a:t>
            </a:r>
            <a:r>
              <a:rPr lang="es-ES" sz="3200" b="1" dirty="0">
                <a:solidFill>
                  <a:srgbClr val="FF0000"/>
                </a:solidFill>
              </a:rPr>
              <a:t> Final. Dale una solución al problema, recuerda que él o la protagonista es quien da la solución</a:t>
            </a:r>
            <a:r>
              <a:rPr lang="es-ES" sz="3600" b="1" dirty="0">
                <a:solidFill>
                  <a:srgbClr val="FF0000"/>
                </a:solidFill>
              </a:rPr>
              <a:t> con una moraleja.</a:t>
            </a:r>
            <a:br>
              <a:rPr lang="es-ES" sz="3600" b="1" dirty="0">
                <a:solidFill>
                  <a:srgbClr val="FF0000"/>
                </a:solidFill>
              </a:rPr>
            </a:b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A47F5-9C98-4D73-9EFB-3785F814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2492896"/>
            <a:ext cx="6711654" cy="4195481"/>
          </a:xfrm>
        </p:spPr>
        <p:txBody>
          <a:bodyPr>
            <a:normAutofit/>
          </a:bodyPr>
          <a:lstStyle/>
          <a:p>
            <a:pPr algn="just"/>
            <a:endParaRPr lang="es-CL" sz="4400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DE98FD-9367-4078-BC6E-F540B534CB54}"/>
              </a:ext>
            </a:extLst>
          </p:cNvPr>
          <p:cNvSpPr/>
          <p:nvPr/>
        </p:nvSpPr>
        <p:spPr>
          <a:xfrm>
            <a:off x="484710" y="2780928"/>
            <a:ext cx="6967610" cy="3456384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800" b="1" dirty="0"/>
              <a:t>La tortuga gana la competencia y la liebre quedó sorprendida.</a:t>
            </a:r>
          </a:p>
          <a:p>
            <a:pPr algn="just"/>
            <a:endParaRPr lang="es-CL" sz="2800" b="1" dirty="0"/>
          </a:p>
          <a:p>
            <a:pPr algn="just"/>
            <a:r>
              <a:rPr lang="es-CL" sz="2800" b="1" dirty="0">
                <a:highlight>
                  <a:srgbClr val="FFFF00"/>
                </a:highlight>
              </a:rPr>
              <a:t>No hay que burlarse jamás de los demás.  </a:t>
            </a:r>
          </a:p>
        </p:txBody>
      </p:sp>
    </p:spTree>
    <p:extLst>
      <p:ext uri="{BB962C8B-B14F-4D97-AF65-F5344CB8AC3E}">
        <p14:creationId xmlns:p14="http://schemas.microsoft.com/office/powerpoint/2010/main" val="22568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15E0D-507E-46D5-9530-23074D88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825445"/>
            <a:ext cx="6711654" cy="4195481"/>
          </a:xfrm>
        </p:spPr>
        <p:txBody>
          <a:bodyPr>
            <a:normAutofit/>
          </a:bodyPr>
          <a:lstStyle/>
          <a:p>
            <a:endParaRPr lang="es-CL" dirty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39993C7-F2D3-4EA6-AB98-5D37C2AD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8: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 la primera versión de tu fábula, revisa la redacción y ortografía, puedes realizar cambios que consideres necesarios para su mejora. </a:t>
            </a:r>
            <a:endParaRPr lang="es-CL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7D495B1-66A7-4CE3-A322-D50F69EF12A6}"/>
              </a:ext>
            </a:extLst>
          </p:cNvPr>
          <p:cNvSpPr/>
          <p:nvPr/>
        </p:nvSpPr>
        <p:spPr>
          <a:xfrm>
            <a:off x="683568" y="2204864"/>
            <a:ext cx="7776864" cy="446449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highlight>
                  <a:srgbClr val="FFFF00"/>
                </a:highlight>
              </a:rPr>
              <a:t>LA TORTUGA Y LA LIEBRE</a:t>
            </a:r>
          </a:p>
          <a:p>
            <a:pPr algn="just"/>
            <a:r>
              <a:rPr lang="es-ES" b="1" dirty="0"/>
              <a:t>En el mundo de los animales vivía una liebre muy orgullosa, porque era el animal más veloz. También era vanidosa y constantemente se reía de la lenta tortuga.</a:t>
            </a:r>
          </a:p>
          <a:p>
            <a:pPr algn="just"/>
            <a:r>
              <a:rPr lang="es-ES" b="1" dirty="0"/>
              <a:t>Un día, a la tortuga se le ocurrió de pronto hacerle una apuesta a la liebre.</a:t>
            </a:r>
          </a:p>
          <a:p>
            <a:pPr algn="just"/>
            <a:r>
              <a:rPr lang="es-ES" b="1" dirty="0"/>
              <a:t>- Estoy segura de poder ganarte una carrera - le dijo.</a:t>
            </a:r>
          </a:p>
          <a:p>
            <a:pPr algn="just"/>
            <a:r>
              <a:rPr lang="es-ES" b="1" dirty="0"/>
              <a:t>La liebre, muy divertida, aceptó y todos los animales se reunieron para presenciar la carrera. </a:t>
            </a:r>
          </a:p>
          <a:p>
            <a:pPr algn="just"/>
            <a:r>
              <a:rPr lang="es-ES" b="1" dirty="0"/>
              <a:t>Confiando en su velocidad, la liebre dejó partir a la tortuga y se quedó remoloneando.</a:t>
            </a:r>
          </a:p>
          <a:p>
            <a:pPr algn="just"/>
            <a:r>
              <a:rPr lang="es-ES" b="1" dirty="0"/>
              <a:t>Un rato después, empezó a correr, corría veloz como el viento mientras la tortuga iba despacio, eso sí, sin parar. Enseguida, la liebre se adelantó muchísimo, tanto que se detuvo al lado del camino y se sentó a descansar. Varias veces repitió lo mismo, le dejó ventaja y nuevamente emprendió su veloz marcha. </a:t>
            </a:r>
          </a:p>
        </p:txBody>
      </p:sp>
    </p:spTree>
    <p:extLst>
      <p:ext uri="{BB962C8B-B14F-4D97-AF65-F5344CB8AC3E}">
        <p14:creationId xmlns:p14="http://schemas.microsoft.com/office/powerpoint/2010/main" val="5682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720080"/>
          </a:xfrm>
        </p:spPr>
        <p:txBody>
          <a:bodyPr/>
          <a:lstStyle/>
          <a:p>
            <a:pPr algn="ctr"/>
            <a:r>
              <a:rPr lang="es-CL" sz="3600" b="1" dirty="0">
                <a:solidFill>
                  <a:schemeClr val="bg1"/>
                </a:solidFill>
              </a:rPr>
              <a:t>CORROBOREMOS LA PLANIFICACIÓN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6210" y="1556792"/>
            <a:ext cx="8478277" cy="4483513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>
                <a:solidFill>
                  <a:schemeClr val="bg1"/>
                </a:solidFill>
              </a:rPr>
              <a:t>CUADRO RESUMEN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1. ESCOGER UN TEMA DE SU INTERÉS.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2. CREAR MÍNIMO 2 MÁXIMO 4 PERSONAJES.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3. DETERMINAR EL LUGAR O CONTEXTO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4. ESCOGER UN TEMA O CONFLICTO.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5. RESOLVER EL DESENLACE CON UNA MORALEJA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6. COMENZAR A REDACTAR TU FABULA  USANDO CONECTORES TRABAJADOS.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7. ESCRIBIR UN TÍTULO ADECUADO A LA FABULA.</a:t>
            </a:r>
          </a:p>
        </p:txBody>
      </p:sp>
    </p:spTree>
    <p:extLst>
      <p:ext uri="{BB962C8B-B14F-4D97-AF65-F5344CB8AC3E}">
        <p14:creationId xmlns:p14="http://schemas.microsoft.com/office/powerpoint/2010/main" val="4708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F38E5-8762-4103-82F5-D7932165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solidFill>
                  <a:schemeClr val="bg1"/>
                </a:solidFill>
              </a:rPr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9406F-6381-4BAD-B806-BC63718E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36" y="1556792"/>
            <a:ext cx="6711654" cy="2096155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chemeClr val="bg1"/>
                </a:solidFill>
              </a:rPr>
              <a:t>Ahora deberás realizar una fábula con los pasos señalados y seguir las instrucciones realizadas en la guía de trabajo.</a:t>
            </a:r>
          </a:p>
          <a:p>
            <a:pPr algn="just"/>
            <a:r>
              <a:rPr lang="es-ES" dirty="0">
                <a:solidFill>
                  <a:schemeClr val="bg2"/>
                </a:solidFill>
              </a:rPr>
              <a:t>PUEDES GUIARTE POR EL CUADRO RESUMEN DE LA PLANIFICACION </a:t>
            </a:r>
            <a:r>
              <a:rPr lang="es-ES">
                <a:solidFill>
                  <a:schemeClr val="bg2"/>
                </a:solidFill>
              </a:rPr>
              <a:t>DE UNA FABULA.</a:t>
            </a:r>
            <a:endParaRPr lang="es-ES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es-ES" dirty="0">
              <a:solidFill>
                <a:schemeClr val="bg1"/>
              </a:solidFill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819140-7BB7-4E32-86FB-2660EA4E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29000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7B661-2885-4A33-93A3-192385A7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</a:rPr>
              <a:t>¿QUÉ VAMOS A APRENDER HOY?</a:t>
            </a:r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5494F6-3F21-4D65-8B65-AB1ECE55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2060848"/>
            <a:ext cx="8407770" cy="4195481"/>
          </a:xfrm>
        </p:spPr>
        <p:txBody>
          <a:bodyPr>
            <a:norm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- ¿Qué es una fábula?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- Estructura de la fábula</a:t>
            </a:r>
          </a:p>
          <a:p>
            <a:r>
              <a:rPr lang="es-CL" sz="3600" b="1" dirty="0">
                <a:solidFill>
                  <a:schemeClr val="bg1"/>
                </a:solidFill>
              </a:rPr>
              <a:t>-  Pasos de cómo redactar una fábula.</a:t>
            </a:r>
          </a:p>
        </p:txBody>
      </p:sp>
    </p:spTree>
    <p:extLst>
      <p:ext uri="{BB962C8B-B14F-4D97-AF65-F5344CB8AC3E}">
        <p14:creationId xmlns:p14="http://schemas.microsoft.com/office/powerpoint/2010/main" val="16444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B6E44F-3F11-4B25-94FA-B3657677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800" b="1" dirty="0">
                <a:solidFill>
                  <a:schemeClr val="bg1"/>
                </a:solidFill>
              </a:rPr>
              <a:t>¿QUÉ ES UNA FÁBULA?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6B17FE-66FA-4EC9-9697-F9A4C0A3209B}"/>
              </a:ext>
            </a:extLst>
          </p:cNvPr>
          <p:cNvSpPr/>
          <p:nvPr/>
        </p:nvSpPr>
        <p:spPr>
          <a:xfrm>
            <a:off x="251520" y="1853248"/>
            <a:ext cx="8407770" cy="4552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highlight>
                  <a:srgbClr val="FFFF00"/>
                </a:highlight>
              </a:rPr>
              <a:t>Una fábula es un relato breve que resalta las virtudes y los defectos humanos e incluye una moraleja</a:t>
            </a:r>
            <a:r>
              <a:rPr lang="es-ES" sz="2400" b="1" dirty="0"/>
              <a:t>, que es una enseñanza o reflexión que el autor quiere transmitir como conclusión de su obra. 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b="1" dirty="0"/>
              <a:t>La moraleja puede estar mencionada explícitamente en un enunciado breve al final del texto o bien, </a:t>
            </a:r>
            <a:r>
              <a:rPr lang="es-ES" sz="2400" b="1" dirty="0">
                <a:highlight>
                  <a:srgbClr val="FFFF00"/>
                </a:highlight>
              </a:rPr>
              <a:t>hay ocasiones en que no se declara y se infiere de las acciones relatadas.</a:t>
            </a:r>
          </a:p>
          <a:p>
            <a:pPr algn="just"/>
            <a:endParaRPr lang="es-ES" sz="2400" b="1" dirty="0"/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7411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9F8AB-039C-4FFD-9941-CD6AFBB8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CARACTERÍSTICAS DE LA FÁBULA.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E229B6-A07A-4E53-B9D3-F74212B17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E4A1C0-51E8-46A4-A0BE-2589951CA992}"/>
              </a:ext>
            </a:extLst>
          </p:cNvPr>
          <p:cNvSpPr/>
          <p:nvPr/>
        </p:nvSpPr>
        <p:spPr>
          <a:xfrm>
            <a:off x="484710" y="2132856"/>
            <a:ext cx="7615682" cy="439248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D0BB34-EDFF-439F-8CA5-78A1D858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00" y="3142371"/>
            <a:ext cx="2086829" cy="27349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460E8C-477C-47BA-95AD-F27C8AD06F7C}"/>
              </a:ext>
            </a:extLst>
          </p:cNvPr>
          <p:cNvSpPr/>
          <p:nvPr/>
        </p:nvSpPr>
        <p:spPr>
          <a:xfrm>
            <a:off x="3347864" y="2636912"/>
            <a:ext cx="4464496" cy="338437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rgbClr val="FF0000"/>
                </a:solidFill>
              </a:rPr>
              <a:t>1.- PERSONAJES</a:t>
            </a:r>
          </a:p>
          <a:p>
            <a:pPr algn="ctr"/>
            <a:endParaRPr lang="es-CL" b="1" u="sng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  <a:highlight>
                  <a:srgbClr val="FFFF00"/>
                </a:highlight>
              </a:rPr>
              <a:t>Tiene generalmente como personajes principales animales, para exaltar o reprobar conductas de los seres humanos.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 EJEMPLO: CIGARRA, LEÓN, RATÓN, ELEFANTE.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  </a:t>
            </a:r>
            <a:endParaRPr lang="es-C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AE16BF4-A237-4771-9B2E-9BE1A79C426D}"/>
              </a:ext>
            </a:extLst>
          </p:cNvPr>
          <p:cNvSpPr/>
          <p:nvPr/>
        </p:nvSpPr>
        <p:spPr>
          <a:xfrm>
            <a:off x="467544" y="476672"/>
            <a:ext cx="8352928" cy="6048672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200" b="1" u="sng" dirty="0"/>
          </a:p>
          <a:p>
            <a:pPr algn="ctr"/>
            <a:endParaRPr lang="es-CL" sz="3200" b="1" u="sng" dirty="0"/>
          </a:p>
          <a:p>
            <a:pPr algn="ctr"/>
            <a:endParaRPr lang="es-CL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7E0B83-5295-4AC9-9196-72FF9D588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3240360" cy="43204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23DD7C3-AA94-4EC1-8B26-DBB624395736}"/>
              </a:ext>
            </a:extLst>
          </p:cNvPr>
          <p:cNvSpPr/>
          <p:nvPr/>
        </p:nvSpPr>
        <p:spPr>
          <a:xfrm>
            <a:off x="4247964" y="1473966"/>
            <a:ext cx="4392488" cy="468052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u="sng" dirty="0"/>
          </a:p>
          <a:p>
            <a:pPr algn="ctr"/>
            <a:endParaRPr lang="es-ES" b="1" u="sng" dirty="0"/>
          </a:p>
          <a:p>
            <a:pPr algn="ctr"/>
            <a:r>
              <a:rPr lang="es-ES" b="1" u="sng" dirty="0">
                <a:solidFill>
                  <a:srgbClr val="FF0000"/>
                </a:solidFill>
              </a:rPr>
              <a:t>2.- ESPACIO.</a:t>
            </a:r>
          </a:p>
          <a:p>
            <a:pPr algn="ctr"/>
            <a:endParaRPr lang="es-ES" b="1" u="sng" dirty="0"/>
          </a:p>
          <a:p>
            <a:endParaRPr lang="es-ES" b="1" dirty="0"/>
          </a:p>
          <a:p>
            <a:r>
              <a:rPr lang="es-ES" b="1" dirty="0">
                <a:highlight>
                  <a:srgbClr val="FFFF00"/>
                </a:highlight>
              </a:rPr>
              <a:t>LUGAR DONDE OCURREN LAS ACCIONES.</a:t>
            </a:r>
          </a:p>
          <a:p>
            <a:endParaRPr lang="es-ES" b="1" dirty="0"/>
          </a:p>
          <a:p>
            <a:r>
              <a:rPr lang="es-ES" b="1" dirty="0"/>
              <a:t>EJEMPLO: CAMPO,CIUDAD,PLAYA,ESCUELA.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1112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E8E18A0-C744-4BE3-A3AC-56EFA6D7A05B}"/>
              </a:ext>
            </a:extLst>
          </p:cNvPr>
          <p:cNvSpPr/>
          <p:nvPr/>
        </p:nvSpPr>
        <p:spPr>
          <a:xfrm>
            <a:off x="755576" y="404664"/>
            <a:ext cx="8064896" cy="604867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F00FF8-6258-4218-98A8-19421150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32856"/>
            <a:ext cx="2880320" cy="30243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B5F22F9-1FCB-460A-A5FA-D3178ED81C73}"/>
              </a:ext>
            </a:extLst>
          </p:cNvPr>
          <p:cNvSpPr/>
          <p:nvPr/>
        </p:nvSpPr>
        <p:spPr>
          <a:xfrm>
            <a:off x="4562062" y="1592796"/>
            <a:ext cx="3888432" cy="3672408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u="sng" dirty="0"/>
          </a:p>
          <a:p>
            <a:pPr algn="ctr"/>
            <a:endParaRPr lang="es-CL" b="1" u="sng" dirty="0"/>
          </a:p>
          <a:p>
            <a:pPr algn="ctr"/>
            <a:r>
              <a:rPr lang="es-CL" b="1" u="sng" dirty="0">
                <a:solidFill>
                  <a:srgbClr val="FF0000"/>
                </a:solidFill>
              </a:rPr>
              <a:t>3.- </a:t>
            </a:r>
            <a:r>
              <a:rPr lang="es-CL" b="1" u="sng">
                <a:solidFill>
                  <a:srgbClr val="FF0000"/>
                </a:solidFill>
              </a:rPr>
              <a:t>ACCIONES </a:t>
            </a:r>
            <a:endParaRPr lang="es-CL" b="1" u="sng" dirty="0">
              <a:solidFill>
                <a:srgbClr val="FF0000"/>
              </a:solidFill>
            </a:endParaRPr>
          </a:p>
          <a:p>
            <a:pPr algn="ctr"/>
            <a:endParaRPr lang="es-CL" b="1" u="sng" dirty="0"/>
          </a:p>
          <a:p>
            <a:r>
              <a:rPr lang="es-ES" b="1" dirty="0">
                <a:highlight>
                  <a:srgbClr val="FFFF00"/>
                </a:highlight>
              </a:rPr>
              <a:t>ACCIONES: </a:t>
            </a:r>
          </a:p>
          <a:p>
            <a:r>
              <a:rPr lang="es-ES" b="1" dirty="0"/>
              <a:t>Sucesos en que participan los personajes. </a:t>
            </a:r>
          </a:p>
          <a:p>
            <a:endParaRPr lang="es-ES" b="1" dirty="0"/>
          </a:p>
          <a:p>
            <a:r>
              <a:rPr lang="es-ES" b="1" dirty="0"/>
              <a:t>EJEMPLO: AYUDAR,COMPARTIR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algn="ctr"/>
            <a:endParaRPr lang="es-CL" b="1" u="sng" dirty="0"/>
          </a:p>
        </p:txBody>
      </p:sp>
    </p:spTree>
    <p:extLst>
      <p:ext uri="{BB962C8B-B14F-4D97-AF65-F5344CB8AC3E}">
        <p14:creationId xmlns:p14="http://schemas.microsoft.com/office/powerpoint/2010/main" val="5717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B961CD7-23A6-4790-B629-F86C5678CB8D}"/>
              </a:ext>
            </a:extLst>
          </p:cNvPr>
          <p:cNvSpPr/>
          <p:nvPr/>
        </p:nvSpPr>
        <p:spPr>
          <a:xfrm>
            <a:off x="683568" y="404664"/>
            <a:ext cx="8064896" cy="612068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0B2717-DAE7-45B7-8CFD-CE67CE814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3096344" cy="39604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8A59F32-C817-47CB-8911-5F30229DB4B0}"/>
              </a:ext>
            </a:extLst>
          </p:cNvPr>
          <p:cNvSpPr/>
          <p:nvPr/>
        </p:nvSpPr>
        <p:spPr>
          <a:xfrm>
            <a:off x="4283968" y="1052736"/>
            <a:ext cx="4104456" cy="482453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u="sng" dirty="0">
                <a:solidFill>
                  <a:srgbClr val="FF0000"/>
                </a:solidFill>
              </a:rPr>
              <a:t>4.- MORALEJA</a:t>
            </a:r>
          </a:p>
          <a:p>
            <a:pPr algn="ctr"/>
            <a:endParaRPr lang="es-CL" dirty="0"/>
          </a:p>
          <a:p>
            <a:pPr algn="ctr"/>
            <a:endParaRPr lang="es-CL" b="1" dirty="0"/>
          </a:p>
          <a:p>
            <a:pPr algn="ctr"/>
            <a:r>
              <a:rPr lang="es-CL" b="1" dirty="0">
                <a:highlight>
                  <a:srgbClr val="FFFF00"/>
                </a:highlight>
              </a:rPr>
              <a:t>Enseñanza que deja la fábula</a:t>
            </a:r>
          </a:p>
          <a:p>
            <a:pPr algn="ctr"/>
            <a:endParaRPr lang="es-CL" b="1" dirty="0"/>
          </a:p>
          <a:p>
            <a:pPr algn="ctr"/>
            <a:endParaRPr lang="es-CL" b="1" dirty="0"/>
          </a:p>
          <a:p>
            <a:r>
              <a:rPr lang="es-CL" b="1" dirty="0"/>
              <a:t>Ejemplo; la amistad, amor, egoísmo, mentira. Etc.</a:t>
            </a:r>
          </a:p>
          <a:p>
            <a:endParaRPr lang="es-CL" b="1" dirty="0"/>
          </a:p>
          <a:p>
            <a:r>
              <a:rPr lang="es-CL" b="1" dirty="0"/>
              <a:t>Según hagamos el engaño, así recibiremos el daño.</a:t>
            </a:r>
          </a:p>
          <a:p>
            <a:endParaRPr lang="es-CL" b="1" dirty="0"/>
          </a:p>
          <a:p>
            <a:endParaRPr lang="es-CL" b="1" dirty="0"/>
          </a:p>
          <a:p>
            <a:r>
              <a:rPr lang="es-ES" b="1" dirty="0"/>
              <a:t>Es más fácil proponer ideas que llevarlas a cabo</a:t>
            </a:r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34551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6ECD-3489-4207-9BB3-AA9DB18F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37" y="332656"/>
            <a:ext cx="7055380" cy="1400530"/>
          </a:xfrm>
        </p:spPr>
        <p:txBody>
          <a:bodyPr/>
          <a:lstStyle/>
          <a:p>
            <a:pPr algn="ctr"/>
            <a:r>
              <a:rPr lang="es-CL" sz="4400" b="1" dirty="0">
                <a:solidFill>
                  <a:schemeClr val="bg1"/>
                </a:solidFill>
              </a:rPr>
              <a:t>ESTRUCTURA DE LA FÁBULA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A806F33-E1AD-4EB4-B788-D51B3D793264}"/>
              </a:ext>
            </a:extLst>
          </p:cNvPr>
          <p:cNvSpPr/>
          <p:nvPr/>
        </p:nvSpPr>
        <p:spPr>
          <a:xfrm>
            <a:off x="539552" y="1733186"/>
            <a:ext cx="8064897" cy="479215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C5DF57-64A3-493F-8B39-0046E36C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38" y="2348880"/>
            <a:ext cx="2981026" cy="37444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1EFD0A8-FAF4-45D9-BABF-96AADDA9502E}"/>
              </a:ext>
            </a:extLst>
          </p:cNvPr>
          <p:cNvSpPr/>
          <p:nvPr/>
        </p:nvSpPr>
        <p:spPr>
          <a:xfrm>
            <a:off x="3636864" y="2060848"/>
            <a:ext cx="4679553" cy="4320479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 b="1" u="sng" dirty="0">
              <a:solidFill>
                <a:srgbClr val="FF0000"/>
              </a:solidFill>
            </a:endParaRPr>
          </a:p>
          <a:p>
            <a:pPr algn="ctr"/>
            <a:r>
              <a:rPr lang="es-CL" sz="2400" b="1" u="sng" dirty="0">
                <a:solidFill>
                  <a:srgbClr val="FF0000"/>
                </a:solidFill>
              </a:rPr>
              <a:t>Situación inicial</a:t>
            </a:r>
          </a:p>
          <a:p>
            <a:pPr algn="ctr"/>
            <a:endParaRPr lang="es-CL" sz="2000" b="1" u="sng" dirty="0"/>
          </a:p>
          <a:p>
            <a:r>
              <a:rPr lang="es-ES" sz="2000" b="1" dirty="0"/>
              <a:t>Estado inicial del relato, donde se presentan los personajes, el espacio y el tiempo en que se sitúa la narración.</a:t>
            </a:r>
          </a:p>
          <a:p>
            <a:endParaRPr lang="es-ES" sz="2000" b="1" dirty="0"/>
          </a:p>
          <a:p>
            <a:pPr algn="ctr"/>
            <a:r>
              <a:rPr lang="es-ES" sz="2000" b="1" dirty="0">
                <a:highlight>
                  <a:srgbClr val="FFFF00"/>
                </a:highlight>
              </a:rPr>
              <a:t>EJEMPLO LA CIGARRA Y LA HORMIGA</a:t>
            </a:r>
          </a:p>
          <a:p>
            <a:pPr algn="ctr"/>
            <a:endParaRPr lang="es-ES" sz="2000" b="1" dirty="0"/>
          </a:p>
          <a:p>
            <a:r>
              <a:rPr lang="es-ES" b="1" dirty="0"/>
              <a:t>La cigarra entonó su canción durante todo el verano.</a:t>
            </a:r>
          </a:p>
          <a:p>
            <a:r>
              <a:rPr lang="es-ES" b="1" dirty="0"/>
              <a:t>Al contrario, la hormiga trabajaba con rapidez todos los días del verano.</a:t>
            </a:r>
          </a:p>
          <a:p>
            <a:pPr algn="ctr"/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5106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1243</TotalTime>
  <Words>1112</Words>
  <Application>Microsoft Office PowerPoint</Application>
  <PresentationFormat>Presentación en pantalla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Presentación de PowerPoint</vt:lpstr>
      <vt:lpstr>OBJETIVO DE LA CLASE</vt:lpstr>
      <vt:lpstr>¿QUÉ VAMOS A APRENDER HOY?</vt:lpstr>
      <vt:lpstr>¿QUÉ ES UNA FÁBULA? </vt:lpstr>
      <vt:lpstr>CARACTERÍSTICAS DE LA FÁBULA.</vt:lpstr>
      <vt:lpstr>Presentación de PowerPoint</vt:lpstr>
      <vt:lpstr>Presentación de PowerPoint</vt:lpstr>
      <vt:lpstr>Presentación de PowerPoint</vt:lpstr>
      <vt:lpstr>ESTRUCTURA DE LA FÁBULA</vt:lpstr>
      <vt:lpstr>Presentación de PowerPoint</vt:lpstr>
      <vt:lpstr>Presentación de PowerPoint</vt:lpstr>
      <vt:lpstr>PARA HACER CORRECTAMENTE UNA FÁBULA DEBEMOS PREVIAMENTE REALIZAR UNA PLANIFICACIÓN. </vt:lpstr>
      <vt:lpstr>PLANIFICACIÓN PARA CREAR UNA FÁBULA PASO 1:Piensa un tema o una idea para tu FÁBULA .   PASO 2: Inventa uno o más personajes que serán los protagonistas de tu  FÁBULA.  PASO 3: Ponle un título a tu FÁBULA, debe tener relación con la historia  Paso 4: Crea un lugar dónde sucederá tu historia  Paso 5: Crea una situación o acontecimiento que dé origen a tu FÁBULA.   PASO 6: Presenta un problema o un conflicto que el o la  protagonista debe resolver.  PASO 7: Final. Dale una solución al problema, recuerda que él o la protagonista es quien da la solución con una moraleja.  PASO 8: Lee la primera versión de tu cuento, revisa la redacción y ortografía, puedes realizar cambios que consideres necesarios para su mejora. </vt:lpstr>
      <vt:lpstr> PLANIFICACIÓN Observa el siguiente modelamiento:</vt:lpstr>
      <vt:lpstr>Presentación de PowerPoint</vt:lpstr>
      <vt:lpstr>Presentación de PowerPoint</vt:lpstr>
      <vt:lpstr>Paso 4: Crea un lugar dónde sucederá tu historia </vt:lpstr>
      <vt:lpstr>Paso 5: Crea una situación o acontecimiento que dé origen a tu fábula.</vt:lpstr>
      <vt:lpstr>Paso 6:Presenta un problema o un conflicto que el o la  protagonista debe resolver.</vt:lpstr>
      <vt:lpstr>Paso 7: Final. Dale una solución al problema, recuerda que él o la protagonista es quien da la solución con una moraleja. </vt:lpstr>
      <vt:lpstr>Paso 8:Lee la primera versión de tu fábula, revisa la redacción y ortografía, puedes realizar cambios que consideres necesarios para su mejora. </vt:lpstr>
      <vt:lpstr>CORROBOREMOS LA PLANIFICACIÓN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Habilidad: Resumir</dc:title>
  <dc:creator>Usuario</dc:creator>
  <cp:lastModifiedBy>Jorge y Brenda</cp:lastModifiedBy>
  <cp:revision>117</cp:revision>
  <dcterms:created xsi:type="dcterms:W3CDTF">2020-06-01T14:01:48Z</dcterms:created>
  <dcterms:modified xsi:type="dcterms:W3CDTF">2020-09-25T15:53:20Z</dcterms:modified>
</cp:coreProperties>
</file>