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3" r:id="rId3"/>
    <p:sldId id="331" r:id="rId4"/>
    <p:sldId id="332" r:id="rId5"/>
    <p:sldId id="333" r:id="rId6"/>
    <p:sldId id="272" r:id="rId7"/>
    <p:sldId id="270" r:id="rId8"/>
    <p:sldId id="334" r:id="rId9"/>
    <p:sldId id="335" r:id="rId10"/>
    <p:sldId id="336" r:id="rId11"/>
    <p:sldId id="337" r:id="rId12"/>
    <p:sldId id="338" r:id="rId13"/>
    <p:sldId id="274" r:id="rId14"/>
    <p:sldId id="341" r:id="rId15"/>
    <p:sldId id="342" r:id="rId16"/>
    <p:sldId id="340" r:id="rId17"/>
    <p:sldId id="275" r:id="rId18"/>
    <p:sldId id="276" r:id="rId19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DB593-BE5C-46AF-B3B3-93A190F8D1FC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FB2D1-D075-40B0-A3A9-692AC5E4B0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5A9B02-20A4-48EF-ACAE-2754AE68B661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2B7B13-0CA7-4656-A5D0-1C16FC0A382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19622"/>
            <a:ext cx="7772400" cy="1372321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La Colonia en América y Chile.</a:t>
            </a:r>
            <a:endParaRPr lang="es-CL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1105183"/>
          </a:xfrm>
        </p:spPr>
        <p:txBody>
          <a:bodyPr>
            <a:normAutofit fontScale="62500" lnSpcReduction="20000"/>
          </a:bodyPr>
          <a:lstStyle/>
          <a:p>
            <a:r>
              <a:rPr lang="es-CL" b="1" i="1" dirty="0" smtClean="0">
                <a:solidFill>
                  <a:schemeClr val="tx1"/>
                </a:solidFill>
              </a:rPr>
              <a:t> </a:t>
            </a: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sz="2800" dirty="0" smtClean="0">
                <a:solidFill>
                  <a:schemeClr val="tx1"/>
                </a:solidFill>
              </a:rPr>
              <a:t>Historia, Geografía y Ciencias </a:t>
            </a:r>
            <a:r>
              <a:rPr lang="es-CL" sz="2800" dirty="0" smtClean="0">
                <a:solidFill>
                  <a:schemeClr val="tx1"/>
                </a:solidFill>
              </a:rPr>
              <a:t>Sociales</a:t>
            </a:r>
            <a:endParaRPr lang="es-CL" dirty="0" smtClean="0">
              <a:solidFill>
                <a:schemeClr val="tx1"/>
              </a:solidFill>
            </a:endParaRPr>
          </a:p>
          <a:p>
            <a:r>
              <a:rPr lang="es-CL" i="1" dirty="0" smtClean="0">
                <a:solidFill>
                  <a:schemeClr val="tx1"/>
                </a:solidFill>
              </a:rPr>
              <a:t>5to Básico.</a:t>
            </a:r>
            <a:endParaRPr lang="es-CL" i="1" dirty="0">
              <a:solidFill>
                <a:schemeClr val="tx1"/>
              </a:solidFill>
            </a:endParaRP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498"/>
            <a:ext cx="792088" cy="9721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371600" y="4461960"/>
            <a:ext cx="7772400" cy="486054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C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Profesor: José Mella Rojas.</a:t>
            </a:r>
            <a:endParaRPr kumimoji="0" lang="es-CL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AutoShape 2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0" name="AutoShape 4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2" name="AutoShape 6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4" name="AutoShape 8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Picture 2" descr="Pintura de castas, un catálogo de la diversidad del mestizaje en Nueva  España | Relatos e Historias en México"/>
          <p:cNvPicPr>
            <a:picLocks noChangeAspect="1" noChangeArrowheads="1"/>
          </p:cNvPicPr>
          <p:nvPr/>
        </p:nvPicPr>
        <p:blipFill>
          <a:blip r:embed="rId3" cstate="print"/>
          <a:srcRect t="23937" b="23024"/>
          <a:stretch>
            <a:fillRect/>
          </a:stretch>
        </p:blipFill>
        <p:spPr bwMode="auto">
          <a:xfrm>
            <a:off x="0" y="3651870"/>
            <a:ext cx="3244962" cy="1491630"/>
          </a:xfrm>
          <a:prstGeom prst="rect">
            <a:avLst/>
          </a:prstGeom>
          <a:noFill/>
        </p:spPr>
      </p:pic>
      <p:pic>
        <p:nvPicPr>
          <p:cNvPr id="11" name="Picture 2" descr="La infancia en el período colonial - Memoria Chilena, Biblioteca Nacional  de Ch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1569775"/>
          </a:xfrm>
          <a:prstGeom prst="rect">
            <a:avLst/>
          </a:prstGeom>
          <a:noFill/>
        </p:spPr>
      </p:pic>
      <p:pic>
        <p:nvPicPr>
          <p:cNvPr id="12" name="Picture 2" descr="Oficios típicos de Chile :: APUNTES DE DERE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2487286" cy="1601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La infancia en el período colonial - Memoria Chilena, Biblioteca Nacional  de Chi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78" y="555526"/>
            <a:ext cx="8111170" cy="426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Fiesta Andacollo 1838 Claudio G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8183" y="627534"/>
            <a:ext cx="822948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085847"/>
          </a:xfrm>
        </p:spPr>
        <p:txBody>
          <a:bodyPr/>
          <a:lstStyle/>
          <a:p>
            <a:r>
              <a:rPr lang="es-CL" dirty="0" smtClean="0"/>
              <a:t>¿Qué situaciones observas en las imágenes?</a:t>
            </a:r>
          </a:p>
          <a:p>
            <a:endParaRPr lang="es-CL" dirty="0" smtClean="0"/>
          </a:p>
          <a:p>
            <a:r>
              <a:rPr lang="es-CL" dirty="0" smtClean="0"/>
              <a:t>De acuerdo a lo observado ¿Cómo crees que era la vida y la sociedad durante la Colonia?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Después de observar las imágenes responde:</a:t>
            </a:r>
            <a:endParaRPr lang="es-C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1800" dirty="0" smtClean="0"/>
              <a:t>La sociedad que surgió en América tras la conquista se formó con personas de orígenes y culturas distintas entre sí, las cuales pertenecieron a tres grandes grupos: los </a:t>
            </a:r>
            <a:r>
              <a:rPr lang="es-CL" sz="1800" b="1" u="sng" dirty="0" smtClean="0"/>
              <a:t>indígenas</a:t>
            </a:r>
            <a:r>
              <a:rPr lang="es-CL" sz="1800" dirty="0" smtClean="0"/>
              <a:t> originarios de América, los </a:t>
            </a:r>
            <a:r>
              <a:rPr lang="es-CL" sz="1800" b="1" u="sng" dirty="0" smtClean="0"/>
              <a:t>españoles</a:t>
            </a:r>
            <a:r>
              <a:rPr lang="es-CL" sz="1800" dirty="0" smtClean="0"/>
              <a:t>, los </a:t>
            </a:r>
            <a:r>
              <a:rPr lang="es-CL" sz="1800" b="1" u="sng" dirty="0" smtClean="0"/>
              <a:t>africanos</a:t>
            </a:r>
            <a:r>
              <a:rPr lang="es-CL" sz="1800" dirty="0" smtClean="0"/>
              <a:t>, y sus respectivos descendientes. </a:t>
            </a:r>
          </a:p>
          <a:p>
            <a:pPr algn="just"/>
            <a:endParaRPr lang="es-CL" sz="1800" dirty="0" smtClean="0"/>
          </a:p>
          <a:p>
            <a:pPr algn="just"/>
            <a:r>
              <a:rPr lang="es-CL" sz="1800" dirty="0" smtClean="0"/>
              <a:t>La particularidad de la sociedad colonial radicó en la convivencia y en las estrechas relaciones entabladas entre estos grupos, consolidándose procesos iniciados durante la Conquista, entre ellos el </a:t>
            </a:r>
            <a:r>
              <a:rPr lang="es-CL" sz="1800" b="1" u="sng" dirty="0" smtClean="0"/>
              <a:t>mestizaje</a:t>
            </a:r>
            <a:r>
              <a:rPr lang="es-CL" sz="1800" dirty="0" smtClean="0"/>
              <a:t> y el </a:t>
            </a:r>
            <a:r>
              <a:rPr lang="es-CL" sz="1800" b="1" u="sng" dirty="0" smtClean="0"/>
              <a:t>sincretismo cultural</a:t>
            </a:r>
            <a:r>
              <a:rPr lang="es-CL" sz="1800" dirty="0" smtClean="0"/>
              <a:t>, elementos que influyeron en la organización social y en el desarrollo cultural del periodo.</a:t>
            </a:r>
            <a:endParaRPr lang="es-CL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 sociedad colonial en América y Chile.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Mestizaje y sincretismo cultural.</a:t>
            </a:r>
            <a:endParaRPr lang="es-CL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8"/>
            <a:ext cx="8727910" cy="317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Mestizaje y sincretismo cultural.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i="1" dirty="0" smtClean="0"/>
              <a:t>Mestizaje</a:t>
            </a:r>
            <a:endParaRPr lang="es-CL" i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CL" i="1" dirty="0" smtClean="0"/>
              <a:t>Sincretismo cultural</a:t>
            </a:r>
            <a:endParaRPr lang="es-CL" i="1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82" y="1082675"/>
            <a:ext cx="252242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754" y="1082675"/>
            <a:ext cx="2236316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 smtClean="0"/>
              <a:t>Las marcadas diferencias que existieron en torno a los distintos grupos étnicos determinaron el surgimiento de una sociedad </a:t>
            </a:r>
            <a:r>
              <a:rPr lang="es-CL" sz="2400" b="1" u="sng" dirty="0" smtClean="0"/>
              <a:t>estratificada</a:t>
            </a:r>
            <a:r>
              <a:rPr lang="es-CL" sz="2400" dirty="0" smtClean="0"/>
              <a:t>, dividida en distintos grupos étnicos; </a:t>
            </a:r>
            <a:r>
              <a:rPr lang="es-CL" sz="2400" b="1" u="sng" dirty="0" smtClean="0"/>
              <a:t>jerárquica</a:t>
            </a:r>
            <a:r>
              <a:rPr lang="es-CL" sz="2400" dirty="0" smtClean="0"/>
              <a:t>, en la que cada grupo ocupaba un lugar distinto en la escala social, y </a:t>
            </a:r>
            <a:r>
              <a:rPr lang="es-CL" sz="2400" b="1" u="sng" dirty="0" smtClean="0"/>
              <a:t>rígida</a:t>
            </a:r>
            <a:r>
              <a:rPr lang="es-CL" sz="2400" dirty="0" smtClean="0"/>
              <a:t>, donde el ascenso social era casi imposible, pues el lugar de cada individuo estaba dado por su nacimiento.</a:t>
            </a:r>
            <a:endParaRPr lang="es-CL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 sociedad colonial en América y Chile.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"/>
            <a:ext cx="8100392" cy="51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s-CL" dirty="0" smtClean="0"/>
              <a:t>¿Qué entendemos por Colonia?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¿Cuáles son los principales grupos sociales que existían durante la colonia?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¿Cómo pudiste identificar las respuestas?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cierre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/>
            <a:r>
              <a:rPr lang="es-CL" dirty="0" smtClean="0"/>
              <a:t>¿Cómo se llama el proceso estudiado en la Unidad anterior?</a:t>
            </a:r>
          </a:p>
          <a:p>
            <a:pPr marL="624078" indent="-514350"/>
            <a:endParaRPr lang="es-CL" dirty="0" smtClean="0"/>
          </a:p>
          <a:p>
            <a:pPr marL="624078" indent="-514350"/>
            <a:r>
              <a:rPr lang="es-CL" dirty="0" smtClean="0"/>
              <a:t>¿Cuáles eran sus principales características?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Antes de comenzar…</a:t>
            </a:r>
            <a:endParaRPr lang="es-CL" dirty="0"/>
          </a:p>
        </p:txBody>
      </p:sp>
      <p:pic>
        <p:nvPicPr>
          <p:cNvPr id="64514" name="Picture 2" descr="10 mitos sobre el 'descubrimiento de América' que probablemente crees | RPP  Noti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03798"/>
            <a:ext cx="3528392" cy="1986145"/>
          </a:xfrm>
          <a:prstGeom prst="rect">
            <a:avLst/>
          </a:prstGeom>
          <a:noFill/>
        </p:spPr>
      </p:pic>
      <p:pic>
        <p:nvPicPr>
          <p:cNvPr id="64516" name="Picture 4" descr="Historia de Chile: DESCUBRIMIENTO Y CONQUISTA DE AMÉ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31790"/>
            <a:ext cx="2880320" cy="19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Identificar las principales características de la vida colonial en Chile y América, a través del desarrollo de una Guía de Estudio, utilizando diversos medios tecnológicos.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clase.</a:t>
            </a: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entiendes por identificar?</a:t>
            </a:r>
          </a:p>
          <a:p>
            <a:endParaRPr lang="es-CL" dirty="0" smtClean="0"/>
          </a:p>
          <a:p>
            <a:r>
              <a:rPr lang="es-CL" dirty="0" smtClean="0"/>
              <a:t>¿Qué entiendes por Colonia?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inicio.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 smtClean="0"/>
              <a:t>Identificar:</a:t>
            </a:r>
            <a:r>
              <a:rPr lang="es-CL" dirty="0" smtClean="0"/>
              <a:t> </a:t>
            </a:r>
            <a:r>
              <a:rPr lang="es-CL" i="1" dirty="0" smtClean="0"/>
              <a:t>reconocer las principales características de algo o alguien.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b="1" u="sng" dirty="0" smtClean="0"/>
              <a:t>Colonia:</a:t>
            </a:r>
            <a:r>
              <a:rPr lang="es-CL" dirty="0" smtClean="0"/>
              <a:t> </a:t>
            </a:r>
            <a:r>
              <a:rPr lang="es-CL" i="1" dirty="0" smtClean="0"/>
              <a:t>es el nombre dado al período de la historia de </a:t>
            </a:r>
            <a:r>
              <a:rPr lang="es-CL" b="1" i="1" dirty="0" smtClean="0"/>
              <a:t>Chile</a:t>
            </a:r>
            <a:r>
              <a:rPr lang="es-CL" i="1" dirty="0" smtClean="0"/>
              <a:t> comprendido entre 1598 y 1810.</a:t>
            </a:r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Conceptos clave:</a:t>
            </a:r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Concluido el proceso de conquista, la Corona española se abocó a </a:t>
            </a:r>
            <a:r>
              <a:rPr lang="es-CL" b="1" u="sng" dirty="0" smtClean="0"/>
              <a:t>colonizar</a:t>
            </a:r>
            <a:r>
              <a:rPr lang="es-CL" dirty="0" smtClean="0"/>
              <a:t> los territorios americanos. Para esto, implementó un conjunto de políticas que tuvieron como finalidad organizar y administrar el territorio, controlar a su población y obtener la mayor cantidad de recursos económicos, dando inicio, con ello, al </a:t>
            </a:r>
            <a:r>
              <a:rPr lang="pt-BR" dirty="0" smtClean="0"/>
              <a:t>período conocido como </a:t>
            </a:r>
            <a:r>
              <a:rPr lang="pt-BR" b="1" u="sng" dirty="0" smtClean="0"/>
              <a:t>Colonia</a:t>
            </a:r>
            <a:r>
              <a:rPr lang="pt-BR" dirty="0" smtClean="0"/>
              <a:t> o </a:t>
            </a:r>
            <a:r>
              <a:rPr lang="pt-BR" b="1" u="sng" dirty="0" smtClean="0"/>
              <a:t>época colonial</a:t>
            </a:r>
            <a:r>
              <a:rPr lang="pt-BR" dirty="0" smtClean="0"/>
              <a:t>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Colonia.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Línea de tiempo.</a:t>
            </a:r>
            <a:endParaRPr lang="es-CL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 l="4952" t="5032" r="5062"/>
          <a:stretch>
            <a:fillRect/>
          </a:stretch>
        </p:blipFill>
        <p:spPr bwMode="auto">
          <a:xfrm>
            <a:off x="323528" y="1509687"/>
            <a:ext cx="8496944" cy="271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vida y la sociedad colonial.</a:t>
            </a:r>
            <a:endParaRPr lang="es-CL" dirty="0"/>
          </a:p>
        </p:txBody>
      </p:sp>
      <p:pic>
        <p:nvPicPr>
          <p:cNvPr id="79874" name="Picture 2" descr="Pintura de castas, un catálogo de la diversidad del mestizaje en Nueva  España | Relatos e Historias en Méxi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937" b="23024"/>
          <a:stretch>
            <a:fillRect/>
          </a:stretch>
        </p:blipFill>
        <p:spPr bwMode="auto">
          <a:xfrm>
            <a:off x="395536" y="1036361"/>
            <a:ext cx="8064895" cy="370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Oficios típicos de Chile :: APUNTES DE DERECH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1742"/>
            <a:ext cx="7383830" cy="475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1201</TotalTime>
  <Words>459</Words>
  <Application>Microsoft Office PowerPoint</Application>
  <PresentationFormat>Presentación en pantalla (16:9)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La Colonia en América y Chile.</vt:lpstr>
      <vt:lpstr>Antes de comenzar…</vt:lpstr>
      <vt:lpstr>Objetivo de la clase.</vt:lpstr>
      <vt:lpstr>Preguntas de inicio.</vt:lpstr>
      <vt:lpstr>Conceptos clave:</vt:lpstr>
      <vt:lpstr>La Colonia.</vt:lpstr>
      <vt:lpstr>Línea de tiempo.</vt:lpstr>
      <vt:lpstr>La vida y la sociedad colonial.</vt:lpstr>
      <vt:lpstr>Diapositiva 9</vt:lpstr>
      <vt:lpstr>Diapositiva 10</vt:lpstr>
      <vt:lpstr>Diapositiva 11</vt:lpstr>
      <vt:lpstr>Después de observar las imágenes responde:</vt:lpstr>
      <vt:lpstr>La sociedad colonial en América y Chile.</vt:lpstr>
      <vt:lpstr>Mestizaje y sincretismo cultural.</vt:lpstr>
      <vt:lpstr>Mestizaje y sincretismo cultural.</vt:lpstr>
      <vt:lpstr>La sociedad colonial en América y Chile.</vt:lpstr>
      <vt:lpstr>Diapositiva 17</vt:lpstr>
      <vt:lpstr>Preguntas de cierre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Compañía de Danza Sol de América</dc:creator>
  <cp:lastModifiedBy>Compañía de Danza Sol de América</cp:lastModifiedBy>
  <cp:revision>82</cp:revision>
  <dcterms:created xsi:type="dcterms:W3CDTF">2019-07-29T15:09:30Z</dcterms:created>
  <dcterms:modified xsi:type="dcterms:W3CDTF">2020-09-24T03:16:44Z</dcterms:modified>
</cp:coreProperties>
</file>