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9" r:id="rId5"/>
    <p:sldId id="270" r:id="rId6"/>
    <p:sldId id="271" r:id="rId7"/>
    <p:sldId id="268" r:id="rId8"/>
    <p:sldId id="261" r:id="rId9"/>
    <p:sldId id="272" r:id="rId10"/>
    <p:sldId id="273" r:id="rId11"/>
    <p:sldId id="267" r:id="rId12"/>
    <p:sldId id="260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scencio.jjc@gmail.co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4B6"/>
    <a:srgbClr val="FF3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90"/>
    <p:restoredTop sz="94774"/>
  </p:normalViewPr>
  <p:slideViewPr>
    <p:cSldViewPr snapToGrid="0" snapToObjects="1">
      <p:cViewPr varScale="1">
        <p:scale>
          <a:sx n="70" d="100"/>
          <a:sy n="70" d="100"/>
        </p:scale>
        <p:origin x="176" y="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33D81-9C05-994E-A6D0-4F60D3A968A6}" type="datetimeFigureOut">
              <a:rPr lang="es-ES" smtClean="0"/>
              <a:t>4/11/20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41433-8342-D34D-BB72-73B7B0C235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30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844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0" y="391885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 dirty="0"/>
              <a:t>Matemáticas 4º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Profesores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lang="es-ES" dirty="0"/>
              <a:t>                   </a:t>
            </a:r>
            <a:r>
              <a:rPr dirty="0"/>
              <a:t>: </a:t>
            </a:r>
            <a:r>
              <a:rPr lang="es-ES" dirty="0"/>
              <a:t>Romina Escalona</a:t>
            </a:r>
            <a:endParaRPr dirty="0"/>
          </a:p>
          <a:p>
            <a:pPr algn="l">
              <a:defRPr sz="1700"/>
            </a:pPr>
            <a:r>
              <a:rPr lang="es-ES" dirty="0"/>
              <a:t>        Apoyo</a:t>
            </a:r>
            <a:r>
              <a:rPr dirty="0"/>
              <a:t>: </a:t>
            </a:r>
            <a:r>
              <a:rPr lang="es-ES" dirty="0"/>
              <a:t>Bani Hidalgo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8C50A22-DEAB-944D-9259-00BF1A48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57" y="865068"/>
            <a:ext cx="6019800" cy="27925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2C1EBE-174C-4842-B2AD-D688B4E7E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57" y="3770430"/>
            <a:ext cx="6104490" cy="26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20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1DBC864-69FB-BE4B-817A-209D3B8EE94B}"/>
              </a:ext>
            </a:extLst>
          </p:cNvPr>
          <p:cNvSpPr txBox="1"/>
          <p:nvPr/>
        </p:nvSpPr>
        <p:spPr>
          <a:xfrm>
            <a:off x="1120747" y="867905"/>
            <a:ext cx="497495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Ahora a trabajar en tu guía…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1E50D1-EC6B-334A-89C7-8E166592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07" y="1851993"/>
            <a:ext cx="4961551" cy="34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792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5B1C3161-ECAF-0147-BAA3-1C5091AE8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19" y="-62957"/>
            <a:ext cx="4849091" cy="6858000"/>
          </a:xfrm>
          <a:prstGeom prst="rect">
            <a:avLst/>
          </a:prstGeom>
        </p:spPr>
      </p:pic>
      <p:pic>
        <p:nvPicPr>
          <p:cNvPr id="2" name="Imagen 1" descr="Captura de pantalla 2020-09-24 a la(s) 10.12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4" y="-80192"/>
            <a:ext cx="9157922" cy="68752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0" y="-28258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7" name="Rectangle 33"/>
          <p:cNvSpPr/>
          <p:nvPr/>
        </p:nvSpPr>
        <p:spPr>
          <a:xfrm>
            <a:off x="401752" y="391886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15" name="Imagen 14" descr="Imagen 14">
            <a:extLst>
              <a:ext uri="{FF2B5EF4-FFF2-40B4-BE49-F238E27FC236}">
                <a16:creationId xmlns:a16="http://schemas.microsoft.com/office/drawing/2014/main" id="{3EA6E947-DC41-094D-9F5F-02942CD4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2" y="441407"/>
            <a:ext cx="5766522" cy="7208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Llamada rectangular redondeada 11"/>
          <p:cNvGrpSpPr/>
          <p:nvPr/>
        </p:nvGrpSpPr>
        <p:grpSpPr>
          <a:xfrm>
            <a:off x="491968" y="1265136"/>
            <a:ext cx="5786016" cy="4091970"/>
            <a:chOff x="-68405" y="262200"/>
            <a:chExt cx="5786014" cy="4091968"/>
          </a:xfrm>
        </p:grpSpPr>
        <p:sp>
          <p:nvSpPr>
            <p:cNvPr id="125" name="Figura"/>
            <p:cNvSpPr/>
            <p:nvPr/>
          </p:nvSpPr>
          <p:spPr>
            <a:xfrm>
              <a:off x="-68405" y="262200"/>
              <a:ext cx="5786014" cy="409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 dirty="0"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21119" y="1228050"/>
              <a:ext cx="3186425" cy="184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dirty="0"/>
                <a:t>¿</a:t>
              </a:r>
              <a:r>
                <a:rPr lang="es-ES" dirty="0"/>
                <a:t>Qué aprenderemos</a:t>
              </a:r>
              <a:r>
                <a:rPr dirty="0"/>
                <a:t>?</a:t>
              </a:r>
              <a:endParaRPr dirty="0">
                <a:solidFill>
                  <a:srgbClr val="FFFFFF"/>
                </a:solidFill>
              </a:endParaRPr>
            </a:p>
            <a:p>
              <a:pPr algn="just"/>
              <a:r>
                <a:rPr lang="es-CL" dirty="0"/>
                <a:t>En esta clase aprenderás a resolver problemas que involucran multiplicación de número de tres dígitos por números de un dígito, sin canje. </a:t>
              </a:r>
            </a:p>
          </p:txBody>
        </p:sp>
      </p:grpSp>
      <p:pic>
        <p:nvPicPr>
          <p:cNvPr id="16" name="Imagen 15" descr="Imagen 15">
            <a:extLst>
              <a:ext uri="{FF2B5EF4-FFF2-40B4-BE49-F238E27FC236}">
                <a16:creationId xmlns:a16="http://schemas.microsoft.com/office/drawing/2014/main" id="{F377749F-974F-3348-BE26-4F085FF1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01" y="148831"/>
            <a:ext cx="2428032" cy="183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C9BED6-7F22-3E43-8B92-5F29F350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915" y="2230986"/>
            <a:ext cx="4521200" cy="4013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0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SI</a:t>
            </a: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BA13565-0FC2-1447-A777-1FFCB0FD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31" y="2581747"/>
            <a:ext cx="4110947" cy="3124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860A285-AA32-FF4F-94E0-FCBAFB2878A4}"/>
              </a:ext>
            </a:extLst>
          </p:cNvPr>
          <p:cNvSpPr txBox="1"/>
          <p:nvPr/>
        </p:nvSpPr>
        <p:spPr>
          <a:xfrm>
            <a:off x="1468513" y="106763"/>
            <a:ext cx="7528591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 una situación de láminas y álbumes donde no se tienen todas las láminas a la vez y se podría pensar en una situación de dos compras o descomposición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¿has completado alguna vez de álbum?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¿has compartido o intercambiado láminas con tus amigos?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¿cuántas láminas tenía el álbum?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¿cuántos sobres compraron?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¿de que forma compraron las láminas?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023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0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SI</a:t>
            </a: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FCC91DE-5FF7-B54C-85CB-CA8F77A65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67942"/>
              </p:ext>
            </p:extLst>
          </p:nvPr>
        </p:nvGraphicFramePr>
        <p:xfrm>
          <a:off x="1197187" y="304142"/>
          <a:ext cx="6749625" cy="759118"/>
        </p:xfrm>
        <a:graphic>
          <a:graphicData uri="http://schemas.openxmlformats.org/drawingml/2006/table">
            <a:tbl>
              <a:tblPr/>
              <a:tblGrid>
                <a:gridCol w="6749625">
                  <a:extLst>
                    <a:ext uri="{9D8B030D-6E8A-4147-A177-3AD203B41FA5}">
                      <a16:colId xmlns:a16="http://schemas.microsoft.com/office/drawing/2014/main" val="1318313430"/>
                    </a:ext>
                  </a:extLst>
                </a:gridCol>
              </a:tblGrid>
              <a:tr h="759118">
                <a:tc>
                  <a:txBody>
                    <a:bodyPr/>
                    <a:lstStyle/>
                    <a:p>
                      <a:pPr algn="just"/>
                      <a:r>
                        <a:rPr lang="es-CL" sz="1400" b="1" i="1" dirty="0">
                          <a:solidFill>
                            <a:srgbClr val="6B6B6B"/>
                          </a:solidFill>
                          <a:effectLst/>
                          <a:latin typeface="Century Gothic" panose="020B0502020202020204" pitchFamily="34" charset="0"/>
                        </a:rPr>
                        <a:t>Juan y Enrique están completando cada uno su álbum. Cada álbum tiene espacio para 236 láminas, ¿cuántas láminas necesitarán para completar los dos álbumes? </a:t>
                      </a:r>
                      <a:endParaRPr lang="es-CL" sz="1400" b="1" dirty="0">
                        <a:solidFill>
                          <a:srgbClr val="6B6B6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70369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C356E4B-ACB4-6140-A707-26F1C0A50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27444"/>
              </p:ext>
            </p:extLst>
          </p:nvPr>
        </p:nvGraphicFramePr>
        <p:xfrm>
          <a:off x="1330360" y="1305039"/>
          <a:ext cx="6616451" cy="2015104"/>
        </p:xfrm>
        <a:graphic>
          <a:graphicData uri="http://schemas.openxmlformats.org/drawingml/2006/table">
            <a:tbl>
              <a:tblPr/>
              <a:tblGrid>
                <a:gridCol w="6616451">
                  <a:extLst>
                    <a:ext uri="{9D8B030D-6E8A-4147-A177-3AD203B41FA5}">
                      <a16:colId xmlns:a16="http://schemas.microsoft.com/office/drawing/2014/main" val="1243651466"/>
                    </a:ext>
                  </a:extLst>
                </a:gridCol>
              </a:tblGrid>
              <a:tr h="2015104">
                <a:tc>
                  <a:txBody>
                    <a:bodyPr/>
                    <a:lstStyle/>
                    <a:p>
                      <a:pPr algn="just"/>
                      <a:r>
                        <a:rPr lang="es-CL" sz="1100" b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Paso 1. </a:t>
                      </a:r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Identificar la información. </a:t>
                      </a:r>
                    </a:p>
                    <a:p>
                      <a:pPr algn="just"/>
                      <a:endParaRPr lang="es-CL" sz="11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Cantidad de láminas en cada álbum:</a:t>
                      </a:r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Wingdings" pitchFamily="2" charset="2"/>
                        </a:rPr>
                        <a:t> </a:t>
                      </a:r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236 </a:t>
                      </a:r>
                    </a:p>
                    <a:p>
                      <a:pPr algn="just"/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Cantidad de álbumes: 2 </a:t>
                      </a:r>
                    </a:p>
                    <a:p>
                      <a:pPr algn="just"/>
                      <a:endParaRPr lang="es-CL" sz="11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endParaRPr lang="es-CL" sz="11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100" b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Paso 2. </a:t>
                      </a:r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Calcular o representar. </a:t>
                      </a:r>
                    </a:p>
                    <a:p>
                      <a:pPr algn="just"/>
                      <a:endParaRPr lang="es-CL" sz="11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Explicar la estrategia utilizada por los niños para calcular la cantidad de láminas basada en descomponer aditivamente </a:t>
                      </a:r>
                      <a:r>
                        <a:rPr lang="es-CL" sz="1100" dirty="0">
                          <a:solidFill>
                            <a:srgbClr val="6B6B6B"/>
                          </a:solidFill>
                          <a:effectLst/>
                          <a:latin typeface="Century Gothic" panose="020B0502020202020204" pitchFamily="34" charset="0"/>
                        </a:rPr>
                        <a:t>uno de los factores y calcular: </a:t>
                      </a:r>
                    </a:p>
                    <a:p>
                      <a:pPr algn="just"/>
                      <a:endParaRPr lang="es-CL" sz="1100" dirty="0">
                        <a:solidFill>
                          <a:srgbClr val="6B6B6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694240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5B9AF14-C905-444F-872F-9C5C14F5D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25827"/>
              </p:ext>
            </p:extLst>
          </p:nvPr>
        </p:nvGraphicFramePr>
        <p:xfrm>
          <a:off x="1330360" y="4311534"/>
          <a:ext cx="6262007" cy="335280"/>
        </p:xfrm>
        <a:graphic>
          <a:graphicData uri="http://schemas.openxmlformats.org/drawingml/2006/table">
            <a:tbl>
              <a:tblPr/>
              <a:tblGrid>
                <a:gridCol w="6262007">
                  <a:extLst>
                    <a:ext uri="{9D8B030D-6E8A-4147-A177-3AD203B41FA5}">
                      <a16:colId xmlns:a16="http://schemas.microsoft.com/office/drawing/2014/main" val="1882928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L" sz="1100" b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Paso 3. </a:t>
                      </a:r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Dar respuesta al problema: </a:t>
                      </a:r>
                    </a:p>
                    <a:p>
                      <a:pPr algn="just"/>
                      <a:r>
                        <a:rPr lang="es-CL" sz="11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Juan y Enrique necesitarán 472 láminas para completar sus álbumes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21572"/>
                  </a:ext>
                </a:extLst>
              </a:tr>
            </a:tbl>
          </a:graphicData>
        </a:graphic>
      </p:graphicFrame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EF00AD8A-E7C5-4C4A-8A28-93C22C3F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63" y="3079634"/>
            <a:ext cx="2499910" cy="11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33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0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SI</a:t>
            </a: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1A129C-E9B6-0940-9DA8-A19F96817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00228"/>
              </p:ext>
            </p:extLst>
          </p:nvPr>
        </p:nvGraphicFramePr>
        <p:xfrm>
          <a:off x="1458686" y="1128278"/>
          <a:ext cx="7283562" cy="2594635"/>
        </p:xfrm>
        <a:graphic>
          <a:graphicData uri="http://schemas.openxmlformats.org/drawingml/2006/table">
            <a:tbl>
              <a:tblPr/>
              <a:tblGrid>
                <a:gridCol w="7283562">
                  <a:extLst>
                    <a:ext uri="{9D8B030D-6E8A-4147-A177-3AD203B41FA5}">
                      <a16:colId xmlns:a16="http://schemas.microsoft.com/office/drawing/2014/main" val="1015463381"/>
                    </a:ext>
                  </a:extLst>
                </a:gridCol>
              </a:tblGrid>
              <a:tr h="2594635">
                <a:tc>
                  <a:txBody>
                    <a:bodyPr/>
                    <a:lstStyle/>
                    <a:p>
                      <a:pPr algn="just"/>
                      <a:r>
                        <a:rPr lang="es-CL" sz="1400" b="1" i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Juan compró 3 sobres con láminas para su álbum y cada sobre cuesta $280, ¿cuánto pagó en total?</a:t>
                      </a:r>
                    </a:p>
                    <a:p>
                      <a:pPr algn="just"/>
                      <a:r>
                        <a:rPr lang="es-CL" sz="2000" b="1" i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2000" b="1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400" b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Paso 1. </a:t>
                      </a:r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Identificar la información. </a:t>
                      </a:r>
                    </a:p>
                    <a:p>
                      <a:pPr algn="just"/>
                      <a:endParaRPr lang="es-CL" sz="14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Cantidad de sobres con láminas    3  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Precio de cada sobre </a:t>
                      </a:r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Wingdings" pitchFamily="2" charset="2"/>
                        </a:rPr>
                        <a:t>      </a:t>
                      </a:r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$280 </a:t>
                      </a:r>
                    </a:p>
                    <a:p>
                      <a:pPr algn="just"/>
                      <a:endParaRPr lang="es-CL" sz="14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endParaRPr lang="es-CL" sz="14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400" b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Paso 2. </a:t>
                      </a:r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Desarrollar el problema </a:t>
                      </a:r>
                    </a:p>
                    <a:p>
                      <a:pPr algn="just"/>
                      <a:endParaRPr lang="es-CL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112885"/>
                  </a:ext>
                </a:extLst>
              </a:tr>
            </a:tbl>
          </a:graphicData>
        </a:graphic>
      </p:graphicFrame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4BAA834-9073-254D-A379-4FD4C5E0C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02" y="3722913"/>
            <a:ext cx="2070100" cy="124460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F35835D-ECFA-CC42-BD39-D9E27C10E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43081"/>
              </p:ext>
            </p:extLst>
          </p:nvPr>
        </p:nvGraphicFramePr>
        <p:xfrm>
          <a:off x="1458686" y="5373392"/>
          <a:ext cx="7886700" cy="4267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067129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Paso 3. </a:t>
                      </a:r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Dar respuesta al problema. </a:t>
                      </a:r>
                    </a:p>
                    <a:p>
                      <a:pPr algn="l"/>
                      <a:r>
                        <a:rPr lang="es-CL" sz="1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Juan pagó $840.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72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785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374376" y="423217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686B8950-280E-3E4C-A6D5-34208C8B0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2" y="591671"/>
            <a:ext cx="8100475" cy="55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43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374376" y="423217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6C84C5-9CFC-8142-953C-4F9D464C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" y="786345"/>
            <a:ext cx="7839012" cy="53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12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ED039EE6-90FD-E34C-ACB5-880BC42512A7}"/>
              </a:ext>
            </a:extLst>
          </p:cNvPr>
          <p:cNvSpPr/>
          <p:nvPr/>
        </p:nvSpPr>
        <p:spPr>
          <a:xfrm>
            <a:off x="1240971" y="515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¿Cuál es el procedimiento para resolver la multiplicación 112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⦁ </a:t>
            </a:r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3? </a:t>
            </a:r>
            <a:endParaRPr lang="es-CL" dirty="0">
              <a:solidFill>
                <a:srgbClr val="51515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FF3D54-2570-3244-8EF5-D6298475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1" y="1161366"/>
            <a:ext cx="6063343" cy="48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018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300</Words>
  <Application>Microsoft Macintosh PowerPoint</Application>
  <PresentationFormat>Presentación en pantalla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Abadi MT Condensed Light</vt:lpstr>
      <vt:lpstr>Arial</vt:lpstr>
      <vt:lpstr>Calibri</vt:lpstr>
      <vt:lpstr>Calibri Light</vt:lpstr>
      <vt:lpstr>Century Gothic</vt:lpstr>
      <vt:lpstr>Wingdings</vt:lpstr>
      <vt:lpstr>Tema de Office</vt:lpstr>
      <vt:lpstr>Matemáticas 4º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aascencio.jjc@gmail.com</cp:lastModifiedBy>
  <cp:revision>41</cp:revision>
  <cp:lastPrinted>2020-09-28T13:17:43Z</cp:lastPrinted>
  <dcterms:modified xsi:type="dcterms:W3CDTF">2020-11-04T21:22:38Z</dcterms:modified>
</cp:coreProperties>
</file>