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" initials="D" lastIdx="1" clrIdx="0">
    <p:extLst>
      <p:ext uri="{19B8F6BF-5375-455C-9EA6-DF929625EA0E}">
        <p15:presenceInfo xmlns:p15="http://schemas.microsoft.com/office/powerpoint/2012/main" userId="Doc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39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45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311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99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73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43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52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4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8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8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0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6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26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873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41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52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D7346E-F2A3-47B3-A4C5-711E7B77464D}" type="datetimeFigureOut">
              <a:rPr lang="es-CL" smtClean="0"/>
              <a:pPr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50DDF1-B9D0-4F80-A7B9-8216809F47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0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reso A La Escuela. Pizarra Con útiles Escolares. Vectorial.  Ilustraciones Vectoriales, Clip Art Vectorizado Libre De Derechos. Image  21402008.">
            <a:extLst>
              <a:ext uri="{FF2B5EF4-FFF2-40B4-BE49-F238E27FC236}">
                <a16:creationId xmlns="" xmlns:a16="http://schemas.microsoft.com/office/drawing/2014/main" id="{8953C696-2517-4158-8886-EB9A9A44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6733521-829D-44F2-B8F2-2C77C3F7C3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03" y="0"/>
            <a:ext cx="1520645" cy="172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20A3E27-7A23-4CAB-BB30-9929EECBD532}"/>
              </a:ext>
            </a:extLst>
          </p:cNvPr>
          <p:cNvSpPr txBox="1"/>
          <p:nvPr/>
        </p:nvSpPr>
        <p:spPr>
          <a:xfrm>
            <a:off x="1709530" y="426231"/>
            <a:ext cx="455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C000"/>
                </a:solidFill>
              </a:rPr>
              <a:t>Colegio Hermanos Carrera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0B6229C-AE5D-484F-9EE3-305069A03424}"/>
              </a:ext>
            </a:extLst>
          </p:cNvPr>
          <p:cNvSpPr txBox="1"/>
          <p:nvPr/>
        </p:nvSpPr>
        <p:spPr>
          <a:xfrm>
            <a:off x="2643809" y="3592228"/>
            <a:ext cx="618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Profesora Jefe : </a:t>
            </a:r>
            <a:r>
              <a:rPr lang="es-CL" sz="2000" b="1" dirty="0">
                <a:solidFill>
                  <a:srgbClr val="FFC000"/>
                </a:solidFill>
                <a:latin typeface="Gill Sans MT" panose="020B0502020104020203"/>
              </a:rPr>
              <a:t>Romina Escalona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Co- Docente:  Diana Taborda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PIE: </a:t>
            </a:r>
            <a:r>
              <a:rPr lang="es-CL" sz="2000" b="1" dirty="0">
                <a:solidFill>
                  <a:srgbClr val="FFC000"/>
                </a:solidFill>
                <a:latin typeface="Gill Sans MT" panose="020B0502020104020203"/>
              </a:rPr>
              <a:t>Patricia Leyton.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Asistente: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Bani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Hidalgo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F7091CA-3DAE-4E38-BFD4-D1CC3CABC49C}"/>
              </a:ext>
            </a:extLst>
          </p:cNvPr>
          <p:cNvSpPr txBox="1"/>
          <p:nvPr/>
        </p:nvSpPr>
        <p:spPr>
          <a:xfrm>
            <a:off x="3710609" y="2292627"/>
            <a:ext cx="678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C000"/>
                </a:solidFill>
              </a:rPr>
              <a:t>Lenguaje y Comunicación </a:t>
            </a:r>
          </a:p>
        </p:txBody>
      </p:sp>
    </p:spTree>
    <p:extLst>
      <p:ext uri="{BB962C8B-B14F-4D97-AF65-F5344CB8AC3E}">
        <p14:creationId xmlns:p14="http://schemas.microsoft.com/office/powerpoint/2010/main" val="312831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C5174C-F064-45E0-9CCE-8058E3C5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254725"/>
            <a:ext cx="10396882" cy="1151965"/>
          </a:xfrm>
        </p:spPr>
        <p:txBody>
          <a:bodyPr/>
          <a:lstStyle/>
          <a:p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Ahora es tu turno…</a:t>
            </a: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17" t="21071" r="35846" b="11964"/>
          <a:stretch>
            <a:fillRect/>
          </a:stretch>
        </p:blipFill>
        <p:spPr bwMode="auto">
          <a:xfrm>
            <a:off x="1658988" y="1136468"/>
            <a:ext cx="8804366" cy="55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91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4C2C88-55D7-4BEE-ADB5-1C146DA1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0450DD3-1232-4B1A-B665-1557D00C1C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5660" t="21250" r="4823" b="15179"/>
          <a:stretch>
            <a:fillRect/>
          </a:stretch>
        </p:blipFill>
        <p:spPr bwMode="auto">
          <a:xfrm>
            <a:off x="222069" y="587828"/>
            <a:ext cx="4336722" cy="54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553" t="21875" r="36011" b="12232"/>
          <a:stretch>
            <a:fillRect/>
          </a:stretch>
        </p:blipFill>
        <p:spPr bwMode="auto">
          <a:xfrm>
            <a:off x="4572001" y="613954"/>
            <a:ext cx="7223760" cy="54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864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5560" t="22321" r="4823" b="10536"/>
          <a:stretch>
            <a:fillRect/>
          </a:stretch>
        </p:blipFill>
        <p:spPr bwMode="auto">
          <a:xfrm>
            <a:off x="783771" y="339634"/>
            <a:ext cx="4663440" cy="594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754" t="23304" r="66231" b="9196"/>
          <a:stretch>
            <a:fillRect/>
          </a:stretch>
        </p:blipFill>
        <p:spPr bwMode="auto">
          <a:xfrm>
            <a:off x="5708469" y="326572"/>
            <a:ext cx="4532811" cy="59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4B43D76-E59C-4B81-B8AD-1DB6CD3BDA71}"/>
              </a:ext>
            </a:extLst>
          </p:cNvPr>
          <p:cNvSpPr txBox="1"/>
          <p:nvPr/>
        </p:nvSpPr>
        <p:spPr>
          <a:xfrm>
            <a:off x="3604591" y="929023"/>
            <a:ext cx="72820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Desarrolla el ticket de salida en el FORMULARIO GOOGLE.</a:t>
            </a:r>
            <a:endParaRPr lang="es-CL" dirty="0"/>
          </a:p>
        </p:txBody>
      </p:sp>
      <p:pic>
        <p:nvPicPr>
          <p:cNvPr id="9" name="Picture 2" descr="INICIO | Monica">
            <a:extLst>
              <a:ext uri="{FF2B5EF4-FFF2-40B4-BE49-F238E27FC236}">
                <a16:creationId xmlns="" xmlns:a16="http://schemas.microsoft.com/office/drawing/2014/main" id="{18821D69-BF26-496A-8670-14D189DCA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77" y="-288235"/>
            <a:ext cx="4543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5E584BE-4E0E-41FD-93E7-1F89C117C724}"/>
              </a:ext>
            </a:extLst>
          </p:cNvPr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v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Recordemos las normas de la sala virtual: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7253DE7-CDC0-471B-AEEB-1C2BF472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20" y="759729"/>
            <a:ext cx="10201275" cy="46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08E736-4C0C-49BA-A452-80280BA2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BD29626-0CAF-49FE-9919-6687D56447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B98822D-B263-4EF8-9293-09408E65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41677"/>
            <a:ext cx="10578548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49C7364-958F-48A7-A275-78488DA71206}"/>
              </a:ext>
            </a:extLst>
          </p:cNvPr>
          <p:cNvSpPr txBox="1"/>
          <p:nvPr/>
        </p:nvSpPr>
        <p:spPr>
          <a:xfrm>
            <a:off x="3207025" y="534055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¿ QUÉ APRENDEREMOS HOY?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C363632-2C58-4CBA-89FE-509DA4C2E65A}"/>
              </a:ext>
            </a:extLst>
          </p:cNvPr>
          <p:cNvSpPr txBox="1"/>
          <p:nvPr/>
        </p:nvSpPr>
        <p:spPr>
          <a:xfrm>
            <a:off x="888841" y="3163672"/>
            <a:ext cx="102407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Aprendizaje</a:t>
            </a:r>
            <a:r>
              <a:rPr lang="es-CL" dirty="0" smtClean="0"/>
              <a:t>:  </a:t>
            </a:r>
            <a:r>
              <a:rPr lang="es-ES" sz="2400" dirty="0" smtClean="0">
                <a:latin typeface="Baskerville Old Face" pitchFamily="18" charset="0"/>
              </a:rPr>
              <a:t>Leer y comprender el propósito y composición de una infografía.</a:t>
            </a:r>
            <a:endParaRPr lang="es-CL" sz="2400" dirty="0" smtClean="0">
              <a:latin typeface="Baskerville Old Face" pitchFamily="18" charset="0"/>
            </a:endParaRPr>
          </a:p>
          <a:p>
            <a:pPr lvl="0"/>
            <a:r>
              <a:rPr lang="es-ES" sz="2400" dirty="0" smtClean="0">
                <a:latin typeface="Baskerville Old Face" pitchFamily="18" charset="0"/>
              </a:rPr>
              <a:t>Conocer la estructura y función de una biografía, mediante el respeto y la opinión de los demás.</a:t>
            </a:r>
            <a:endParaRPr lang="es-CL" sz="2400" dirty="0" smtClean="0">
              <a:latin typeface="Baskerville Old Face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3076" name="Picture 4" descr="Persona con una idea con una bombilla | Vector Premium">
            <a:extLst>
              <a:ext uri="{FF2B5EF4-FFF2-40B4-BE49-F238E27FC236}">
                <a16:creationId xmlns="" xmlns:a16="http://schemas.microsoft.com/office/drawing/2014/main" id="{8AACC02F-FC97-47A4-A887-E52E260E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8" y="534055"/>
            <a:ext cx="2371725" cy="2371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70663" y="1319348"/>
            <a:ext cx="5564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Baskerville Old Face" pitchFamily="18" charset="0"/>
              </a:rPr>
              <a:t>Recordaremos las principales características de las Infografías y Biografías. </a:t>
            </a:r>
            <a:endParaRPr lang="es-CL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2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17B745F-24F3-4C49-AB0D-2F817C5BDE5E}"/>
              </a:ext>
            </a:extLst>
          </p:cNvPr>
          <p:cNvSpPr txBox="1">
            <a:spLocks/>
          </p:cNvSpPr>
          <p:nvPr/>
        </p:nvSpPr>
        <p:spPr>
          <a:xfrm>
            <a:off x="983974" y="590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Verifiquemos si se comprendió el objetivo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91E9B41-A5D3-4723-BCD0-3FDD3943508B}"/>
              </a:ext>
            </a:extLst>
          </p:cNvPr>
          <p:cNvSpPr txBox="1"/>
          <p:nvPr/>
        </p:nvSpPr>
        <p:spPr>
          <a:xfrm>
            <a:off x="1783056" y="2319686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E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 defTabSz="914400"/>
            <a:r>
              <a:rPr lang="es-ES" sz="3200" dirty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</a:p>
        </p:txBody>
      </p:sp>
    </p:spTree>
    <p:extLst>
      <p:ext uri="{BB962C8B-B14F-4D97-AF65-F5344CB8AC3E}">
        <p14:creationId xmlns:p14="http://schemas.microsoft.com/office/powerpoint/2010/main" val="39578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89EA4F0-1EC8-495E-BCE3-EC2ADAFFD780}"/>
              </a:ext>
            </a:extLst>
          </p:cNvPr>
          <p:cNvSpPr txBox="1"/>
          <p:nvPr/>
        </p:nvSpPr>
        <p:spPr>
          <a:xfrm>
            <a:off x="685800" y="357808"/>
            <a:ext cx="4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Recordemos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6" name="Picture 4" descr="Persona con una idea con una bombilla | Vector Premium">
            <a:extLst>
              <a:ext uri="{FF2B5EF4-FFF2-40B4-BE49-F238E27FC236}">
                <a16:creationId xmlns="" xmlns:a16="http://schemas.microsoft.com/office/drawing/2014/main" id="{BCCA37DF-0661-4188-98FC-CD2B0065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7" y="819473"/>
            <a:ext cx="2371725" cy="4415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6EF74569-C9DE-404F-B06B-8E5B04B8D6AD}"/>
              </a:ext>
            </a:extLst>
          </p:cNvPr>
          <p:cNvSpPr/>
          <p:nvPr/>
        </p:nvSpPr>
        <p:spPr>
          <a:xfrm>
            <a:off x="4313583" y="3412848"/>
            <a:ext cx="6533322" cy="1615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07137E1-4628-4F65-A01C-458081380D58}"/>
              </a:ext>
            </a:extLst>
          </p:cNvPr>
          <p:cNvSpPr txBox="1"/>
          <p:nvPr/>
        </p:nvSpPr>
        <p:spPr>
          <a:xfrm>
            <a:off x="4512366" y="3551348"/>
            <a:ext cx="6135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texto no literario es un texto cuyo propósito principal es transmitir información, con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lenguaje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claro y objetivo de la vida real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diferencia de los textos literarios, no tienen los mismos elementos narrativos y ficticios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A249D56B-0634-49E9-A9B9-4818DF0F4F52}"/>
              </a:ext>
            </a:extLst>
          </p:cNvPr>
          <p:cNvSpPr/>
          <p:nvPr/>
        </p:nvSpPr>
        <p:spPr>
          <a:xfrm>
            <a:off x="3962400" y="583096"/>
            <a:ext cx="5340626" cy="14773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C466C3E8-098A-4E63-84CD-9E117D2FD96A}"/>
              </a:ext>
            </a:extLst>
          </p:cNvPr>
          <p:cNvSpPr txBox="1"/>
          <p:nvPr/>
        </p:nvSpPr>
        <p:spPr>
          <a:xfrm>
            <a:off x="4068415" y="520292"/>
            <a:ext cx="5340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Comprender</a:t>
            </a:r>
            <a:r>
              <a:rPr lang="es-CL" dirty="0"/>
              <a:t> </a:t>
            </a:r>
          </a:p>
          <a:p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C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</a:t>
            </a:r>
            <a:r>
              <a:rPr lang="es-C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la capacidad de entender lo que se lee, tanto en referencia al significado de las palabras que forman un texto como con respecto a la comprensión global en un escrito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994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2C528BE1-48C9-4D14-8B63-48F2D02777E4}"/>
              </a:ext>
            </a:extLst>
          </p:cNvPr>
          <p:cNvSpPr/>
          <p:nvPr/>
        </p:nvSpPr>
        <p:spPr>
          <a:xfrm>
            <a:off x="3869635" y="775252"/>
            <a:ext cx="7752522" cy="1616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B03AC78-1BF5-4163-88F2-D853328D0A4E}"/>
              </a:ext>
            </a:extLst>
          </p:cNvPr>
          <p:cNvSpPr txBox="1"/>
          <p:nvPr/>
        </p:nvSpPr>
        <p:spPr>
          <a:xfrm>
            <a:off x="4194312" y="898336"/>
            <a:ext cx="7063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Es una representación  visual dónde imágenes, símbolos y gráficos explican de manera sencilla la información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0743406-AB11-4CD8-A0E7-F9803B22EE56}"/>
              </a:ext>
            </a:extLst>
          </p:cNvPr>
          <p:cNvSpPr txBox="1"/>
          <p:nvPr/>
        </p:nvSpPr>
        <p:spPr>
          <a:xfrm>
            <a:off x="6651349" y="261152"/>
            <a:ext cx="336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ES UNA INFOGRAFIA?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57EB4E93-5A42-423A-8253-DB0A34645F52}"/>
              </a:ext>
            </a:extLst>
          </p:cNvPr>
          <p:cNvSpPr/>
          <p:nvPr/>
        </p:nvSpPr>
        <p:spPr>
          <a:xfrm>
            <a:off x="3604590" y="3414342"/>
            <a:ext cx="7156174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CL" b="1" i="0" dirty="0">
                <a:solidFill>
                  <a:srgbClr val="000000"/>
                </a:solidFill>
                <a:effectLst/>
                <a:latin typeface="ProximaNova"/>
              </a:rPr>
              <a:t>¿</a:t>
            </a:r>
            <a:r>
              <a:rPr lang="es-CL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Cual es el propósito de la infografía?</a:t>
            </a:r>
            <a:endParaRPr lang="es-CL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propósito de la infografía es llamar la atención del lector mediante las imágenes y diseño que caracteriza este tipo de técnica.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="" xmlns:a16="http://schemas.microsoft.com/office/drawing/2014/main" id="{BD811B1D-64F0-47BD-826C-597AA4052ADF}"/>
              </a:ext>
            </a:extLst>
          </p:cNvPr>
          <p:cNvSpPr/>
          <p:nvPr/>
        </p:nvSpPr>
        <p:spPr>
          <a:xfrm>
            <a:off x="6644722" y="2515101"/>
            <a:ext cx="1311965" cy="64373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INICIO | Monica">
            <a:extLst>
              <a:ext uri="{FF2B5EF4-FFF2-40B4-BE49-F238E27FC236}">
                <a16:creationId xmlns="" xmlns:a16="http://schemas.microsoft.com/office/drawing/2014/main" id="{42BD2E92-34D1-4DF3-BAA2-0F405B977D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77" y="-288235"/>
            <a:ext cx="4543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5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tes de la infografía">
            <a:extLst>
              <a:ext uri="{FF2B5EF4-FFF2-40B4-BE49-F238E27FC236}">
                <a16:creationId xmlns="" xmlns:a16="http://schemas.microsoft.com/office/drawing/2014/main" id="{E85E078F-B3DF-428B-93BA-79C3D015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6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A8FF0353-11C1-4D5B-9346-4BE3C72ED077}"/>
              </a:ext>
            </a:extLst>
          </p:cNvPr>
          <p:cNvSpPr/>
          <p:nvPr/>
        </p:nvSpPr>
        <p:spPr>
          <a:xfrm>
            <a:off x="245165" y="1593575"/>
            <a:ext cx="4412974" cy="35416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CL" b="1" dirty="0">
              <a:solidFill>
                <a:srgbClr val="000000"/>
              </a:solidFill>
              <a:latin typeface="ProximaNova"/>
            </a:endParaRPr>
          </a:p>
          <a:p>
            <a:pPr algn="l"/>
            <a:endParaRPr lang="es-CL" b="0" i="0" dirty="0">
              <a:solidFill>
                <a:srgbClr val="000000"/>
              </a:solidFill>
              <a:effectLst/>
              <a:latin typeface="ProximaNova"/>
            </a:endParaRPr>
          </a:p>
          <a:p>
            <a:pPr algn="l"/>
            <a:r>
              <a:rPr lang="es-CL" sz="2400" b="0" i="0" dirty="0">
                <a:solidFill>
                  <a:srgbClr val="000000"/>
                </a:solidFill>
                <a:effectLst/>
                <a:latin typeface="ProximaNova"/>
              </a:rPr>
              <a:t>Sirven para dar artículos noticiosos que respondan preguntas de manera directa, se aplican en revistas, documentos, periódicos, folletos, páginas de Internet, educación, libros, entre otros.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8BFF38C6-26E5-448D-9EC0-03BC6468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71" y="420756"/>
            <a:ext cx="6218168" cy="49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4B41BDE-9632-4A00-B672-61B0FA1DB639}"/>
              </a:ext>
            </a:extLst>
          </p:cNvPr>
          <p:cNvSpPr txBox="1"/>
          <p:nvPr/>
        </p:nvSpPr>
        <p:spPr>
          <a:xfrm>
            <a:off x="457200" y="776333"/>
            <a:ext cx="6135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¿Para que sirve la infografía?</a:t>
            </a:r>
          </a:p>
        </p:txBody>
      </p:sp>
      <p:sp>
        <p:nvSpPr>
          <p:cNvPr id="7" name="Flecha: curvada hacia arriba 6">
            <a:extLst>
              <a:ext uri="{FF2B5EF4-FFF2-40B4-BE49-F238E27FC236}">
                <a16:creationId xmlns="" xmlns:a16="http://schemas.microsoft.com/office/drawing/2014/main" id="{B7BA1835-E721-4244-A760-9F2DE519E356}"/>
              </a:ext>
            </a:extLst>
          </p:cNvPr>
          <p:cNvSpPr/>
          <p:nvPr/>
        </p:nvSpPr>
        <p:spPr>
          <a:xfrm>
            <a:off x="3193774" y="5264425"/>
            <a:ext cx="2640910" cy="10469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284705E-1C5A-405F-8FBA-45EF53353306}"/>
              </a:ext>
            </a:extLst>
          </p:cNvPr>
          <p:cNvSpPr txBox="1"/>
          <p:nvPr/>
        </p:nvSpPr>
        <p:spPr>
          <a:xfrm>
            <a:off x="5834684" y="5306129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Ejemplo :</a:t>
            </a:r>
          </a:p>
        </p:txBody>
      </p:sp>
    </p:spTree>
    <p:extLst>
      <p:ext uri="{BB962C8B-B14F-4D97-AF65-F5344CB8AC3E}">
        <p14:creationId xmlns:p14="http://schemas.microsoft.com/office/powerpoint/2010/main" val="31798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154</TotalTime>
  <Words>253</Words>
  <Application>Microsoft Office PowerPoint</Application>
  <PresentationFormat>Panorámica</PresentationFormat>
  <Paragraphs>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Baskerville Old Face</vt:lpstr>
      <vt:lpstr>Calibri</vt:lpstr>
      <vt:lpstr>Calibri Light</vt:lpstr>
      <vt:lpstr>Gill Sans MT</vt:lpstr>
      <vt:lpstr>Impact</vt:lpstr>
      <vt:lpstr>ProximaNova</vt:lpstr>
      <vt:lpstr>Times New Roman</vt:lpstr>
      <vt:lpstr>Wingdings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es tu turno…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13</cp:revision>
  <dcterms:created xsi:type="dcterms:W3CDTF">2020-11-04T16:42:05Z</dcterms:created>
  <dcterms:modified xsi:type="dcterms:W3CDTF">2020-11-06T14:43:50Z</dcterms:modified>
</cp:coreProperties>
</file>