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58" r:id="rId3"/>
    <p:sldId id="256" r:id="rId4"/>
    <p:sldId id="259" r:id="rId5"/>
    <p:sldId id="263" r:id="rId6"/>
    <p:sldId id="270" r:id="rId7"/>
    <p:sldId id="260" r:id="rId8"/>
    <p:sldId id="271" r:id="rId9"/>
    <p:sldId id="264" r:id="rId10"/>
    <p:sldId id="272" r:id="rId11"/>
    <p:sldId id="266" r:id="rId12"/>
    <p:sldId id="273" r:id="rId13"/>
    <p:sldId id="274" r:id="rId14"/>
    <p:sldId id="267" r:id="rId15"/>
    <p:sldId id="268" r:id="rId16"/>
    <p:sldId id="275" r:id="rId17"/>
    <p:sldId id="276" r:id="rId18"/>
    <p:sldId id="261" r:id="rId19"/>
    <p:sldId id="269" r:id="rId20"/>
    <p:sldId id="277" r:id="rId21"/>
    <p:sldId id="278" r:id="rId2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34824-F42C-43D2-BE32-63C21C23BC7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9A50-4EE8-47BD-B9A5-C024DB3F63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7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4E2B-9E93-477A-8F12-81193D661258}" type="datetimeFigureOut">
              <a:rPr lang="es-CL" smtClean="0"/>
              <a:pPr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C0A1-8329-4E8C-A7DA-B222AB59CA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Plantilla PowerPoint Papel Pap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428728" y="142852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dirty="0">
                <a:latin typeface="Berlin Sans FB Demi" pitchFamily="34" charset="0"/>
              </a:rPr>
              <a:t>CIVILIZACIÓN AZTECA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5786" y="271462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Baskerville Old Face" pitchFamily="18" charset="0"/>
              </a:rPr>
              <a:t>“Actividades Económicas”</a:t>
            </a:r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4729162" y="5842000"/>
            <a:ext cx="4414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000" dirty="0"/>
              <a:t>Romina Escalona Núñez</a:t>
            </a:r>
          </a:p>
          <a:p>
            <a:pPr algn="ctr"/>
            <a:r>
              <a:rPr lang="es-CL" sz="2000" dirty="0"/>
              <a:t>Historia, Geografía y Ciencias Sociales</a:t>
            </a:r>
          </a:p>
          <a:p>
            <a:pPr algn="ctr"/>
            <a:r>
              <a:rPr lang="es-CL" sz="2000" dirty="0"/>
              <a:t>4° Básico</a:t>
            </a:r>
          </a:p>
        </p:txBody>
      </p:sp>
      <p:pic>
        <p:nvPicPr>
          <p:cNvPr id="17410" name="Picture 2" descr="ECONOMÍA DE LOS AZTECAS: historia, caracteristicas y mucho má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3286148" cy="347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57158" y="500042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ORGANIZACIÓN POLÍTICA MAYA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1533" t="33223" r="22146" b="6250"/>
          <a:stretch>
            <a:fillRect/>
          </a:stretch>
        </p:blipFill>
        <p:spPr bwMode="auto">
          <a:xfrm>
            <a:off x="1000100" y="1643050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42908" y="642938"/>
            <a:ext cx="96012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ORGANIZACIÓN POLITICA AZTECA</a:t>
            </a:r>
          </a:p>
        </p:txBody>
      </p:sp>
      <p:pic>
        <p:nvPicPr>
          <p:cNvPr id="6" name="Picture 5" descr="Tlatoani &#10;Consejo Supremo &#10;o Tlatocán &#10;Gobernadores &#10;militares &#10;El Calpullec &#10; "/>
          <p:cNvPicPr>
            <a:picLocks noChangeAspect="1" noChangeArrowheads="1"/>
          </p:cNvPicPr>
          <p:nvPr/>
        </p:nvPicPr>
        <p:blipFill>
          <a:blip r:embed="rId3"/>
          <a:srcRect l="1629" t="28444" r="996" b="1697"/>
          <a:stretch>
            <a:fillRect/>
          </a:stretch>
        </p:blipFill>
        <p:spPr bwMode="auto">
          <a:xfrm>
            <a:off x="500034" y="1785926"/>
            <a:ext cx="8366918" cy="4506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pic>
        <p:nvPicPr>
          <p:cNvPr id="5" name="Picture 2" descr="Para complementar la agricultura, los mayas pescaban, cazaban y &#10;recolectaban frutos silvestres. Además, mantenían un acti..."/>
          <p:cNvPicPr>
            <a:picLocks noChangeAspect="1" noChangeArrowheads="1"/>
          </p:cNvPicPr>
          <p:nvPr/>
        </p:nvPicPr>
        <p:blipFill>
          <a:blip r:embed="rId3"/>
          <a:srcRect l="4687" t="6243" r="6250" b="67742"/>
          <a:stretch>
            <a:fillRect/>
          </a:stretch>
        </p:blipFill>
        <p:spPr bwMode="auto">
          <a:xfrm>
            <a:off x="500034" y="1071546"/>
            <a:ext cx="8143932" cy="1785950"/>
          </a:xfrm>
          <a:prstGeom prst="roundRect">
            <a:avLst/>
          </a:prstGeom>
          <a:noFill/>
        </p:spPr>
      </p:pic>
      <p:pic>
        <p:nvPicPr>
          <p:cNvPr id="6" name="Picture 2" descr="Para complementar la agricultura, los mayas pescaban, cazaban y &#10;recolectaban frutos silvestres. Además, mantenían un acti..."/>
          <p:cNvPicPr>
            <a:picLocks noChangeAspect="1" noChangeArrowheads="1"/>
          </p:cNvPicPr>
          <p:nvPr/>
        </p:nvPicPr>
        <p:blipFill>
          <a:blip r:embed="rId3"/>
          <a:srcRect l="17187" t="39542" r="14062" b="10510"/>
          <a:stretch>
            <a:fillRect/>
          </a:stretch>
        </p:blipFill>
        <p:spPr bwMode="auto">
          <a:xfrm>
            <a:off x="1357290" y="3071810"/>
            <a:ext cx="6572296" cy="358488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142976" y="21429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Berlin Sans FB Demi" pitchFamily="34" charset="0"/>
              </a:rPr>
              <a:t>LA ECONOMÍA MAYA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pic>
        <p:nvPicPr>
          <p:cNvPr id="5" name="Picture 2" descr="https://player.slideplayer.es/80/13426462/slides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143800" cy="535785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85720" y="21429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Berlin Sans FB Demi" pitchFamily="34" charset="0"/>
              </a:rPr>
              <a:t>TECNICA DE AGRICULTURA: TALA Y ROZA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4 Pergamino horizontal"/>
          <p:cNvSpPr/>
          <p:nvPr/>
        </p:nvSpPr>
        <p:spPr>
          <a:xfrm>
            <a:off x="357158" y="1928802"/>
            <a:ext cx="5643602" cy="15001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Al principio, las Tierras se consideraban pertenencia de la comunidad, y cada cierto tiempo se repartían entre los jefes de familias casados. Luego se hizo hereditaria pasando al hijo mayor.</a:t>
            </a:r>
          </a:p>
        </p:txBody>
      </p:sp>
      <p:sp>
        <p:nvSpPr>
          <p:cNvPr id="6" name="5 Pergamino vertical"/>
          <p:cNvSpPr/>
          <p:nvPr/>
        </p:nvSpPr>
        <p:spPr>
          <a:xfrm>
            <a:off x="6545263" y="1000108"/>
            <a:ext cx="2598737" cy="22606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Los principales cultivos son: maíz, tabaco, chiles, fruta y maguey. Practicaban la agricultura</a:t>
            </a:r>
          </a:p>
        </p:txBody>
      </p:sp>
      <p:sp>
        <p:nvSpPr>
          <p:cNvPr id="7" name="6 Pergamino vertical"/>
          <p:cNvSpPr/>
          <p:nvPr/>
        </p:nvSpPr>
        <p:spPr>
          <a:xfrm>
            <a:off x="6715140" y="3429000"/>
            <a:ext cx="2428860" cy="34290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El Mercado constituyó un verdadero enclave para el desarrollo de la economía. Asociadas al mercado estaban las rutas del comercio y tributo</a:t>
            </a:r>
          </a:p>
        </p:txBody>
      </p:sp>
      <p:pic>
        <p:nvPicPr>
          <p:cNvPr id="8" name="Picture 6" descr="Economía azteca - Qué es, definición y concepto | Economipedia"/>
          <p:cNvPicPr>
            <a:picLocks noChangeAspect="1" noChangeArrowheads="1"/>
          </p:cNvPicPr>
          <p:nvPr/>
        </p:nvPicPr>
        <p:blipFill>
          <a:blip r:embed="rId3"/>
          <a:srcRect l="5511" t="7414" r="4918" b="54109"/>
          <a:stretch>
            <a:fillRect/>
          </a:stretch>
        </p:blipFill>
        <p:spPr bwMode="auto">
          <a:xfrm>
            <a:off x="0" y="3643314"/>
            <a:ext cx="66897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785794"/>
            <a:ext cx="7029432" cy="130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ECONOMIA AZTECA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pic>
        <p:nvPicPr>
          <p:cNvPr id="1026" name="Picture 2" descr="Otras Actividades Economía Azteca 1"/>
          <p:cNvPicPr>
            <a:picLocks noChangeAspect="1" noChangeArrowheads="1"/>
          </p:cNvPicPr>
          <p:nvPr/>
        </p:nvPicPr>
        <p:blipFill>
          <a:blip r:embed="rId3"/>
          <a:srcRect l="5468" t="6250" r="2343" b="52083"/>
          <a:stretch>
            <a:fillRect/>
          </a:stretch>
        </p:blipFill>
        <p:spPr bwMode="auto">
          <a:xfrm>
            <a:off x="428596" y="2000240"/>
            <a:ext cx="8429684" cy="28574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596" y="92867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Berlin Sans FB Demi" pitchFamily="34" charset="0"/>
              </a:rPr>
              <a:t>OTRAS ACTIVIDADES ECONOMICAS DE LOS AZTECAS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pic>
        <p:nvPicPr>
          <p:cNvPr id="31746" name="Picture 2" descr="Economía azteca - Qué es, definición y concepto | Econom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4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lantilla PowerPoint Papel Pap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714480" y="357166"/>
            <a:ext cx="5929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400" b="1" dirty="0">
                <a:latin typeface="Berlin Sans FB Demi" pitchFamily="34" charset="0"/>
              </a:rPr>
              <a:t>Actividad 1: Lee atentamente la página 154 de tu texto de estudio.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903" t="11719" r="25329" b="12109"/>
          <a:stretch>
            <a:fillRect/>
          </a:stretch>
        </p:blipFill>
        <p:spPr bwMode="auto">
          <a:xfrm>
            <a:off x="2928926" y="1285859"/>
            <a:ext cx="6215074" cy="5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lantilla PowerPoint Papel Pap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500062" y="357188"/>
            <a:ext cx="7786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latin typeface="Berlin Sans FB Demi" pitchFamily="34" charset="0"/>
              </a:rPr>
              <a:t>Actividad 2: Responde las preguntas de la guía de aprendizaje.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392" t="21484" r="66508" b="18945"/>
          <a:stretch>
            <a:fillRect/>
          </a:stretch>
        </p:blipFill>
        <p:spPr bwMode="auto">
          <a:xfrm>
            <a:off x="3500430" y="1184782"/>
            <a:ext cx="5643570" cy="567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214546" y="121442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Berlin Sans FB Demi" pitchFamily="34" charset="0"/>
              </a:rPr>
              <a:t>OBJETIVO DE APRENDIZAJE: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786" y="192880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Baskerville Old Face" pitchFamily="18" charset="0"/>
              </a:rPr>
              <a:t>OA4: Identificar las principales características de la economía Azteca y compararla con la economía Maya, desarrollando actividades mediante guía de aprendizaje. </a:t>
            </a:r>
          </a:p>
        </p:txBody>
      </p:sp>
      <p:pic>
        <p:nvPicPr>
          <p:cNvPr id="16386" name="Picture 2" descr="Aztecas economia y sociedad"/>
          <p:cNvPicPr>
            <a:picLocks noChangeAspect="1" noChangeArrowheads="1"/>
          </p:cNvPicPr>
          <p:nvPr/>
        </p:nvPicPr>
        <p:blipFill>
          <a:blip r:embed="rId3"/>
          <a:srcRect l="7053" t="7829" r="8307" b="4488"/>
          <a:stretch>
            <a:fillRect/>
          </a:stretch>
        </p:blipFill>
        <p:spPr bwMode="auto">
          <a:xfrm>
            <a:off x="2357422" y="3214686"/>
            <a:ext cx="4143404" cy="322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lantilla PowerPoint Papel Pap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5176" t="20703" r="36273" b="16797"/>
          <a:stretch>
            <a:fillRect/>
          </a:stretch>
        </p:blipFill>
        <p:spPr bwMode="auto">
          <a:xfrm>
            <a:off x="0" y="1"/>
            <a:ext cx="5357818" cy="68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lantilla PowerPoint Papel Pap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65373" t="20703" r="4978" b="8008"/>
          <a:stretch>
            <a:fillRect/>
          </a:stretch>
        </p:blipFill>
        <p:spPr bwMode="auto">
          <a:xfrm>
            <a:off x="4071902" y="0"/>
            <a:ext cx="5072098" cy="685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643042" y="92867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Berlin Sans FB Demi" pitchFamily="34" charset="0"/>
              </a:rPr>
              <a:t>¿QUÉ HAREMOS EN ESTA CLASE?</a:t>
            </a: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928662" y="1571612"/>
            <a:ext cx="76438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000" dirty="0">
                <a:latin typeface="Baskerville Old Face" pitchFamily="18" charset="0"/>
              </a:rPr>
              <a:t>Escucha atentamente la explicación del contenido, si tienes dudas levanta tu tarjeta y espera que tu profesora te dé la palabra.</a:t>
            </a:r>
          </a:p>
          <a:p>
            <a:endParaRPr lang="es-CL" sz="2000" dirty="0"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>
                <a:latin typeface="Baskerville Old Face" pitchFamily="18" charset="0"/>
              </a:rPr>
              <a:t>Leer la página 154 del texto de Historia.</a:t>
            </a:r>
          </a:p>
          <a:p>
            <a:endParaRPr lang="es-CL" sz="2000" dirty="0"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>
                <a:latin typeface="Baskerville Old Face" pitchFamily="18" charset="0"/>
              </a:rPr>
              <a:t>Realizar guía N°1 de acuerdo a la información encontrada en el texto.</a:t>
            </a:r>
          </a:p>
        </p:txBody>
      </p:sp>
      <p:pic>
        <p:nvPicPr>
          <p:cNvPr id="15362" name="Picture 2" descr="Economía azteca - Qué es, definición y concepto | Economipedia"/>
          <p:cNvPicPr>
            <a:picLocks noChangeAspect="1" noChangeArrowheads="1"/>
          </p:cNvPicPr>
          <p:nvPr/>
        </p:nvPicPr>
        <p:blipFill>
          <a:blip r:embed="rId3"/>
          <a:srcRect l="1563" t="47917" r="781"/>
          <a:stretch>
            <a:fillRect/>
          </a:stretch>
        </p:blipFill>
        <p:spPr bwMode="auto">
          <a:xfrm>
            <a:off x="1142976" y="3714752"/>
            <a:ext cx="678669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285720" y="928670"/>
            <a:ext cx="442915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4000" b="1" dirty="0">
                <a:latin typeface="Berlin Sans FB Demi" pitchFamily="34" charset="0"/>
              </a:rPr>
              <a:t>Antes de comenzar…</a:t>
            </a:r>
          </a:p>
          <a:p>
            <a:pPr algn="ctr"/>
            <a:endParaRPr lang="es-CL" dirty="0"/>
          </a:p>
          <a:p>
            <a:pPr algn="ctr"/>
            <a:r>
              <a:rPr lang="es-CL" sz="2000" dirty="0">
                <a:latin typeface="Baskerville Old Face" pitchFamily="18" charset="0"/>
              </a:rPr>
              <a:t>¿Qué entiendes por la habilidad de Identificar?</a:t>
            </a:r>
          </a:p>
          <a:p>
            <a:pPr algn="ctr"/>
            <a:endParaRPr lang="es-CL" sz="2000" dirty="0">
              <a:latin typeface="Baskerville Old Face" pitchFamily="18" charset="0"/>
            </a:endParaRPr>
          </a:p>
          <a:p>
            <a:pPr algn="ctr"/>
            <a:r>
              <a:rPr lang="es-CL" sz="2000" dirty="0">
                <a:latin typeface="Baskerville Old Face" pitchFamily="18" charset="0"/>
              </a:rPr>
              <a:t>¿Sabes qué actividades económicas realizaban los Aztecas para alimentarse? ¿Serán iguales que las de la Civilización Maya?</a:t>
            </a:r>
          </a:p>
          <a:p>
            <a:pPr algn="ctr"/>
            <a:endParaRPr lang="es-CL" sz="2000" dirty="0">
              <a:latin typeface="Baskerville Old Face" pitchFamily="18" charset="0"/>
            </a:endParaRPr>
          </a:p>
          <a:p>
            <a:pPr algn="ctr"/>
            <a:r>
              <a:rPr lang="es-CL" sz="2000" dirty="0">
                <a:latin typeface="Baskerville Old Face" pitchFamily="18" charset="0"/>
              </a:rPr>
              <a:t>¿Recuerdas alguna característica de las actividades económicas desarrolladas por la Civilización Maya?</a:t>
            </a:r>
          </a:p>
        </p:txBody>
      </p:sp>
      <p:pic>
        <p:nvPicPr>
          <p:cNvPr id="14338" name="Picture 2" descr="Comercio azteca - Aprendo en Línea - ESTUDIANTE. Currículum Nacional.  Ministerio de Educ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08346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034" y="1571612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latin typeface="Berlin Sans FB Demi" pitchFamily="34" charset="0"/>
              </a:rPr>
              <a:t>RECORDEMOS LO QUE CONOCEMOS SOBRE LA CIVILIZACIÓN AZTECA Y MAYA…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 Mayas se ubicaron en MESOAMERICA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366" t="16268" r="44301" b="19752"/>
          <a:stretch>
            <a:fillRect/>
          </a:stretch>
        </p:blipFill>
        <p:spPr bwMode="auto">
          <a:xfrm>
            <a:off x="357158" y="2214554"/>
            <a:ext cx="4357718" cy="44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928662" y="157161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Baskerville Old Face" pitchFamily="18" charset="0"/>
              </a:rPr>
              <a:t>Actualmente corresponden a los países de: Sur de México, Guatemala, </a:t>
            </a:r>
            <a:r>
              <a:rPr lang="es-CL" dirty="0" err="1">
                <a:latin typeface="Baskerville Old Face" pitchFamily="18" charset="0"/>
              </a:rPr>
              <a:t>Bélice</a:t>
            </a:r>
            <a:r>
              <a:rPr lang="es-CL" dirty="0">
                <a:latin typeface="Baskerville Old Face" pitchFamily="18" charset="0"/>
              </a:rPr>
              <a:t>, Honduras y El Salvador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7487" t="44759" r="15682" b="21122"/>
          <a:stretch>
            <a:fillRect/>
          </a:stretch>
        </p:blipFill>
        <p:spPr bwMode="auto">
          <a:xfrm>
            <a:off x="5072066" y="2643181"/>
            <a:ext cx="3786214" cy="32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01752" y="157162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Los Mayas se ubicaron en MESOAMERICA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3366" t="16268" r="44301" b="19752"/>
          <a:stretch>
            <a:fillRect/>
          </a:stretch>
        </p:blipFill>
        <p:spPr bwMode="auto">
          <a:xfrm>
            <a:off x="357158" y="2143116"/>
            <a:ext cx="4357718" cy="44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928662" y="107154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Baskerville Old Face" pitchFamily="18" charset="0"/>
              </a:rPr>
              <a:t>Actualmente corresponden a los países de: Sur de México, Guatemala, </a:t>
            </a:r>
            <a:r>
              <a:rPr lang="es-CL" sz="2400" dirty="0" err="1">
                <a:latin typeface="Baskerville Old Face" pitchFamily="18" charset="0"/>
              </a:rPr>
              <a:t>Bélice</a:t>
            </a:r>
            <a:r>
              <a:rPr lang="es-CL" sz="2400" dirty="0">
                <a:latin typeface="Baskerville Old Face" pitchFamily="18" charset="0"/>
              </a:rPr>
              <a:t>, Honduras y El Salvador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7487" t="44759" r="15682" b="21122"/>
          <a:stretch>
            <a:fillRect/>
          </a:stretch>
        </p:blipFill>
        <p:spPr bwMode="auto">
          <a:xfrm>
            <a:off x="5072066" y="2571743"/>
            <a:ext cx="3786214" cy="32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482204" y="531814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UBICACIÓN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      GEOGRAFICA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78" y="1884364"/>
            <a:ext cx="536614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538" y="282576"/>
            <a:ext cx="46101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Pergamino vertical"/>
          <p:cNvSpPr/>
          <p:nvPr/>
        </p:nvSpPr>
        <p:spPr>
          <a:xfrm>
            <a:off x="5770960" y="3357563"/>
            <a:ext cx="2674144" cy="27305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/>
              <a:t>Esta Civilización se ubicó en la Meseta Central de México y en el Lago Texcoco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85720" y="428604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ORGANIZACIÓN SOCIAL MAYA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0981" t="15930" r="12701" b="15761"/>
          <a:stretch>
            <a:fillRect/>
          </a:stretch>
        </p:blipFill>
        <p:spPr bwMode="auto">
          <a:xfrm>
            <a:off x="571472" y="1357298"/>
            <a:ext cx="821802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50+ mejores imágenes de Plantillas policía | disenos de unas, plantilla  powerpoint,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7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214346" y="428604"/>
            <a:ext cx="96012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ORGANIZACIÓN SOCIAL AZTECA</a:t>
            </a:r>
          </a:p>
        </p:txBody>
      </p:sp>
      <p:pic>
        <p:nvPicPr>
          <p:cNvPr id="6" name="Picture 7" descr="Sociedad Azteca | Enseñanza de la historia, Culturas prehispanicas de  mexico, Historia de 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67" y="1608118"/>
            <a:ext cx="4775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Pergamino vertical"/>
          <p:cNvSpPr/>
          <p:nvPr/>
        </p:nvSpPr>
        <p:spPr>
          <a:xfrm>
            <a:off x="5143504" y="2143116"/>
            <a:ext cx="3709988" cy="385286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La Institución Matrimonial o Matrimonio  era muy respetada,  existía la obligatoriedad  de adquirir  ese estado , y el adulterio se castigaba con la muerte.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383</Words>
  <Application>Microsoft Office PowerPoint</Application>
  <PresentationFormat>Presentación en pantalla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Baskerville Old Face</vt:lpstr>
      <vt:lpstr>Berlin Sans FB Demi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HP</cp:lastModifiedBy>
  <cp:revision>8</cp:revision>
  <cp:lastPrinted>2020-10-05T14:03:36Z</cp:lastPrinted>
  <dcterms:created xsi:type="dcterms:W3CDTF">2020-09-28T19:46:05Z</dcterms:created>
  <dcterms:modified xsi:type="dcterms:W3CDTF">2020-10-05T14:03:41Z</dcterms:modified>
</cp:coreProperties>
</file>