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5" r:id="rId3"/>
    <p:sldId id="296" r:id="rId4"/>
    <p:sldId id="257" r:id="rId5"/>
    <p:sldId id="313" r:id="rId6"/>
    <p:sldId id="323" r:id="rId7"/>
    <p:sldId id="259" r:id="rId8"/>
    <p:sldId id="299" r:id="rId9"/>
    <p:sldId id="324" r:id="rId10"/>
    <p:sldId id="330" r:id="rId11"/>
    <p:sldId id="325" r:id="rId12"/>
    <p:sldId id="326" r:id="rId13"/>
    <p:sldId id="331" r:id="rId14"/>
    <p:sldId id="328" r:id="rId15"/>
    <p:sldId id="329" r:id="rId16"/>
    <p:sldId id="333" r:id="rId17"/>
    <p:sldId id="341" r:id="rId18"/>
    <p:sldId id="284" r:id="rId19"/>
    <p:sldId id="292" r:id="rId20"/>
    <p:sldId id="334" r:id="rId21"/>
    <p:sldId id="344" r:id="rId22"/>
    <p:sldId id="345" r:id="rId23"/>
    <p:sldId id="346" r:id="rId24"/>
    <p:sldId id="340" r:id="rId25"/>
    <p:sldId id="347" r:id="rId26"/>
    <p:sldId id="335" r:id="rId27"/>
    <p:sldId id="336" r:id="rId28"/>
    <p:sldId id="338" r:id="rId29"/>
    <p:sldId id="322" r:id="rId30"/>
    <p:sldId id="342" r:id="rId31"/>
    <p:sldId id="348" r:id="rId32"/>
    <p:sldId id="321" r:id="rId33"/>
    <p:sldId id="266" r:id="rId34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343" autoAdjust="0"/>
  </p:normalViewPr>
  <p:slideViewPr>
    <p:cSldViewPr snapToGrid="0">
      <p:cViewPr varScale="1">
        <p:scale>
          <a:sx n="109" d="100"/>
          <a:sy n="109" d="100"/>
        </p:scale>
        <p:origin x="58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2128" b="0" i="0" u="none" strike="noStrike" kern="1200" cap="none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sz="2400" b="1" u="sng" dirty="0">
                <a:solidFill>
                  <a:srgbClr val="002060"/>
                </a:solidFill>
              </a:rPr>
              <a:t>CONDUCTORES</a:t>
            </a:r>
            <a:r>
              <a:rPr lang="es-ES" sz="2400" b="1" u="sng" baseline="0" dirty="0">
                <a:solidFill>
                  <a:srgbClr val="002060"/>
                </a:solidFill>
              </a:rPr>
              <a:t> FALLECIDOS POR INFLUENCIA DEL ALCOHOL</a:t>
            </a:r>
            <a:endParaRPr lang="es-ES" sz="2400" b="1" u="sng" dirty="0">
              <a:solidFill>
                <a:srgbClr val="002060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2128" b="0" i="0" u="none" strike="noStrike" kern="1200" cap="none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solidFill>
          <a:schemeClr val="lt1"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1">
                  <a:lumMod val="75000"/>
                </a:schemeClr>
              </a:contourClr>
            </a:sp3d>
          </c:spPr>
          <c:invertIfNegative val="0"/>
          <c:cat>
            <c:numRef>
              <c:f>Hoja1!$A$2:$A$6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Hoja1!$B$2:$B$6</c:f>
              <c:numCache>
                <c:formatCode>General</c:formatCode>
                <c:ptCount val="5"/>
                <c:pt idx="0">
                  <c:v>205</c:v>
                </c:pt>
                <c:pt idx="1">
                  <c:v>148</c:v>
                </c:pt>
                <c:pt idx="2">
                  <c:v>148</c:v>
                </c:pt>
                <c:pt idx="3">
                  <c:v>142</c:v>
                </c:pt>
                <c:pt idx="4">
                  <c:v>152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209-416F-BCB8-FE06E2530FF1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3">
                  <a:lumMod val="75000"/>
                </a:schemeClr>
              </a:contourClr>
            </a:sp3d>
          </c:spPr>
          <c:invertIfNegative val="0"/>
          <c:cat>
            <c:numRef>
              <c:f>Hoja1!$A$2:$A$6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Hoja1!$C$2:$C$6</c:f>
              <c:numCache>
                <c:formatCode>General</c:formatCode>
                <c:ptCount val="5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209-416F-BCB8-FE06E2530FF1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Columna2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5">
                  <a:lumMod val="75000"/>
                </a:schemeClr>
              </a:contourClr>
            </a:sp3d>
          </c:spPr>
          <c:invertIfNegative val="0"/>
          <c:cat>
            <c:numRef>
              <c:f>Hoja1!$A$2:$A$6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Hoja1!$D$2:$D$6</c:f>
              <c:numCache>
                <c:formatCode>General</c:formatCode>
                <c:ptCount val="5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209-416F-BCB8-FE06E2530F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1795840048"/>
        <c:axId val="-1795849296"/>
        <c:axId val="0"/>
      </c:bar3DChart>
      <c:catAx>
        <c:axId val="-17958400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s-ES"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sz="2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AÑO</a:t>
                </a:r>
                <a:endParaRPr lang="es-ES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0.48718553149606292"/>
              <c:y val="0.9115304557375454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es-ES" sz="1197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18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-1795849296"/>
        <c:crosses val="autoZero"/>
        <c:auto val="1"/>
        <c:lblAlgn val="ctr"/>
        <c:lblOffset val="100"/>
        <c:noMultiLvlLbl val="0"/>
      </c:catAx>
      <c:valAx>
        <c:axId val="-1795849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s-ES"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sz="2000" b="1" dirty="0">
                    <a:solidFill>
                      <a:srgbClr val="002060"/>
                    </a:solidFill>
                  </a:rPr>
                  <a:t>Muertos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es-ES" sz="1197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16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-1795840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2128" b="0" i="0" u="none" strike="noStrike" kern="1200" cap="none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sz="2400" b="1" u="sng" dirty="0">
                <a:solidFill>
                  <a:srgbClr val="002060"/>
                </a:solidFill>
              </a:rPr>
              <a:t>CONDUCTORES</a:t>
            </a:r>
            <a:r>
              <a:rPr lang="es-ES" sz="2400" b="1" u="sng" baseline="0" dirty="0">
                <a:solidFill>
                  <a:srgbClr val="002060"/>
                </a:solidFill>
              </a:rPr>
              <a:t> FALLECIDOS POR INFLUENCIA DEL ALCOHOL</a:t>
            </a:r>
            <a:endParaRPr lang="es-ES" sz="2400" b="1" u="sng" dirty="0">
              <a:solidFill>
                <a:srgbClr val="002060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2128" b="0" i="0" u="none" strike="noStrike" kern="1200" cap="none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solidFill>
          <a:schemeClr val="lt1"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1">
                  <a:lumMod val="75000"/>
                </a:schemeClr>
              </a:contourClr>
            </a:sp3d>
          </c:spPr>
          <c:invertIfNegative val="0"/>
          <c:cat>
            <c:numRef>
              <c:f>Hoja1!$A$2:$A$6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Hoja1!$B$2:$B$6</c:f>
              <c:numCache>
                <c:formatCode>General</c:formatCode>
                <c:ptCount val="5"/>
                <c:pt idx="0">
                  <c:v>205</c:v>
                </c:pt>
                <c:pt idx="1">
                  <c:v>148</c:v>
                </c:pt>
                <c:pt idx="2">
                  <c:v>148</c:v>
                </c:pt>
                <c:pt idx="3">
                  <c:v>142</c:v>
                </c:pt>
                <c:pt idx="4">
                  <c:v>152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F14-4679-B16D-8EDB537D5CEB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3">
                  <a:lumMod val="75000"/>
                </a:schemeClr>
              </a:contourClr>
            </a:sp3d>
          </c:spPr>
          <c:invertIfNegative val="0"/>
          <c:cat>
            <c:numRef>
              <c:f>Hoja1!$A$2:$A$6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Hoja1!$C$2:$C$6</c:f>
              <c:numCache>
                <c:formatCode>General</c:formatCode>
                <c:ptCount val="5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F14-4679-B16D-8EDB537D5CEB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Columna2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5">
                  <a:lumMod val="75000"/>
                </a:schemeClr>
              </a:contourClr>
            </a:sp3d>
          </c:spPr>
          <c:invertIfNegative val="0"/>
          <c:cat>
            <c:numRef>
              <c:f>Hoja1!$A$2:$A$6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Hoja1!$D$2:$D$6</c:f>
              <c:numCache>
                <c:formatCode>General</c:formatCode>
                <c:ptCount val="5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F14-4679-B16D-8EDB537D5C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1795844944"/>
        <c:axId val="-1795847664"/>
        <c:axId val="0"/>
      </c:bar3DChart>
      <c:catAx>
        <c:axId val="-17958449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s-ES"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sz="2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AÑO</a:t>
                </a:r>
                <a:endParaRPr lang="es-ES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0.48718553149606292"/>
              <c:y val="0.9115304557375454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es-ES" sz="1197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18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-1795847664"/>
        <c:crosses val="autoZero"/>
        <c:auto val="1"/>
        <c:lblAlgn val="ctr"/>
        <c:lblOffset val="100"/>
        <c:noMultiLvlLbl val="0"/>
      </c:catAx>
      <c:valAx>
        <c:axId val="-1795847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s-ES"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sz="2000" b="1" dirty="0">
                    <a:solidFill>
                      <a:srgbClr val="002060"/>
                    </a:solidFill>
                  </a:rPr>
                  <a:t>Muertos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es-ES" sz="1197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16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-1795844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2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  <a:scene3d>
        <a:camera prst="orthographicFront"/>
        <a:lightRig rig="threePt" dir="t"/>
      </a:scene3d>
      <a:sp3d prstMaterial="translucentPowder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  <a:ln>
        <a:solidFill>
          <a:schemeClr val="phClr">
            <a:lumMod val="7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lt1"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2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  <a:scene3d>
        <a:camera prst="orthographicFront"/>
        <a:lightRig rig="threePt" dir="t"/>
      </a:scene3d>
      <a:sp3d prstMaterial="translucentPowder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  <a:ln>
        <a:solidFill>
          <a:schemeClr val="phClr">
            <a:lumMod val="7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lt1"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109CF25-903F-4F24-9284-EB0160CB8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98F09D3E-E2DC-4C8A-A77D-226F3D9616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D6AA384-1DC6-498A-93BE-69689D20B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95E8-975E-4FF6-B551-D60468D5D04B}" type="datetimeFigureOut">
              <a:rPr lang="es-CL" smtClean="0"/>
              <a:pPr/>
              <a:t>23-11-2020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D8FA376-7B22-4A21-9AD9-846EFC410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BBC0F33-E68D-4321-81F9-E59973C6E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7AC3-3344-4D48-8E22-8C325A38B7D1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78049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C68B3A9-C88A-4131-B982-203779FE9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767BB1DA-FAC2-4493-A360-C2CF537490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28F661F-2920-41C8-B8CC-8289F88CE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95E8-975E-4FF6-B551-D60468D5D04B}" type="datetimeFigureOut">
              <a:rPr lang="es-CL" smtClean="0"/>
              <a:pPr/>
              <a:t>23-11-2020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87F87A7E-D079-4CD6-A1D3-AC7A6973D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4243C8A-7EE3-4E29-96EE-29C1E2957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7AC3-3344-4D48-8E22-8C325A38B7D1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78715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4070C051-8182-4F2C-BA78-3FF7AB8520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FDCB85B1-1985-41E6-995B-627352DCC0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697F5FD-DD74-42E9-A106-4DDF535B7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95E8-975E-4FF6-B551-D60468D5D04B}" type="datetimeFigureOut">
              <a:rPr lang="es-CL" smtClean="0"/>
              <a:pPr/>
              <a:t>23-11-2020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EF632DA-F67F-4B90-B0B3-898B3A9EF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5D4DEDE-4C04-4129-A6D7-1647BCADD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7AC3-3344-4D48-8E22-8C325A38B7D1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15576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12A252D-E03C-4494-8598-C32C6E063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F481A1BD-F299-48F1-833F-637D7EC502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7ED60CA-C379-4F2E-A89E-EBE245892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95E8-975E-4FF6-B551-D60468D5D04B}" type="datetimeFigureOut">
              <a:rPr lang="es-CL" smtClean="0"/>
              <a:pPr/>
              <a:t>23-11-2020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F1C2D3B-441E-4C1C-902E-D4ADB2B64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E250C8F-AC02-4745-88D1-C178458A2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7AC3-3344-4D48-8E22-8C325A38B7D1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29562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537A488-F402-44A1-9696-BD3C836CE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E65B2A42-0301-4CA8-AD1A-31C66F0DC6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56A1557-E149-434E-AF17-B282DB193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95E8-975E-4FF6-B551-D60468D5D04B}" type="datetimeFigureOut">
              <a:rPr lang="es-CL" smtClean="0"/>
              <a:pPr/>
              <a:t>23-11-2020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6CE15DD-BFB7-4CA4-833D-516EC6576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9E7A25B-FEBA-4862-BF4F-B735EB724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7AC3-3344-4D48-8E22-8C325A38B7D1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73170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3B6FD12-701C-40D2-8420-4081CD2A4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2DBC0A9-21AE-4630-9815-54DBE2ABB0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CFE2FAD4-30FD-41FE-915A-85D52D1106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AB97A06D-9A68-4B46-BDCC-88B089C05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95E8-975E-4FF6-B551-D60468D5D04B}" type="datetimeFigureOut">
              <a:rPr lang="es-CL" smtClean="0"/>
              <a:pPr/>
              <a:t>23-11-2020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67BA21D3-F829-49F2-8401-4B7E41F75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A1950BBA-AF95-4937-88FB-B6968183F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7AC3-3344-4D48-8E22-8C325A38B7D1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98393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B464E61-74DF-48C6-BDE9-8971E50C1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F4950361-F64E-4718-89F1-44D3D5F34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693921EE-21D4-4592-8A71-F50494C6DF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413FFE26-C6CD-4098-92EE-F895D74432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E33E58EA-7DAC-4739-8885-BC9961E361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AB1E03E5-1C4A-4EF3-8C3C-C25E928B9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95E8-975E-4FF6-B551-D60468D5D04B}" type="datetimeFigureOut">
              <a:rPr lang="es-CL" smtClean="0"/>
              <a:pPr/>
              <a:t>23-11-2020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6F51D72F-7E14-46ED-9A0B-CB837DA28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8C43A9A0-8A43-4220-86B4-120842432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7AC3-3344-4D48-8E22-8C325A38B7D1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93057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ED56163-D3AC-4211-A16B-B6A0AB7F4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C8385D4D-A3DB-4C1B-9FE4-104848AED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95E8-975E-4FF6-B551-D60468D5D04B}" type="datetimeFigureOut">
              <a:rPr lang="es-CL" smtClean="0"/>
              <a:pPr/>
              <a:t>23-11-2020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B5081AC7-FDA7-424A-AD03-516118F6A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D79918A4-DB0F-4323-B8FC-FDD0C1475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7AC3-3344-4D48-8E22-8C325A38B7D1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74262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45B5A761-3A5A-4D80-A0DE-33AD1BE19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95E8-975E-4FF6-B551-D60468D5D04B}" type="datetimeFigureOut">
              <a:rPr lang="es-CL" smtClean="0"/>
              <a:pPr/>
              <a:t>23-11-2020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0C166128-2860-4CB3-8DB0-943DA82A0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C8CCEF4A-0A21-4654-8F90-2A5C4D179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7AC3-3344-4D48-8E22-8C325A38B7D1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4609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E1E8E48-699E-420B-9727-19E35B76E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6F4F874-74CF-4363-86A8-0CD8C13B5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64B4F714-4400-4962-8AB9-53535DD989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5E044B61-81AD-4963-9B06-65C7A6094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95E8-975E-4FF6-B551-D60468D5D04B}" type="datetimeFigureOut">
              <a:rPr lang="es-CL" smtClean="0"/>
              <a:pPr/>
              <a:t>23-11-2020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AADA81C3-4590-4D2F-BF58-D790C32D1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A6326319-E75B-45F3-9D54-C2FAF4B82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7AC3-3344-4D48-8E22-8C325A38B7D1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61533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878034-2D6B-455A-B11F-23439C0B1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E9C91023-A1E1-4565-9260-D9BF38D0EB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690A9E2F-E4AD-4EED-ABC2-F4A4720B22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FC948A58-02B2-43E5-8174-359DD8B7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95E8-975E-4FF6-B551-D60468D5D04B}" type="datetimeFigureOut">
              <a:rPr lang="es-CL" smtClean="0"/>
              <a:pPr/>
              <a:t>23-11-2020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0AF16D0C-0366-4BF1-B29B-6E4D21271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2E92A2F0-AAA3-4ED4-B090-DEAFC22E0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7AC3-3344-4D48-8E22-8C325A38B7D1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42102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7621BD03-66FD-41FB-8706-4D019BCCA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B120D33-8264-4871-9BEC-1126F604D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BBF84E0-E3A9-4CDC-A06F-C19A77686D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195E8-975E-4FF6-B551-D60468D5D04B}" type="datetimeFigureOut">
              <a:rPr lang="es-CL" smtClean="0"/>
              <a:pPr/>
              <a:t>23-11-2020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83B799A4-D1D8-4CED-9A78-0A3E80441B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6D2C37B-53D1-4C12-BDDB-6C0A49070A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77AC3-3344-4D48-8E22-8C325A38B7D1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58015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-19558"/>
            <a:ext cx="12290625" cy="6774861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00CD1220-C876-4B51-A4C9-6711E33BB7A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951" y="190907"/>
            <a:ext cx="1836425" cy="1974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C06481D4-BA30-486C-9EC5-5FE061E1E238}"/>
              </a:ext>
            </a:extLst>
          </p:cNvPr>
          <p:cNvSpPr txBox="1"/>
          <p:nvPr/>
        </p:nvSpPr>
        <p:spPr>
          <a:xfrm>
            <a:off x="3477725" y="4425354"/>
            <a:ext cx="610186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s-CL" sz="2000" b="1" dirty="0">
                <a:solidFill>
                  <a:srgbClr val="002060"/>
                </a:solidFill>
                <a:latin typeface="Gill Sans MT" panose="020B0502020104020203"/>
              </a:rPr>
              <a:t>Profesora Jefe :  Romina Escalona</a:t>
            </a:r>
          </a:p>
          <a:p>
            <a:pPr defTabSz="457200">
              <a:defRPr/>
            </a:pPr>
            <a:r>
              <a:rPr lang="es-CL" sz="2000" b="1" dirty="0">
                <a:solidFill>
                  <a:srgbClr val="002060"/>
                </a:solidFill>
                <a:latin typeface="Gill Sans MT" panose="020B0502020104020203"/>
              </a:rPr>
              <a:t>				 Bani Hidalgo</a:t>
            </a:r>
          </a:p>
          <a:p>
            <a:pPr defTabSz="457200">
              <a:defRPr/>
            </a:pPr>
            <a:r>
              <a:rPr lang="es-CL" sz="2000" b="1" dirty="0">
                <a:solidFill>
                  <a:srgbClr val="002060"/>
                </a:solidFill>
                <a:latin typeface="Gill Sans MT" panose="020B0502020104020203"/>
              </a:rPr>
              <a:t>				 Verónica Rosales</a:t>
            </a:r>
            <a:endParaRPr lang="es-CL" sz="2000" b="1" dirty="0">
              <a:solidFill>
                <a:srgbClr val="002060"/>
              </a:solidFill>
              <a:latin typeface="Trebuchet MS" panose="020B0603020202020204"/>
            </a:endParaRPr>
          </a:p>
          <a:p>
            <a:pPr defTabSz="457200">
              <a:defRPr/>
            </a:pPr>
            <a:r>
              <a:rPr lang="es-CL" sz="2000" b="1" dirty="0">
                <a:solidFill>
                  <a:srgbClr val="002060"/>
                </a:solidFill>
                <a:latin typeface="Trebuchet MS" panose="020B0603020202020204"/>
              </a:rPr>
              <a:t>Asignatura : Ciencias Naturales</a:t>
            </a:r>
          </a:p>
          <a:p>
            <a:pPr defTabSz="457200">
              <a:defRPr/>
            </a:pPr>
            <a:r>
              <a:rPr lang="es-CL" sz="2000" b="1" dirty="0">
                <a:solidFill>
                  <a:srgbClr val="002060"/>
                </a:solidFill>
                <a:latin typeface="Trebuchet MS" panose="020B0603020202020204"/>
              </a:rPr>
              <a:t>Curso: 4º básico 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19D9318F-4A63-4F62-B472-6A9A256D46D2}"/>
              </a:ext>
            </a:extLst>
          </p:cNvPr>
          <p:cNvSpPr/>
          <p:nvPr/>
        </p:nvSpPr>
        <p:spPr>
          <a:xfrm>
            <a:off x="3942240" y="541113"/>
            <a:ext cx="541314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Colegio </a:t>
            </a:r>
          </a:p>
          <a:p>
            <a:pPr algn="ctr"/>
            <a:r>
              <a:rPr lang="es-E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Hermanos Carrera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4605308" y="2836552"/>
            <a:ext cx="3846694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CIENCIAS NATURALES</a:t>
            </a:r>
          </a:p>
          <a:p>
            <a:pPr algn="ctr"/>
            <a:r>
              <a:rPr lang="es-ES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SEMANA 33 y 34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831385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776" y="1599792"/>
            <a:ext cx="3662635" cy="333640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59" y="1483721"/>
            <a:ext cx="3179717" cy="317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196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147" y="656300"/>
            <a:ext cx="8566743" cy="573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9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847" y="369412"/>
            <a:ext cx="8715873" cy="579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4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776" y="1599792"/>
            <a:ext cx="3662635" cy="333640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59" y="1483721"/>
            <a:ext cx="3179717" cy="317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8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977" y="576688"/>
            <a:ext cx="7872673" cy="530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16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565" y="329109"/>
            <a:ext cx="8647279" cy="595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06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5387" y="2414587"/>
            <a:ext cx="2181225" cy="202882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59" y="1483721"/>
            <a:ext cx="3179717" cy="317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41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122023" y="483327"/>
            <a:ext cx="51475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¡¡¡Súper bien!!!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2198340" y="2103120"/>
            <a:ext cx="69949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0070C0"/>
                </a:solidFill>
              </a:rPr>
              <a:t>¿Sabes porque pudiste hacer este juego?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582199" y="3384358"/>
            <a:ext cx="7611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olidFill>
                  <a:srgbClr val="0070C0"/>
                </a:solidFill>
              </a:rPr>
              <a:t>Porque tu cuerpo esta sano y limpio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507944" y="5003074"/>
            <a:ext cx="6133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rgbClr val="0070C0"/>
                </a:solidFill>
              </a:rPr>
              <a:t>Mira lo que sucede cuando no esta sano.</a:t>
            </a:r>
          </a:p>
        </p:txBody>
      </p:sp>
    </p:spTree>
    <p:extLst>
      <p:ext uri="{BB962C8B-B14F-4D97-AF65-F5344CB8AC3E}">
        <p14:creationId xmlns:p14="http://schemas.microsoft.com/office/powerpoint/2010/main" val="301857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36C9DF77-5C26-4A6D-9C8A-132B900FE688}"/>
              </a:ext>
            </a:extLst>
          </p:cNvPr>
          <p:cNvSpPr txBox="1"/>
          <p:nvPr/>
        </p:nvSpPr>
        <p:spPr>
          <a:xfrm>
            <a:off x="259560" y="248194"/>
            <a:ext cx="11932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¿Qué te llama la atención de las siguientes imágenes?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35455">
            <a:off x="757645" y="1813397"/>
            <a:ext cx="2935415" cy="195338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82804">
            <a:off x="7242551" y="1439032"/>
            <a:ext cx="4590010" cy="327986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09313">
            <a:off x="402824" y="4013685"/>
            <a:ext cx="3009417" cy="193498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1062" y="3401803"/>
            <a:ext cx="4217089" cy="315874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2155" y="1499626"/>
            <a:ext cx="3632129" cy="241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94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1380" y="813163"/>
            <a:ext cx="8900162" cy="560723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240972" y="235132"/>
            <a:ext cx="48429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rgbClr val="002060"/>
                </a:solidFill>
              </a:rPr>
              <a:t>Observemos en siguiente video</a:t>
            </a:r>
          </a:p>
        </p:txBody>
      </p:sp>
    </p:spTree>
    <p:extLst>
      <p:ext uri="{BB962C8B-B14F-4D97-AF65-F5344CB8AC3E}">
        <p14:creationId xmlns:p14="http://schemas.microsoft.com/office/powerpoint/2010/main" val="288227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/>
        </p:nvSpPr>
        <p:spPr>
          <a:xfrm>
            <a:off x="695920" y="152290"/>
            <a:ext cx="6553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s-E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Recordemos las normas de la sala virtual: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EB236E16-343E-427D-9C50-712D7909859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325" y="1280160"/>
            <a:ext cx="1467469" cy="444137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9794" y="613955"/>
            <a:ext cx="10201275" cy="510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7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96239" y="561830"/>
            <a:ext cx="575636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El consumo excesivo de alcohol afecta de forma severa la capacidad de las personas para responder a tiempo a los estímulos del entorno y produce cambios tanto en su comportamiento como en su estado de ánimo. </a:t>
            </a:r>
          </a:p>
          <a:p>
            <a:pPr algn="just"/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Además, si una persona ingiere alcohol de manera habitual, puede desarrollar una adicción a dicha sustancia, es decir, experimentar un deseo incontrolable de continuar consumiéndola, lo que provoca finalmente que pierda el control de su propia vida.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2868" y="0"/>
            <a:ext cx="5569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0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ª tutoría alcoho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669" y="227172"/>
            <a:ext cx="11711031" cy="63068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Imagen con información sobre los efectos del alcohol en el cuerpo human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5840" y="0"/>
            <a:ext cx="953588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50424" y="0"/>
            <a:ext cx="83471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dirty="0">
                <a:latin typeface="Berlin Sans FB Demi" pitchFamily="34" charset="0"/>
              </a:rPr>
              <a:t>VEAMOS ALGUNOS EJEMPLOS DE INFOGRAFÍAS…</a:t>
            </a:r>
          </a:p>
        </p:txBody>
      </p:sp>
      <p:pic>
        <p:nvPicPr>
          <p:cNvPr id="3" name="2 Imagen" descr="https://i.pinimg.com/originals/4c/6b/51/4c6b511eb875cd6edfdea6e5a85bc29d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058091"/>
            <a:ext cx="5786847" cy="5799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3 Imagen" descr="Imagen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9909" y="1645920"/>
            <a:ext cx="6392091" cy="4075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3634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354" y="1236345"/>
            <a:ext cx="9533545" cy="562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Graves efectos que causa el alcohol en el organism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0054" y="156756"/>
            <a:ext cx="8687979" cy="63769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87383" y="326571"/>
            <a:ext cx="114691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la ayuda de tu texto escolar de Ciencias Naturales, pág. 53</a:t>
            </a:r>
          </a:p>
          <a:p>
            <a:pPr algn="ctr"/>
            <a: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analicemos  la siguiente información</a:t>
            </a:r>
            <a:r>
              <a:rPr lang="es-ES" sz="2000" dirty="0"/>
              <a:t>: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986" y="1444806"/>
            <a:ext cx="9497275" cy="503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78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886" y="159014"/>
            <a:ext cx="9772376" cy="1459774"/>
          </a:xfrm>
          <a:prstGeom prst="rect">
            <a:avLst/>
          </a:prstGeom>
        </p:spPr>
      </p:pic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4207909041"/>
              </p:ext>
            </p:extLst>
          </p:nvPr>
        </p:nvGraphicFramePr>
        <p:xfrm>
          <a:off x="1383074" y="1788605"/>
          <a:ext cx="9139560" cy="4898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7138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175" y="499517"/>
            <a:ext cx="10914205" cy="1472974"/>
          </a:xfrm>
          <a:prstGeom prst="rect">
            <a:avLst/>
          </a:prstGeom>
        </p:spPr>
      </p:pic>
      <p:graphicFrame>
        <p:nvGraphicFramePr>
          <p:cNvPr id="3" name="Gráfico 2"/>
          <p:cNvGraphicFramePr/>
          <p:nvPr>
            <p:extLst>
              <p:ext uri="{D42A27DB-BD31-4B8C-83A1-F6EECF244321}">
                <p14:modId xmlns:p14="http://schemas.microsoft.com/office/powerpoint/2010/main" val="1912319510"/>
              </p:ext>
            </p:extLst>
          </p:nvPr>
        </p:nvGraphicFramePr>
        <p:xfrm>
          <a:off x="1445709" y="1959632"/>
          <a:ext cx="9139560" cy="4898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7798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35875" y="734617"/>
            <a:ext cx="7350034" cy="554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  <a:buSzPts val="1400"/>
            </a:pPr>
            <a:r>
              <a:rPr lang="es-ES" spc="-1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¿Qué efectos puede provocar el consumo excesivo de alcohol?</a:t>
            </a:r>
            <a:endParaRPr lang="es-E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s-ES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buFont typeface="+mj-lt"/>
              <a:buAutoNum type="alphaLcParenR"/>
            </a:pPr>
            <a:r>
              <a:rPr lang="es-ES" spc="-1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Irritabilidad</a:t>
            </a:r>
          </a:p>
          <a:p>
            <a:pPr marL="342900" indent="-342900">
              <a:lnSpc>
                <a:spcPct val="115000"/>
              </a:lnSpc>
              <a:buFont typeface="+mj-lt"/>
              <a:buAutoNum type="alphaLcParenR"/>
            </a:pP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Lentitud en tus reflejos</a:t>
            </a:r>
          </a:p>
          <a:p>
            <a:pPr marL="342900" indent="-342900">
              <a:lnSpc>
                <a:spcPct val="115000"/>
              </a:lnSpc>
              <a:buFont typeface="+mj-lt"/>
              <a:buAutoNum type="alphaLcParenR"/>
            </a:pP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Cansancio</a:t>
            </a:r>
          </a:p>
          <a:p>
            <a:pPr marL="685800">
              <a:lnSpc>
                <a:spcPct val="115000"/>
              </a:lnSpc>
              <a:spcAft>
                <a:spcPts val="0"/>
              </a:spcAft>
            </a:pPr>
            <a:r>
              <a:rPr lang="es-ES" spc="-1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  <a:buSzPts val="1400"/>
            </a:pPr>
            <a:r>
              <a:rPr lang="es-ES" spc="-1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¿Qué consecuencia podría provocar beber alcohol sin conciencia?</a:t>
            </a:r>
            <a:endParaRPr lang="es-E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  <a:buSzPts val="1400"/>
            </a:pPr>
            <a:endParaRPr lang="es-ES" sz="1400" spc="-1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  <a:buSzPts val="1400"/>
            </a:pPr>
            <a:r>
              <a:rPr lang="es-ES" spc="-1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Perjudicar a mi salud y la de mi entorno</a:t>
            </a:r>
            <a:br>
              <a:rPr lang="es-ES" spc="-1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pc="-1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Solo sentirme incómodo</a:t>
            </a:r>
            <a:br>
              <a:rPr lang="es-ES" spc="-1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pc="-1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Sentirme feliz</a:t>
            </a:r>
            <a:br>
              <a:rPr lang="es-ES" spc="-1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E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buSzPts val="1400"/>
            </a:pPr>
            <a:r>
              <a:rPr lang="es-ES" spc="-1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¿Qué refleja el gráfico analizado en clases?</a:t>
            </a:r>
            <a:endParaRPr lang="es-E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</a:pPr>
            <a:r>
              <a:rPr lang="es-ES" spc="-1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lphaLcParenR"/>
            </a:pPr>
            <a:r>
              <a:rPr lang="es-ES" sz="1600" spc="-1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Personas irresponsables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lphaLcParenR"/>
            </a:pPr>
            <a:r>
              <a:rPr lang="es-ES" sz="1600" spc="-1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Las personas no toman conciencia</a:t>
            </a:r>
          </a:p>
          <a:p>
            <a:pPr marL="342900" indent="-342900">
              <a:lnSpc>
                <a:spcPct val="115000"/>
              </a:lnSpc>
              <a:buFont typeface="+mj-lt"/>
              <a:buAutoNum type="alphaLcParenR"/>
            </a:pPr>
            <a:r>
              <a:rPr lang="es-ES" sz="1600" spc="-1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Muchas muertes por manejar bajo la influencia del alcohol</a:t>
            </a:r>
            <a:endParaRPr lang="es-E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5000"/>
              </a:lnSpc>
            </a:pP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14326" y="179913"/>
            <a:ext cx="3421129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es-ES" b="1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Reflexión de lo aprendido</a:t>
            </a:r>
            <a:r>
              <a:rPr lang="es-ES" sz="1600" b="1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9050" y="757776"/>
            <a:ext cx="3043647" cy="4565469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666203" y="1727133"/>
            <a:ext cx="483325" cy="444137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Elipse 5"/>
          <p:cNvSpPr/>
          <p:nvPr/>
        </p:nvSpPr>
        <p:spPr>
          <a:xfrm>
            <a:off x="666199" y="5577709"/>
            <a:ext cx="483325" cy="444137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Elipse 6"/>
          <p:cNvSpPr/>
          <p:nvPr/>
        </p:nvSpPr>
        <p:spPr>
          <a:xfrm>
            <a:off x="696683" y="3083990"/>
            <a:ext cx="452845" cy="54877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09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/>
        </p:nvSpPr>
        <p:spPr>
          <a:xfrm>
            <a:off x="695920" y="152290"/>
            <a:ext cx="6553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s-E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Recordemos las normas de la sala virtual: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EB236E16-343E-427D-9C50-712D7909859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325" y="1280160"/>
            <a:ext cx="1467469" cy="444137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5388" y="613955"/>
            <a:ext cx="10102623" cy="510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7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13509" y="313509"/>
            <a:ext cx="11207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>
                <a:latin typeface="Berlin Sans FB Demi" pitchFamily="34" charset="0"/>
              </a:rPr>
              <a:t>Actividad: Escucha con atención la explicación de la guía de aprendizaje.</a:t>
            </a: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/>
          <a:srcRect l="1908" t="20714" r="26710" b="16429"/>
          <a:stretch>
            <a:fillRect/>
          </a:stretch>
        </p:blipFill>
        <p:spPr bwMode="auto">
          <a:xfrm>
            <a:off x="235130" y="940525"/>
            <a:ext cx="11586755" cy="5736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35875" y="734617"/>
            <a:ext cx="7350034" cy="5613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SzPts val="1400"/>
            </a:pPr>
            <a:r>
              <a:rPr lang="es-ES" spc="-1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¿Qué efectos puede provocar el consumo excesivo de alcohol?</a:t>
            </a:r>
            <a:endParaRPr lang="es-ES" sz="14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</a:pPr>
            <a:r>
              <a:rPr lang="es-ES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14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buFont typeface="+mj-lt"/>
              <a:buAutoNum type="alphaLcParenR"/>
            </a:pPr>
            <a:r>
              <a:rPr lang="es-ES" spc="-1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Irritabilidad</a:t>
            </a:r>
          </a:p>
          <a:p>
            <a:pPr marL="342900" indent="-342900">
              <a:lnSpc>
                <a:spcPct val="115000"/>
              </a:lnSpc>
              <a:buFont typeface="+mj-lt"/>
              <a:buAutoNum type="alphaLcParenR"/>
            </a:pPr>
            <a:r>
              <a:rPr lang="es-ES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Lentitud en tus reflejos</a:t>
            </a:r>
          </a:p>
          <a:p>
            <a:pPr marL="342900" indent="-342900">
              <a:lnSpc>
                <a:spcPct val="115000"/>
              </a:lnSpc>
              <a:buFont typeface="+mj-lt"/>
              <a:buAutoNum type="alphaLcParenR"/>
            </a:pPr>
            <a:r>
              <a:rPr lang="es-ES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Cansancio</a:t>
            </a:r>
            <a:endParaRPr lang="es-ES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>
              <a:lnSpc>
                <a:spcPct val="115000"/>
              </a:lnSpc>
            </a:pPr>
            <a:r>
              <a:rPr lang="es-ES" spc="-1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14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buSzPts val="1400"/>
            </a:pPr>
            <a:r>
              <a:rPr lang="es-ES" spc="-1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¿Qué consecuencia podría provocar beber alcohol sin conciencia?</a:t>
            </a:r>
            <a:endParaRPr lang="es-ES" sz="1400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buSzPts val="1400"/>
            </a:pPr>
            <a:endParaRPr lang="es-ES" sz="1400" spc="-1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buSzPts val="1400"/>
            </a:pPr>
            <a:r>
              <a:rPr lang="es-ES" spc="-1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s-ES" spc="-1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s-ES" spc="-1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Perjudicar a mi salud y la de mi entorno</a:t>
            </a:r>
            <a:r>
              <a:rPr lang="es-ES" spc="-1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ES" spc="-1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pc="-1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s-ES" spc="-1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Solo sentirme incómodo</a:t>
            </a:r>
            <a:r>
              <a:rPr lang="es-ES" spc="-1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ES" spc="-1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pc="-1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lang="es-ES" spc="-1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Sentirme feliz</a:t>
            </a:r>
            <a:r>
              <a:rPr lang="es-ES" spc="-1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ES" spc="-1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ES" sz="14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buSzPts val="1400"/>
            </a:pPr>
            <a:r>
              <a:rPr lang="es-ES" spc="-1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¿Qué refleja el gráfico analizado en clases?</a:t>
            </a:r>
            <a:endParaRPr lang="es-ES" sz="14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</a:pPr>
            <a:r>
              <a:rPr lang="es-ES" spc="-1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14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buFont typeface="+mj-lt"/>
              <a:buAutoNum type="alphaLcParenR"/>
            </a:pPr>
            <a:r>
              <a:rPr lang="es-ES" spc="-10" dirty="0" smtClean="0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Personas irresponsables</a:t>
            </a:r>
          </a:p>
          <a:p>
            <a:pPr marL="342900" indent="-342900">
              <a:lnSpc>
                <a:spcPct val="115000"/>
              </a:lnSpc>
              <a:buFont typeface="+mj-lt"/>
              <a:buAutoNum type="alphaLcParenR"/>
            </a:pPr>
            <a:r>
              <a:rPr lang="es-ES" spc="-10" dirty="0" smtClean="0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Las personas no toman conciencia</a:t>
            </a:r>
          </a:p>
          <a:p>
            <a:pPr marL="342900" indent="-342900">
              <a:lnSpc>
                <a:spcPct val="115000"/>
              </a:lnSpc>
              <a:buFont typeface="+mj-lt"/>
              <a:buAutoNum type="alphaLcParenR"/>
            </a:pPr>
            <a:r>
              <a:rPr lang="es-ES" spc="-10" dirty="0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Muchas muertes por manejar bajo la influencia del alcohol</a:t>
            </a:r>
            <a:endParaRPr lang="es-ES" dirty="0">
              <a:solidFill>
                <a:prstClr val="black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>
              <a:lnSpc>
                <a:spcPct val="115000"/>
              </a:lnSpc>
            </a:pPr>
            <a:endParaRPr lang="es-ES" sz="14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14326" y="179913"/>
            <a:ext cx="5026825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15000"/>
              </a:lnSpc>
              <a:buFont typeface="Wingdings" panose="05000000000000000000" pitchFamily="2" charset="2"/>
              <a:buChar char=""/>
            </a:pPr>
            <a:r>
              <a:rPr lang="es-ES" b="1" u="sng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Reflexión de lo aprendido</a:t>
            </a:r>
            <a:r>
              <a:rPr lang="es-ES" sz="1600" b="1" u="sng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Ticket de Salida</a:t>
            </a:r>
            <a:endParaRPr lang="es-ES" sz="14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9050" y="757776"/>
            <a:ext cx="3043647" cy="456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5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024744" y="496388"/>
            <a:ext cx="71368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b="1" dirty="0">
                <a:solidFill>
                  <a:srgbClr val="00FF00"/>
                </a:solidFill>
              </a:rPr>
              <a:t>¿Cómo trabajamos hoy?</a:t>
            </a:r>
          </a:p>
        </p:txBody>
      </p:sp>
      <p:sp>
        <p:nvSpPr>
          <p:cNvPr id="3" name="AutoShape 2" descr="Plantas Felices Pétalos Rojos Estambres Amarillos Hojas Verdes, Estambres  Amarillos, Pétalos Rojos, Ilustración De Patrones PNG y PSD para Descargar  Gratis |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345" y="1993717"/>
            <a:ext cx="2289946" cy="224673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972" y="1993717"/>
            <a:ext cx="2231958" cy="224673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4358" y="1993717"/>
            <a:ext cx="2394551" cy="224673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053" y="4435384"/>
            <a:ext cx="2378135" cy="221361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6344" y="4435384"/>
            <a:ext cx="2241990" cy="221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67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nes bonitas con flores y plantas 3ª parte CERRADO | Página 2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454" y="469686"/>
            <a:ext cx="7091387" cy="507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11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0FCEB4E8-973F-4E63-9064-854CF9B431AA}"/>
              </a:ext>
            </a:extLst>
          </p:cNvPr>
          <p:cNvSpPr txBox="1"/>
          <p:nvPr/>
        </p:nvSpPr>
        <p:spPr>
          <a:xfrm>
            <a:off x="398702" y="1227246"/>
            <a:ext cx="80175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s-CL" sz="5400" b="1" dirty="0">
                <a:solidFill>
                  <a:prstClr val="black"/>
                </a:solidFill>
                <a:latin typeface="Tw Cen MT" panose="020B0602020104020603"/>
              </a:rPr>
              <a:t>¿Qué aprenderemos hoy?</a:t>
            </a:r>
          </a:p>
        </p:txBody>
      </p:sp>
      <p:sp>
        <p:nvSpPr>
          <p:cNvPr id="5" name="Flecha: hacia abajo 4">
            <a:extLst>
              <a:ext uri="{FF2B5EF4-FFF2-40B4-BE49-F238E27FC236}">
                <a16:creationId xmlns:a16="http://schemas.microsoft.com/office/drawing/2014/main" xmlns="" id="{FECB72CB-FB91-4E88-BAEB-B606B19298EE}"/>
              </a:ext>
            </a:extLst>
          </p:cNvPr>
          <p:cNvSpPr/>
          <p:nvPr/>
        </p:nvSpPr>
        <p:spPr>
          <a:xfrm rot="16200000">
            <a:off x="1052792" y="2722377"/>
            <a:ext cx="1058092" cy="1491623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0FCEB4E8-973F-4E63-9064-854CF9B431AA}"/>
              </a:ext>
            </a:extLst>
          </p:cNvPr>
          <p:cNvSpPr txBox="1"/>
          <p:nvPr/>
        </p:nvSpPr>
        <p:spPr>
          <a:xfrm>
            <a:off x="2327649" y="2657249"/>
            <a:ext cx="890640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es-CL" sz="4400" dirty="0">
                <a:solidFill>
                  <a:prstClr val="black"/>
                </a:solidFill>
                <a:latin typeface="Tw Cen MT" panose="020B0602020104020603"/>
              </a:rPr>
              <a:t>Identificar los efectos que produce el consumo excesivo de alcohol en la salud humana, con una actitud de autocuidado hacia nuestro cuerpo.</a:t>
            </a:r>
          </a:p>
        </p:txBody>
      </p:sp>
    </p:spTree>
    <p:extLst>
      <p:ext uri="{BB962C8B-B14F-4D97-AF65-F5344CB8AC3E}">
        <p14:creationId xmlns:p14="http://schemas.microsoft.com/office/powerpoint/2010/main" val="41442350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dirty="0"/>
              <a:t>Verifiquemos si se comprendió el objetivo.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283028" y="1690688"/>
            <a:ext cx="86258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dirty="0">
                <a:solidFill>
                  <a:srgbClr val="7030A0"/>
                </a:solidFill>
                <a:latin typeface="Arial Black" panose="020B0A04020102020204" pitchFamily="34" charset="0"/>
              </a:rPr>
              <a:t>Quién me </a:t>
            </a:r>
            <a:r>
              <a:rPr lang="es-ES" sz="3200" dirty="0">
                <a:solidFill>
                  <a:srgbClr val="7030A0"/>
                </a:solidFill>
                <a:latin typeface="Arial Black" panose="020B0A04020102020204" pitchFamily="34" charset="0"/>
              </a:rPr>
              <a:t>pude decir con sus palabras </a:t>
            </a:r>
          </a:p>
          <a:p>
            <a:pPr algn="ctr"/>
            <a:r>
              <a:rPr lang="es-ES" sz="3200" dirty="0">
                <a:solidFill>
                  <a:srgbClr val="7030A0"/>
                </a:solidFill>
                <a:latin typeface="Arial Black" panose="020B0A04020102020204" pitchFamily="34" charset="0"/>
              </a:rPr>
              <a:t>¿Qué aprenderemos hoy?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702" y="3757037"/>
            <a:ext cx="9914522" cy="273558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91185" y="2846973"/>
            <a:ext cx="28010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Identificar</a:t>
            </a:r>
            <a:endParaRPr lang="es-E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066516" y="2846973"/>
            <a:ext cx="30294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efectos </a:t>
            </a:r>
            <a:endParaRPr lang="es-E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6747881" y="2886506"/>
            <a:ext cx="51974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tiene el alcohol</a:t>
            </a:r>
            <a:endParaRPr lang="es-E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04569" y="3774587"/>
            <a:ext cx="53238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la salud humana.</a:t>
            </a:r>
            <a:endParaRPr lang="es-E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89085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5332" y="179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sz="4800" dirty="0"/>
              <a:t>¿Cómo vamos a trabajar?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653727" y="1241166"/>
            <a:ext cx="990164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/>
              <a:t>1º Vamos hacer un juego.</a:t>
            </a:r>
          </a:p>
          <a:p>
            <a:endParaRPr lang="es-ES" sz="3200" dirty="0"/>
          </a:p>
          <a:p>
            <a:r>
              <a:rPr lang="es-ES" sz="3200" dirty="0"/>
              <a:t>2º Vamos a ver  un video.</a:t>
            </a:r>
          </a:p>
          <a:p>
            <a:endParaRPr lang="es-ES" sz="3200" dirty="0"/>
          </a:p>
          <a:p>
            <a:r>
              <a:rPr lang="es-ES" sz="3200" dirty="0"/>
              <a:t>3º Veremos la presentación explicativa.</a:t>
            </a:r>
          </a:p>
          <a:p>
            <a:endParaRPr lang="es-ES" sz="3200" dirty="0"/>
          </a:p>
          <a:p>
            <a:r>
              <a:rPr lang="es-ES" sz="3200" dirty="0"/>
              <a:t>4º Realizaremos guía de trabajo.</a:t>
            </a:r>
          </a:p>
          <a:p>
            <a:endParaRPr lang="es-ES" sz="3200" dirty="0"/>
          </a:p>
          <a:p>
            <a:r>
              <a:rPr lang="es-ES" sz="3200" dirty="0"/>
              <a:t>5º desarrollaremos  ticket de salida.</a:t>
            </a:r>
          </a:p>
        </p:txBody>
      </p:sp>
    </p:spTree>
    <p:extLst>
      <p:ext uri="{BB962C8B-B14F-4D97-AF65-F5344CB8AC3E}">
        <p14:creationId xmlns:p14="http://schemas.microsoft.com/office/powerpoint/2010/main" val="2209126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echa: curvada hacia la derecha 10">
            <a:extLst>
              <a:ext uri="{FF2B5EF4-FFF2-40B4-BE49-F238E27FC236}">
                <a16:creationId xmlns:a16="http://schemas.microsoft.com/office/drawing/2014/main" xmlns="" id="{6D526F76-AB87-4B2A-93B3-CD580F4EC9BC}"/>
              </a:ext>
            </a:extLst>
          </p:cNvPr>
          <p:cNvSpPr/>
          <p:nvPr/>
        </p:nvSpPr>
        <p:spPr>
          <a:xfrm>
            <a:off x="417034" y="1667084"/>
            <a:ext cx="1154831" cy="2093800"/>
          </a:xfrm>
          <a:prstGeom prst="curvedRightArrow">
            <a:avLst>
              <a:gd name="adj1" fmla="val 25000"/>
              <a:gd name="adj2" fmla="val 62600"/>
              <a:gd name="adj3" fmla="val 25000"/>
            </a:avLst>
          </a:prstGeom>
          <a:ln w="38100">
            <a:solidFill>
              <a:srgbClr val="00FF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675457" y="541967"/>
            <a:ext cx="9339942" cy="908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200"/>
              </a:spcAft>
            </a:pPr>
            <a:r>
              <a:rPr lang="es-CL" sz="2400" b="1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Actividad:</a:t>
            </a:r>
          </a:p>
          <a:p>
            <a:pPr marL="514350" indent="-514350" algn="just">
              <a:lnSpc>
                <a:spcPct val="107000"/>
              </a:lnSpc>
              <a:spcAft>
                <a:spcPts val="200"/>
              </a:spcAft>
              <a:buAutoNum type="romanUcPeriod"/>
            </a:pPr>
            <a:r>
              <a:rPr lang="es-CL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Como primera actividad, recordemos la fecha y objetivo.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216415" y="1667084"/>
            <a:ext cx="6093040" cy="55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200"/>
              </a:spcAft>
            </a:pPr>
            <a:r>
              <a:rPr lang="es-CL" sz="28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ayer fue lunes 23, hoy es: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244011" y="2926389"/>
            <a:ext cx="14366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2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Martes</a:t>
            </a:r>
            <a:endParaRPr lang="es-CL" sz="2400" i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sz="2400" dirty="0"/>
          </a:p>
        </p:txBody>
      </p:sp>
      <p:sp>
        <p:nvSpPr>
          <p:cNvPr id="8" name="Rectángulo 7"/>
          <p:cNvSpPr/>
          <p:nvPr/>
        </p:nvSpPr>
        <p:spPr>
          <a:xfrm>
            <a:off x="4623016" y="2968417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3200" i="1" dirty="0">
                <a:latin typeface="Arial" panose="020B0604020202020204" pitchFamily="34" charset="0"/>
                <a:cs typeface="Times New Roman" panose="02020603050405020304" pitchFamily="18" charset="0"/>
              </a:rPr>
              <a:t>24</a:t>
            </a:r>
            <a:endParaRPr lang="es-ES" sz="3200" dirty="0"/>
          </a:p>
        </p:txBody>
      </p:sp>
      <p:sp>
        <p:nvSpPr>
          <p:cNvPr id="9" name="CuadroTexto 8"/>
          <p:cNvSpPr txBox="1"/>
          <p:nvPr/>
        </p:nvSpPr>
        <p:spPr>
          <a:xfrm>
            <a:off x="5266470" y="2910680"/>
            <a:ext cx="26661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2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noviembre</a:t>
            </a:r>
            <a:endParaRPr lang="es-ES" sz="2400" dirty="0"/>
          </a:p>
        </p:txBody>
      </p:sp>
      <p:sp>
        <p:nvSpPr>
          <p:cNvPr id="12" name="Rectángulo 11"/>
          <p:cNvSpPr/>
          <p:nvPr/>
        </p:nvSpPr>
        <p:spPr>
          <a:xfrm>
            <a:off x="8163746" y="2879903"/>
            <a:ext cx="17107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8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s-CL" sz="36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2020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856365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4" grpId="0"/>
      <p:bldP spid="6" grpId="0"/>
      <p:bldP spid="8" grpId="0"/>
      <p:bldP spid="9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437" y="361950"/>
            <a:ext cx="9001125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359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537" y="442912"/>
            <a:ext cx="9686925" cy="597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19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4303</TotalTime>
  <Words>376</Words>
  <Application>Microsoft Office PowerPoint</Application>
  <PresentationFormat>Panorámica</PresentationFormat>
  <Paragraphs>87</Paragraphs>
  <Slides>33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4" baseType="lpstr">
      <vt:lpstr>Arial</vt:lpstr>
      <vt:lpstr>Arial Black</vt:lpstr>
      <vt:lpstr>Berlin Sans FB Demi</vt:lpstr>
      <vt:lpstr>Calibri</vt:lpstr>
      <vt:lpstr>Calibri Light</vt:lpstr>
      <vt:lpstr>Gill Sans MT</vt:lpstr>
      <vt:lpstr>Times New Roman</vt:lpstr>
      <vt:lpstr>Trebuchet MS</vt:lpstr>
      <vt:lpstr>Tw Cen MT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Verifiquemos si se comprendió el objetivo.</vt:lpstr>
      <vt:lpstr>¿Cómo vamos a trabajar?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Docente</dc:creator>
  <cp:lastModifiedBy>HP</cp:lastModifiedBy>
  <cp:revision>347</cp:revision>
  <dcterms:created xsi:type="dcterms:W3CDTF">2020-08-19T13:37:35Z</dcterms:created>
  <dcterms:modified xsi:type="dcterms:W3CDTF">2020-11-23T14:16:08Z</dcterms:modified>
</cp:coreProperties>
</file>