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9" r:id="rId6"/>
    <p:sldId id="280" r:id="rId7"/>
    <p:sldId id="281" r:id="rId8"/>
    <p:sldId id="284" r:id="rId9"/>
    <p:sldId id="285" r:id="rId10"/>
    <p:sldId id="290" r:id="rId11"/>
    <p:sldId id="268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/>
    <p:restoredTop sz="94511"/>
  </p:normalViewPr>
  <p:slideViewPr>
    <p:cSldViewPr snapToGrid="0" snapToObjects="1">
      <p:cViewPr varScale="1">
        <p:scale>
          <a:sx n="94" d="100"/>
          <a:sy n="94" d="100"/>
        </p:scale>
        <p:origin x="1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8" y="1681163"/>
            <a:ext cx="3887394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19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39" y="2057400"/>
            <a:ext cx="294918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9" y="6423344"/>
            <a:ext cx="220002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6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2" y="3130039"/>
            <a:ext cx="3357147" cy="2387602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/>
              <a:t>Matemáticas</a:t>
            </a:r>
            <a:r>
              <a:t> </a:t>
            </a:r>
            <a:r>
              <a:rPr lang="es-ES" dirty="0"/>
              <a:t>3º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60754" y="1096962"/>
            <a:ext cx="3357145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t>Profesora: Adriana Ascencio</a:t>
            </a:r>
          </a:p>
          <a:p>
            <a:pPr algn="l">
              <a:defRPr sz="1700"/>
            </a:pPr>
            <a:r>
              <a:t>                   Lidia Nuñez</a:t>
            </a:r>
          </a:p>
          <a:p>
            <a:pPr algn="l">
              <a:defRPr sz="1700"/>
            </a:pPr>
            <a:r>
              <a:t>                   Diana Taborda</a:t>
            </a:r>
          </a:p>
        </p:txBody>
      </p:sp>
      <p:grpSp>
        <p:nvGrpSpPr>
          <p:cNvPr id="100" name="Group 35"/>
          <p:cNvGrpSpPr/>
          <p:nvPr/>
        </p:nvGrpSpPr>
        <p:grpSpPr>
          <a:xfrm>
            <a:off x="-4" y="3154314"/>
            <a:ext cx="548642" cy="673463"/>
            <a:chOff x="0" y="-1"/>
            <a:chExt cx="548641" cy="673461"/>
          </a:xfrm>
        </p:grpSpPr>
        <p:sp>
          <p:nvSpPr>
            <p:cNvPr id="97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9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5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4"/>
            <a:ext cx="4507027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2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trabajamos hoy?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3" y="2292429"/>
            <a:ext cx="7439195" cy="2375491"/>
          </a:xfrm>
          <a:prstGeom prst="rect">
            <a:avLst/>
          </a:prstGeom>
        </p:spPr>
      </p:pic>
      <p:sp>
        <p:nvSpPr>
          <p:cNvPr id="4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755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2" name="Freeform: Shape 10"/>
          <p:cNvSpPr/>
          <p:nvPr/>
        </p:nvSpPr>
        <p:spPr>
          <a:xfrm>
            <a:off x="241299" y="321732"/>
            <a:ext cx="8660123" cy="621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3" name="Right Triangle 12"/>
          <p:cNvSpPr/>
          <p:nvPr/>
        </p:nvSpPr>
        <p:spPr>
          <a:xfrm flipH="1">
            <a:off x="6432539" y="3335866"/>
            <a:ext cx="2468882" cy="3200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04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4"/>
            <a:ext cx="5241407" cy="4979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08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6" y="-28575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-1"/>
            <a:ext cx="9144001" cy="68573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7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21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18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pSp>
        <p:nvGrpSpPr>
          <p:cNvPr id="127" name="Llamada rectangular redondeada 11"/>
          <p:cNvGrpSpPr/>
          <p:nvPr/>
        </p:nvGrpSpPr>
        <p:grpSpPr>
          <a:xfrm>
            <a:off x="560371" y="1002935"/>
            <a:ext cx="5786018" cy="4091973"/>
            <a:chOff x="-1" y="0"/>
            <a:chExt cx="5786017" cy="4091971"/>
          </a:xfrm>
        </p:grpSpPr>
        <p:sp>
          <p:nvSpPr>
            <p:cNvPr id="125" name="Figura"/>
            <p:cNvSpPr/>
            <p:nvPr/>
          </p:nvSpPr>
          <p:spPr>
            <a:xfrm>
              <a:off x="-1" y="0"/>
              <a:ext cx="5786017" cy="409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72376" y="337827"/>
              <a:ext cx="3186427" cy="3416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dirty="0"/>
                <a:t>¿</a:t>
              </a:r>
              <a:r>
                <a:rPr lang="es-ES" dirty="0"/>
                <a:t>Qué </a:t>
              </a:r>
              <a:r>
                <a:rPr dirty="0"/>
                <a:t> </a:t>
              </a:r>
              <a:r>
                <a:rPr lang="es-ES" dirty="0"/>
                <a:t>aprenderemos</a:t>
              </a:r>
              <a:r>
                <a:rPr dirty="0"/>
                <a:t>?</a:t>
              </a:r>
              <a:endParaRPr dirty="0">
                <a:solidFill>
                  <a:srgbClr val="FFFFFF"/>
                </a:solidFill>
              </a:endParaRPr>
            </a:p>
            <a:p>
              <a:pPr algn="just"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lang="es-ES" sz="2400" dirty="0">
                  <a:sym typeface="Abadi MT Condensed Light"/>
                </a:rPr>
                <a:t>Demostrar comprensión de la multiplicación a través de la construcción de tabla del 7 usando la propiedad distributiva, manifestando actitudes de solidaridad y respeto, que favorezcan la convivencia.</a:t>
              </a:r>
              <a:r>
                <a:rPr lang="es-CL" sz="2400" dirty="0">
                  <a:sym typeface="Abadi MT Condensed Light"/>
                </a:rPr>
                <a:t> </a:t>
              </a:r>
              <a:endParaRPr dirty="0"/>
            </a:p>
          </p:txBody>
        </p:sp>
      </p:grpSp>
      <p:pic>
        <p:nvPicPr>
          <p:cNvPr id="128" name="Imagen 14" descr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19" y="146063"/>
            <a:ext cx="5766523" cy="7208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Imagen 15"/>
          <p:cNvGrpSpPr/>
          <p:nvPr/>
        </p:nvGrpSpPr>
        <p:grpSpPr>
          <a:xfrm>
            <a:off x="6350840" y="-88393"/>
            <a:ext cx="2622064" cy="2044701"/>
            <a:chOff x="0" y="0"/>
            <a:chExt cx="2622063" cy="2044700"/>
          </a:xfrm>
        </p:grpSpPr>
        <p:pic>
          <p:nvPicPr>
            <p:cNvPr id="130" name="Imagen 15" descr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203200"/>
              <a:ext cx="2215664" cy="16002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Imagen 15" descr="Imagen 1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22064" cy="2044701"/>
            </a:xfrm>
            <a:prstGeom prst="rect">
              <a:avLst/>
            </a:prstGeom>
            <a:effectLst/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AEADF84-2771-C94F-BDD4-134F81A76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277" y="2882393"/>
            <a:ext cx="4724400" cy="3860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9" name="10 Título">
            <a:extLst>
              <a:ext uri="{FF2B5EF4-FFF2-40B4-BE49-F238E27FC236}">
                <a16:creationId xmlns:a16="http://schemas.microsoft.com/office/drawing/2014/main" id="{DED55694-DE7E-6041-8105-547B36B67F6E}"/>
              </a:ext>
            </a:extLst>
          </p:cNvPr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s-CL"/>
              <a:t> </a:t>
            </a:r>
            <a:endParaRPr lang="es-CL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739B513-9C8D-ED4E-BCD1-F9532F03804C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0" y="428625"/>
            <a:ext cx="6400800" cy="7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171450" marR="0" indent="-17145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542925" marR="0" indent="-20002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25830" marR="0" indent="-24003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056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648556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9914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3343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26772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0201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endParaRPr lang="es-ES_tradnl" dirty="0">
              <a:solidFill>
                <a:schemeClr val="tx2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966683-BD53-6F48-8492-3A9437F1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317" y="1652176"/>
            <a:ext cx="4977365" cy="1977869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459042D-0058-8749-8ACA-52DE654A8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08690"/>
              </p:ext>
            </p:extLst>
          </p:nvPr>
        </p:nvGraphicFramePr>
        <p:xfrm>
          <a:off x="560372" y="785804"/>
          <a:ext cx="7886700" cy="749064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1763959608"/>
                    </a:ext>
                  </a:extLst>
                </a:gridCol>
              </a:tblGrid>
              <a:tr h="749064">
                <a:tc>
                  <a:txBody>
                    <a:bodyPr/>
                    <a:lstStyle/>
                    <a:p>
                      <a:pPr algn="just"/>
                      <a:r>
                        <a:rPr lang="es-CL" sz="1400" b="0" dirty="0">
                          <a:solidFill>
                            <a:srgbClr val="6B6B6B"/>
                          </a:solidFill>
                          <a:effectLst/>
                          <a:latin typeface="Century Gothic" panose="020B0502020202020204" pitchFamily="34" charset="0"/>
                        </a:rPr>
                        <a:t>Por medio de la elaboración de coronitas con 7 flores, indicando que, en ciertas culturas, para celebrar la llegada de la primavera, se hacen coronitas de flores como adornos en la cabeza, como pulseras o para adornar partes de la ropa</a:t>
                      </a:r>
                      <a:r>
                        <a:rPr lang="es-CL" b="0" dirty="0">
                          <a:solidFill>
                            <a:srgbClr val="6B6B6B"/>
                          </a:solidFill>
                          <a:effectLst/>
                          <a:latin typeface="Century Gothic" panose="020B0502020202020204" pitchFamily="34" charset="0"/>
                        </a:rPr>
                        <a:t>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329332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7E42BCF-EA3F-704C-B346-E4F9D9172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31421"/>
              </p:ext>
            </p:extLst>
          </p:nvPr>
        </p:nvGraphicFramePr>
        <p:xfrm>
          <a:off x="628650" y="3589814"/>
          <a:ext cx="5983165" cy="1341120"/>
        </p:xfrm>
        <a:graphic>
          <a:graphicData uri="http://schemas.openxmlformats.org/drawingml/2006/table">
            <a:tbl>
              <a:tblPr/>
              <a:tblGrid>
                <a:gridCol w="5983165">
                  <a:extLst>
                    <a:ext uri="{9D8B030D-6E8A-4147-A177-3AD203B41FA5}">
                      <a16:colId xmlns:a16="http://schemas.microsoft.com/office/drawing/2014/main" val="474081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/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¿Cuántas flores tiene esta corona?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¿Alguna vez hiciste una corona de flores?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¿Por qué crees que se eligieron 7 flores</a:t>
                      </a:r>
                      <a:r>
                        <a:rPr lang="es-CL" dirty="0">
                          <a:solidFill>
                            <a:srgbClr val="DE71BC"/>
                          </a:solidFill>
                          <a:effectLst/>
                          <a:latin typeface="Century Gothic" panose="020B0502020202020204" pitchFamily="34" charset="0"/>
                        </a:rPr>
                        <a:t>? </a:t>
                      </a:r>
                    </a:p>
                    <a:p>
                      <a:br>
                        <a:rPr lang="es-CL" dirty="0">
                          <a:solidFill>
                            <a:srgbClr val="DE71BC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s-CL" dirty="0">
                        <a:solidFill>
                          <a:srgbClr val="DE71B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69942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B80759-2A0A-A441-84AB-C69E53B5A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48140"/>
              </p:ext>
            </p:extLst>
          </p:nvPr>
        </p:nvGraphicFramePr>
        <p:xfrm>
          <a:off x="560372" y="556466"/>
          <a:ext cx="7886700" cy="386069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0677111"/>
                    </a:ext>
                  </a:extLst>
                </a:gridCol>
              </a:tblGrid>
              <a:tr h="386069">
                <a:tc>
                  <a:txBody>
                    <a:bodyPr/>
                    <a:lstStyle/>
                    <a:p>
                      <a:pPr algn="just"/>
                      <a:r>
                        <a:rPr lang="es-CL" sz="1400" i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Ainara ha decidido hacer 2 coronitas con 7 flores cada una ¿cuántas flores necesita?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126881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C97ADB-E031-0A4A-863A-2271BC75A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88591"/>
              </p:ext>
            </p:extLst>
          </p:nvPr>
        </p:nvGraphicFramePr>
        <p:xfrm>
          <a:off x="560372" y="942535"/>
          <a:ext cx="7886700" cy="67346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222098003"/>
                    </a:ext>
                  </a:extLst>
                </a:gridCol>
              </a:tblGrid>
              <a:tr h="673465"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 1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 Identificar la información.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 coronas.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 flores para cada corona.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349840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00218A2-7417-114E-A1B6-E3C8C5BF8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8596"/>
              </p:ext>
            </p:extLst>
          </p:nvPr>
        </p:nvGraphicFramePr>
        <p:xfrm>
          <a:off x="560372" y="1788709"/>
          <a:ext cx="7886700" cy="4267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0909032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 2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 Representar o calcular.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Relacionar el problema con una representación pictórica: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335235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09C2DA7E-F257-AF4D-8D9D-1F3CC2BC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65" y="2229990"/>
            <a:ext cx="3832306" cy="15353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ED3151-4E08-494C-A5DE-8B6FFAA6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3681559"/>
            <a:ext cx="6477000" cy="2159000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0A2F6D0-4B52-5845-B0A0-55FA5677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5067"/>
              </p:ext>
            </p:extLst>
          </p:nvPr>
        </p:nvGraphicFramePr>
        <p:xfrm>
          <a:off x="484715" y="5900083"/>
          <a:ext cx="7886700" cy="67346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44477897"/>
                    </a:ext>
                  </a:extLst>
                </a:gridCol>
              </a:tblGrid>
              <a:tr h="673465"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 3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 Dar respuesta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Necesitaría 14 flores.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30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8767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9010DC-07CB-D640-B7BC-9BD4DC60F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54065"/>
              </p:ext>
            </p:extLst>
          </p:nvPr>
        </p:nvGraphicFramePr>
        <p:xfrm>
          <a:off x="628650" y="938054"/>
          <a:ext cx="7886700" cy="975152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760586028"/>
                    </a:ext>
                  </a:extLst>
                </a:gridCol>
              </a:tblGrid>
              <a:tr h="975152">
                <a:tc>
                  <a:txBody>
                    <a:bodyPr/>
                    <a:lstStyle/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días de la semana son, lunes, martes, miércoles, jueves, viernes, sábado y domingo ¿Cuántos días hay en tres semanas?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41381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FABEBA-996E-0D46-8869-C127195A1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57097"/>
              </p:ext>
            </p:extLst>
          </p:nvPr>
        </p:nvGraphicFramePr>
        <p:xfrm>
          <a:off x="560372" y="1650147"/>
          <a:ext cx="7886700" cy="809229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4166479019"/>
                    </a:ext>
                  </a:extLst>
                </a:gridCol>
              </a:tblGrid>
              <a:tr h="809229"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 1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 Identificar la información.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 semanas.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 días a la semana</a:t>
                      </a:r>
                      <a:r>
                        <a:rPr lang="es-CL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2751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8C5D068-BC6C-4D45-9DD6-98A57E4C3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10881"/>
              </p:ext>
            </p:extLst>
          </p:nvPr>
        </p:nvGraphicFramePr>
        <p:xfrm>
          <a:off x="560372" y="2497327"/>
          <a:ext cx="7886700" cy="707866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3904833"/>
                    </a:ext>
                  </a:extLst>
                </a:gridCol>
              </a:tblGrid>
              <a:tr h="707866"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 2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 Representar o calcular.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Relacionar el problema con una representación pictórica: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6017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8848B50-7ECC-7B47-9789-DF5178C7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93" y="3087578"/>
            <a:ext cx="2649803" cy="12973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0EA51D-59BB-1742-BD5D-9C5A776DEFD3}"/>
              </a:ext>
            </a:extLst>
          </p:cNvPr>
          <p:cNvSpPr txBox="1"/>
          <p:nvPr/>
        </p:nvSpPr>
        <p:spPr>
          <a:xfrm>
            <a:off x="500032" y="4750635"/>
            <a:ext cx="794704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Podemos distribuir los días para utilizar las multiplicaciones ya conocidas, utilizando la suma de los productos 3 · 2  y  3 · 5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6F8460A-0B1F-E04E-872C-39823004E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50586"/>
              </p:ext>
            </p:extLst>
          </p:nvPr>
        </p:nvGraphicFramePr>
        <p:xfrm>
          <a:off x="530202" y="5793240"/>
          <a:ext cx="7886700" cy="61572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4246239497"/>
                    </a:ext>
                  </a:extLst>
                </a:gridCol>
              </a:tblGrid>
              <a:tr h="615725"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 3. 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Dar respuesta.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Hay 21 días</a:t>
                      </a:r>
                      <a:r>
                        <a:rPr lang="es-CL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69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7713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6D9D4E2-5B0E-C343-9647-1FA565956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88107"/>
              </p:ext>
            </p:extLst>
          </p:nvPr>
        </p:nvGraphicFramePr>
        <p:xfrm>
          <a:off x="560372" y="837821"/>
          <a:ext cx="7886700" cy="751827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360306399"/>
                    </a:ext>
                  </a:extLst>
                </a:gridCol>
              </a:tblGrid>
              <a:tr h="751827">
                <a:tc>
                  <a:txBody>
                    <a:bodyPr/>
                    <a:lstStyle/>
                    <a:p>
                      <a:pPr algn="just"/>
                      <a:r>
                        <a:rPr lang="es-CL" sz="1400" i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Blanca nieves regala 5 galletas a cada uno de los 7 enanitos, ¿cuántas galletas horneo en total?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538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E2F862F-CE59-BA43-A434-EEBFCDE74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56843"/>
              </p:ext>
            </p:extLst>
          </p:nvPr>
        </p:nvGraphicFramePr>
        <p:xfrm>
          <a:off x="560372" y="1589648"/>
          <a:ext cx="7886700" cy="751827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337427331"/>
                    </a:ext>
                  </a:extLst>
                </a:gridCol>
              </a:tblGrid>
              <a:tr h="751827"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 1. 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Identificar la información.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 galletas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 enanitos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3549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E6C756B-4917-DA48-9A98-935971725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98377"/>
              </p:ext>
            </p:extLst>
          </p:nvPr>
        </p:nvGraphicFramePr>
        <p:xfrm>
          <a:off x="628650" y="2544662"/>
          <a:ext cx="7886700" cy="14935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42879419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 2. 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Representar o calcular.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Explicar este paso por medio de las preguntas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¿Qué descomposición del 7 diferente a la usada anteriormente podemos utilizar para resolver el problema?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¿Cuál sería la representación pictórica si elegimos la descomposición 7 = 3+4? </a:t>
                      </a:r>
                    </a:p>
                    <a:p>
                      <a:pPr algn="just"/>
                      <a:b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17538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CF7B3C2-9F6C-624B-85D1-8F5D3C122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22" y="3839448"/>
            <a:ext cx="2124701" cy="18558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1C2BCA4-1F68-8849-AE45-E3BA8CAB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180" y="4026372"/>
            <a:ext cx="1910854" cy="1411092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9B58DDF-5F47-B149-BDDA-AD89C9BEC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26091"/>
              </p:ext>
            </p:extLst>
          </p:nvPr>
        </p:nvGraphicFramePr>
        <p:xfrm>
          <a:off x="560372" y="5783705"/>
          <a:ext cx="7886700" cy="625261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4077260379"/>
                    </a:ext>
                  </a:extLst>
                </a:gridCol>
              </a:tblGrid>
              <a:tr h="625261">
                <a:tc>
                  <a:txBody>
                    <a:bodyPr/>
                    <a:lstStyle/>
                    <a:p>
                      <a:pPr algn="just"/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 3. 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Dar respuesta al problema.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Tendría que hornear 35 galletas</a:t>
                      </a:r>
                      <a:r>
                        <a:rPr lang="es-CL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11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639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endParaRPr lang="es-CL" dirty="0">
              <a:solidFill>
                <a:srgbClr val="6A6B6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7" name="Imagen 16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87CC0E89-FE50-C644-A0BE-7B6B8237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53251"/>
            <a:ext cx="1709222" cy="9558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DA2634-7528-A840-B91F-55EAE1345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6" y="593416"/>
            <a:ext cx="6899593" cy="23215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31F8B4-C3B4-2E41-8D11-D5E85EA96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16" y="2887720"/>
            <a:ext cx="6787839" cy="34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59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7" name="Imagen 16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87CC0E89-FE50-C644-A0BE-7B6B8237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28" y="53251"/>
            <a:ext cx="2660149" cy="14876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D88521B-CC37-CC48-BCA2-77761DFF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5" y="1540943"/>
            <a:ext cx="6937446" cy="41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252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369</Words>
  <Application>Microsoft Macintosh PowerPoint</Application>
  <PresentationFormat>Presentación en pantalla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Abadi MT Condensed Light</vt:lpstr>
      <vt:lpstr>Arial</vt:lpstr>
      <vt:lpstr>Calibri</vt:lpstr>
      <vt:lpstr>Calibri Light</vt:lpstr>
      <vt:lpstr>Century Gothic</vt:lpstr>
      <vt:lpstr>Helvetica</vt:lpstr>
      <vt:lpstr>Tema de Office</vt:lpstr>
      <vt:lpstr>Matemáticas 3º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trabajamos hoy?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aascencio.jjc@gmail.com</cp:lastModifiedBy>
  <cp:revision>43</cp:revision>
  <dcterms:modified xsi:type="dcterms:W3CDTF">2020-11-19T10:14:42Z</dcterms:modified>
</cp:coreProperties>
</file>