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9" r:id="rId6"/>
    <p:sldId id="280" r:id="rId7"/>
    <p:sldId id="281" r:id="rId8"/>
    <p:sldId id="282" r:id="rId9"/>
    <p:sldId id="283" r:id="rId10"/>
    <p:sldId id="284" r:id="rId11"/>
    <p:sldId id="285" r:id="rId12"/>
    <p:sldId id="290" r:id="rId13"/>
    <p:sldId id="268" r:id="rId1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4609"/>
  </p:normalViewPr>
  <p:slideViewPr>
    <p:cSldViewPr snapToGrid="0" snapToObjects="1">
      <p:cViewPr varScale="1">
        <p:scale>
          <a:sx n="93" d="100"/>
          <a:sy n="93" d="100"/>
        </p:scale>
        <p:origin x="21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0" algn="ctr">
              <a:buSzTx/>
              <a:buFontTx/>
              <a:buNone/>
              <a:defRPr sz="1800"/>
            </a:lvl2pPr>
            <a:lvl3pPr marL="0" indent="0" algn="ctr">
              <a:buSzTx/>
              <a:buFontTx/>
              <a:buNone/>
              <a:defRPr sz="1800"/>
            </a:lvl3pPr>
            <a:lvl4pPr marL="0" indent="0" algn="ctr">
              <a:buSzTx/>
              <a:buFontTx/>
              <a:buNone/>
              <a:defRPr sz="1800"/>
            </a:lvl4pPr>
            <a:lvl5pPr marL="0" indent="0" algn="ctr">
              <a:buSzTx/>
              <a:buFontTx/>
              <a:buNone/>
              <a:defRPr sz="1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2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0">
              <a:buSzTx/>
              <a:buFontTx/>
              <a:buNone/>
              <a:defRPr sz="1800" b="1"/>
            </a:lvl2pPr>
            <a:lvl3pPr marL="0" indent="0">
              <a:buSzTx/>
              <a:buFontTx/>
              <a:buNone/>
              <a:defRPr sz="1800" b="1"/>
            </a:lvl3pPr>
            <a:lvl4pPr marL="0" indent="0">
              <a:buSzTx/>
              <a:buFontTx/>
              <a:buNone/>
              <a:defRPr sz="1800" b="1"/>
            </a:lvl4pPr>
            <a:lvl5pPr marL="0" indent="0">
              <a:buSzTx/>
              <a:buFontTx/>
              <a:buNone/>
              <a:defRPr sz="18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4629148" y="1681163"/>
            <a:ext cx="3887394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2" cy="48736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19"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629839" y="2057400"/>
            <a:ext cx="2949182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2" cy="48736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0">
              <a:buSzTx/>
              <a:buFontTx/>
              <a:buNone/>
              <a:defRPr sz="1200"/>
            </a:lvl2pPr>
            <a:lvl3pPr marL="0" indent="0">
              <a:buSzTx/>
              <a:buFontTx/>
              <a:buNone/>
              <a:defRPr sz="1200"/>
            </a:lvl3pPr>
            <a:lvl4pPr marL="0" indent="0">
              <a:buSzTx/>
              <a:buFontTx/>
              <a:buNone/>
              <a:defRPr sz="1200"/>
            </a:lvl4pPr>
            <a:lvl5pPr marL="0" indent="0">
              <a:buSzTx/>
              <a:buFontTx/>
              <a:buNone/>
              <a:defRPr sz="1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295349" y="6423344"/>
            <a:ext cx="220002" cy="2311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9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48556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91456" marR="0" indent="-276956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34356" marR="0" indent="-276956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77256" marR="0" indent="-276956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20156" marR="0" indent="-276956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33"/>
          <p:cNvSpPr/>
          <p:nvPr/>
        </p:nvSpPr>
        <p:spPr>
          <a:xfrm>
            <a:off x="-1" y="-1"/>
            <a:ext cx="9144001" cy="68573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95" name="Título 1"/>
          <p:cNvSpPr txBox="1">
            <a:spLocks noGrp="1"/>
          </p:cNvSpPr>
          <p:nvPr>
            <p:ph type="ctrTitle"/>
          </p:nvPr>
        </p:nvSpPr>
        <p:spPr>
          <a:xfrm>
            <a:off x="749512" y="3130039"/>
            <a:ext cx="3357147" cy="2387602"/>
          </a:xfrm>
          <a:prstGeom prst="rect">
            <a:avLst/>
          </a:prstGeom>
        </p:spPr>
        <p:txBody>
          <a:bodyPr anchor="t"/>
          <a:lstStyle>
            <a:lvl1pPr algn="l">
              <a:defRPr sz="4300"/>
            </a:lvl1pPr>
          </a:lstStyle>
          <a:p>
            <a:r>
              <a:rPr lang="es-ES"/>
              <a:t>Matemáticas</a:t>
            </a:r>
            <a:r>
              <a:t> </a:t>
            </a:r>
            <a:r>
              <a:rPr lang="es-ES" dirty="0"/>
              <a:t>3º</a:t>
            </a:r>
            <a:endParaRPr dirty="0"/>
          </a:p>
        </p:txBody>
      </p:sp>
      <p:sp>
        <p:nvSpPr>
          <p:cNvPr id="96" name="Subtítulo 2"/>
          <p:cNvSpPr txBox="1">
            <a:spLocks noGrp="1"/>
          </p:cNvSpPr>
          <p:nvPr>
            <p:ph type="subTitle" sz="quarter" idx="1"/>
          </p:nvPr>
        </p:nvSpPr>
        <p:spPr>
          <a:xfrm>
            <a:off x="860754" y="1096962"/>
            <a:ext cx="3357145" cy="1709848"/>
          </a:xfrm>
          <a:prstGeom prst="rect">
            <a:avLst/>
          </a:prstGeom>
        </p:spPr>
        <p:txBody>
          <a:bodyPr anchor="b"/>
          <a:lstStyle/>
          <a:p>
            <a:pPr algn="l">
              <a:defRPr sz="1700"/>
            </a:pPr>
            <a:r>
              <a:t>Profesora: Adriana Ascencio</a:t>
            </a:r>
          </a:p>
          <a:p>
            <a:pPr algn="l">
              <a:defRPr sz="1700"/>
            </a:pPr>
            <a:r>
              <a:t>                   Lidia Nuñez</a:t>
            </a:r>
          </a:p>
          <a:p>
            <a:pPr algn="l">
              <a:defRPr sz="1700"/>
            </a:pPr>
            <a:r>
              <a:t>                   Diana Taborda</a:t>
            </a:r>
          </a:p>
        </p:txBody>
      </p:sp>
      <p:grpSp>
        <p:nvGrpSpPr>
          <p:cNvPr id="100" name="Group 35"/>
          <p:cNvGrpSpPr/>
          <p:nvPr/>
        </p:nvGrpSpPr>
        <p:grpSpPr>
          <a:xfrm>
            <a:off x="-4" y="3154314"/>
            <a:ext cx="548642" cy="673463"/>
            <a:chOff x="0" y="-1"/>
            <a:chExt cx="548641" cy="673461"/>
          </a:xfrm>
        </p:grpSpPr>
        <p:sp>
          <p:nvSpPr>
            <p:cNvPr id="97" name="Rectangle 36"/>
            <p:cNvSpPr/>
            <p:nvPr/>
          </p:nvSpPr>
          <p:spPr>
            <a:xfrm>
              <a:off x="-1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98" name="Rectangle 37"/>
            <p:cNvSpPr/>
            <p:nvPr/>
          </p:nvSpPr>
          <p:spPr>
            <a:xfrm>
              <a:off x="200874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99" name="Rectangle 38"/>
            <p:cNvSpPr/>
            <p:nvPr/>
          </p:nvSpPr>
          <p:spPr>
            <a:xfrm>
              <a:off x="401749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sp>
        <p:nvSpPr>
          <p:cNvPr id="101" name="Rectangle 40"/>
          <p:cNvSpPr/>
          <p:nvPr/>
        </p:nvSpPr>
        <p:spPr>
          <a:xfrm flipH="1">
            <a:off x="8023252" y="0"/>
            <a:ext cx="112075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2" name="Rectangle 42"/>
          <p:cNvSpPr/>
          <p:nvPr/>
        </p:nvSpPr>
        <p:spPr>
          <a:xfrm>
            <a:off x="4264357" y="391884"/>
            <a:ext cx="4507027" cy="60170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03" name="Imagen 3" descr="Imagen 3"/>
          <p:cNvPicPr>
            <a:picLocks noChangeAspect="1"/>
          </p:cNvPicPr>
          <p:nvPr/>
        </p:nvPicPr>
        <p:blipFill>
          <a:blip r:embed="rId2"/>
          <a:srcRect l="6505" r="7063" b="2"/>
          <a:stretch>
            <a:fillRect/>
          </a:stretch>
        </p:blipFill>
        <p:spPr>
          <a:xfrm>
            <a:off x="4441869" y="666728"/>
            <a:ext cx="4152001" cy="5465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31"/>
          <p:cNvSpPr/>
          <p:nvPr/>
        </p:nvSpPr>
        <p:spPr>
          <a:xfrm flipH="1">
            <a:off x="-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4" name="Rectangle 33"/>
          <p:cNvSpPr/>
          <p:nvPr/>
        </p:nvSpPr>
        <p:spPr>
          <a:xfrm>
            <a:off x="372616" y="391884"/>
            <a:ext cx="4507028" cy="60170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endParaRPr lang="es-CL" dirty="0">
              <a:solidFill>
                <a:srgbClr val="6A6B6E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8" name="Group 35"/>
          <p:cNvGrpSpPr/>
          <p:nvPr/>
        </p:nvGrpSpPr>
        <p:grpSpPr>
          <a:xfrm>
            <a:off x="8595357" y="3154314"/>
            <a:ext cx="548641" cy="673463"/>
            <a:chOff x="0" y="-1"/>
            <a:chExt cx="548640" cy="673461"/>
          </a:xfrm>
        </p:grpSpPr>
        <p:sp>
          <p:nvSpPr>
            <p:cNvPr id="135" name="Rectangle 36"/>
            <p:cNvSpPr/>
            <p:nvPr/>
          </p:nvSpPr>
          <p:spPr>
            <a:xfrm>
              <a:off x="-1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6" name="Rectangle 37"/>
            <p:cNvSpPr/>
            <p:nvPr/>
          </p:nvSpPr>
          <p:spPr>
            <a:xfrm>
              <a:off x="200874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7" name="Rectangle 38"/>
            <p:cNvSpPr/>
            <p:nvPr/>
          </p:nvSpPr>
          <p:spPr>
            <a:xfrm>
              <a:off x="401748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pic>
        <p:nvPicPr>
          <p:cNvPr id="17" name="Imagen 16" descr="Imagen que contiene firmar, diferente, gente, tráfico&#10;&#10;Descripción generada automáticamente">
            <a:extLst>
              <a:ext uri="{FF2B5EF4-FFF2-40B4-BE49-F238E27FC236}">
                <a16:creationId xmlns:a16="http://schemas.microsoft.com/office/drawing/2014/main" id="{87CC0E89-FE50-C644-A0BE-7B6B82377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528" y="53251"/>
            <a:ext cx="2660149" cy="148769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32C2FC5-C8B7-8B47-96A5-B53481F36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67" y="526361"/>
            <a:ext cx="5277222" cy="219448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41FC1A3-27F1-1648-9CF6-14B6D436B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51" y="2932276"/>
            <a:ext cx="6899593" cy="334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3597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31"/>
          <p:cNvSpPr/>
          <p:nvPr/>
        </p:nvSpPr>
        <p:spPr>
          <a:xfrm flipH="1">
            <a:off x="-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4" name="Rectangle 33"/>
          <p:cNvSpPr/>
          <p:nvPr/>
        </p:nvSpPr>
        <p:spPr>
          <a:xfrm>
            <a:off x="372616" y="391884"/>
            <a:ext cx="4507028" cy="60170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grpSp>
        <p:nvGrpSpPr>
          <p:cNvPr id="138" name="Group 35"/>
          <p:cNvGrpSpPr/>
          <p:nvPr/>
        </p:nvGrpSpPr>
        <p:grpSpPr>
          <a:xfrm>
            <a:off x="8595357" y="3154314"/>
            <a:ext cx="548641" cy="673463"/>
            <a:chOff x="0" y="-1"/>
            <a:chExt cx="548640" cy="673461"/>
          </a:xfrm>
        </p:grpSpPr>
        <p:sp>
          <p:nvSpPr>
            <p:cNvPr id="135" name="Rectangle 36"/>
            <p:cNvSpPr/>
            <p:nvPr/>
          </p:nvSpPr>
          <p:spPr>
            <a:xfrm>
              <a:off x="-1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6" name="Rectangle 37"/>
            <p:cNvSpPr/>
            <p:nvPr/>
          </p:nvSpPr>
          <p:spPr>
            <a:xfrm>
              <a:off x="200874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7" name="Rectangle 38"/>
            <p:cNvSpPr/>
            <p:nvPr/>
          </p:nvSpPr>
          <p:spPr>
            <a:xfrm>
              <a:off x="401748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pic>
        <p:nvPicPr>
          <p:cNvPr id="17" name="Imagen 16" descr="Imagen que contiene firmar, diferente, gente, tráfico&#10;&#10;Descripción generada automáticamente">
            <a:extLst>
              <a:ext uri="{FF2B5EF4-FFF2-40B4-BE49-F238E27FC236}">
                <a16:creationId xmlns:a16="http://schemas.microsoft.com/office/drawing/2014/main" id="{87CC0E89-FE50-C644-A0BE-7B6B82377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528" y="53251"/>
            <a:ext cx="2660149" cy="14876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09BC34B-5523-F84F-9A53-1E899E1F0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71" y="1420528"/>
            <a:ext cx="7499643" cy="214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2523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trabajamos hoy?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03" y="2292429"/>
            <a:ext cx="7439195" cy="2375491"/>
          </a:xfrm>
          <a:prstGeom prst="rect">
            <a:avLst/>
          </a:prstGeom>
        </p:spPr>
      </p:pic>
      <p:sp>
        <p:nvSpPr>
          <p:cNvPr id="4" name="Rectangle 31">
            <a:extLst>
              <a:ext uri="{FF2B5EF4-FFF2-40B4-BE49-F238E27FC236}">
                <a16:creationId xmlns:a16="http://schemas.microsoft.com/office/drawing/2014/main" id="{7369325E-2BCF-4745-A4DF-C8D1D9BD55E5}"/>
              </a:ext>
            </a:extLst>
          </p:cNvPr>
          <p:cNvSpPr/>
          <p:nvPr/>
        </p:nvSpPr>
        <p:spPr>
          <a:xfrm flipH="1">
            <a:off x="-5" y="0"/>
            <a:ext cx="492205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7558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02" name="Freeform: Shape 10"/>
          <p:cNvSpPr/>
          <p:nvPr/>
        </p:nvSpPr>
        <p:spPr>
          <a:xfrm>
            <a:off x="241299" y="321732"/>
            <a:ext cx="8660123" cy="6214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900" y="0"/>
                </a:lnTo>
                <a:lnTo>
                  <a:pt x="14900" y="6"/>
                </a:lnTo>
                <a:lnTo>
                  <a:pt x="21600" y="6"/>
                </a:lnTo>
                <a:lnTo>
                  <a:pt x="21600" y="9964"/>
                </a:lnTo>
                <a:lnTo>
                  <a:pt x="20998" y="11051"/>
                </a:lnTo>
                <a:lnTo>
                  <a:pt x="20998" y="1048"/>
                </a:lnTo>
                <a:lnTo>
                  <a:pt x="599" y="1048"/>
                </a:lnTo>
                <a:lnTo>
                  <a:pt x="599" y="20540"/>
                </a:lnTo>
                <a:lnTo>
                  <a:pt x="15746" y="20540"/>
                </a:lnTo>
                <a:lnTo>
                  <a:pt x="15159" y="21600"/>
                </a:lnTo>
                <a:lnTo>
                  <a:pt x="13512" y="21600"/>
                </a:lnTo>
                <a:lnTo>
                  <a:pt x="13512" y="21594"/>
                </a:lnTo>
                <a:lnTo>
                  <a:pt x="0" y="21594"/>
                </a:lnTo>
                <a:close/>
              </a:path>
            </a:pathLst>
          </a:custGeom>
          <a:solidFill>
            <a:srgbClr val="808080">
              <a:alpha val="25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03" name="Right Triangle 12"/>
          <p:cNvSpPr/>
          <p:nvPr/>
        </p:nvSpPr>
        <p:spPr>
          <a:xfrm flipH="1">
            <a:off x="6432539" y="3335866"/>
            <a:ext cx="2468882" cy="3200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204" name="Imagen 3" descr="Imagen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35" y="918544"/>
            <a:ext cx="5241407" cy="49793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29"/>
          <p:cNvSpPr/>
          <p:nvPr/>
        </p:nvSpPr>
        <p:spPr>
          <a:xfrm>
            <a:off x="-1" y="-1"/>
            <a:ext cx="9144001" cy="68573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6" name="Rectangle 31"/>
          <p:cNvSpPr/>
          <p:nvPr/>
        </p:nvSpPr>
        <p:spPr>
          <a:xfrm flipH="1">
            <a:off x="-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7" name="Rectangle 33"/>
          <p:cNvSpPr/>
          <p:nvPr/>
        </p:nvSpPr>
        <p:spPr>
          <a:xfrm>
            <a:off x="372616" y="391884"/>
            <a:ext cx="4507028" cy="60170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grpSp>
        <p:nvGrpSpPr>
          <p:cNvPr id="111" name="Group 35"/>
          <p:cNvGrpSpPr/>
          <p:nvPr/>
        </p:nvGrpSpPr>
        <p:grpSpPr>
          <a:xfrm>
            <a:off x="8595357" y="3154314"/>
            <a:ext cx="548641" cy="673463"/>
            <a:chOff x="0" y="-1"/>
            <a:chExt cx="548640" cy="673461"/>
          </a:xfrm>
        </p:grpSpPr>
        <p:sp>
          <p:nvSpPr>
            <p:cNvPr id="108" name="Rectangle 36"/>
            <p:cNvSpPr/>
            <p:nvPr/>
          </p:nvSpPr>
          <p:spPr>
            <a:xfrm>
              <a:off x="-1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09" name="Rectangle 37"/>
            <p:cNvSpPr/>
            <p:nvPr/>
          </p:nvSpPr>
          <p:spPr>
            <a:xfrm>
              <a:off x="200874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10" name="Rectangle 38"/>
            <p:cNvSpPr/>
            <p:nvPr/>
          </p:nvSpPr>
          <p:spPr>
            <a:xfrm>
              <a:off x="401748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pic>
        <p:nvPicPr>
          <p:cNvPr id="112" name="Imagen 11" descr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16" y="-28575"/>
            <a:ext cx="484909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n 18" descr="Imagen 18"/>
          <p:cNvPicPr>
            <a:picLocks noChangeAspect="1"/>
          </p:cNvPicPr>
          <p:nvPr/>
        </p:nvPicPr>
        <p:blipFill>
          <a:blip r:embed="rId3"/>
          <a:srcRect l="36078"/>
          <a:stretch>
            <a:fillRect/>
          </a:stretch>
        </p:blipFill>
        <p:spPr>
          <a:xfrm>
            <a:off x="5165316" y="0"/>
            <a:ext cx="3099663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9"/>
          <p:cNvSpPr/>
          <p:nvPr/>
        </p:nvSpPr>
        <p:spPr>
          <a:xfrm>
            <a:off x="-1" y="-1"/>
            <a:ext cx="9144001" cy="68573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6" name="Rectangle 31"/>
          <p:cNvSpPr/>
          <p:nvPr/>
        </p:nvSpPr>
        <p:spPr>
          <a:xfrm flipH="1">
            <a:off x="-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7" name="Rectangle 33"/>
          <p:cNvSpPr/>
          <p:nvPr/>
        </p:nvSpPr>
        <p:spPr>
          <a:xfrm>
            <a:off x="372616" y="391884"/>
            <a:ext cx="4507028" cy="60170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grpSp>
        <p:nvGrpSpPr>
          <p:cNvPr id="121" name="Group 35"/>
          <p:cNvGrpSpPr/>
          <p:nvPr/>
        </p:nvGrpSpPr>
        <p:grpSpPr>
          <a:xfrm>
            <a:off x="8595357" y="3154314"/>
            <a:ext cx="548641" cy="673463"/>
            <a:chOff x="0" y="-1"/>
            <a:chExt cx="548640" cy="673461"/>
          </a:xfrm>
        </p:grpSpPr>
        <p:sp>
          <p:nvSpPr>
            <p:cNvPr id="118" name="Rectangle 36"/>
            <p:cNvSpPr/>
            <p:nvPr/>
          </p:nvSpPr>
          <p:spPr>
            <a:xfrm>
              <a:off x="-1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19" name="Rectangle 37"/>
            <p:cNvSpPr/>
            <p:nvPr/>
          </p:nvSpPr>
          <p:spPr>
            <a:xfrm>
              <a:off x="200874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20" name="Rectangle 38"/>
            <p:cNvSpPr/>
            <p:nvPr/>
          </p:nvSpPr>
          <p:spPr>
            <a:xfrm>
              <a:off x="401748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grpSp>
        <p:nvGrpSpPr>
          <p:cNvPr id="127" name="Llamada rectangular redondeada 11"/>
          <p:cNvGrpSpPr/>
          <p:nvPr/>
        </p:nvGrpSpPr>
        <p:grpSpPr>
          <a:xfrm>
            <a:off x="560371" y="1002935"/>
            <a:ext cx="5786018" cy="4091973"/>
            <a:chOff x="-1" y="0"/>
            <a:chExt cx="5786017" cy="4091971"/>
          </a:xfrm>
        </p:grpSpPr>
        <p:sp>
          <p:nvSpPr>
            <p:cNvPr id="125" name="Figura"/>
            <p:cNvSpPr/>
            <p:nvPr/>
          </p:nvSpPr>
          <p:spPr>
            <a:xfrm>
              <a:off x="-1" y="0"/>
              <a:ext cx="5786017" cy="4091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107"/>
                  </a:moveTo>
                  <a:cubicBezTo>
                    <a:pt x="0" y="1391"/>
                    <a:pt x="984" y="0"/>
                    <a:pt x="2197" y="0"/>
                  </a:cubicBezTo>
                  <a:lnTo>
                    <a:pt x="10985" y="0"/>
                  </a:lnTo>
                  <a:cubicBezTo>
                    <a:pt x="12199" y="0"/>
                    <a:pt x="13182" y="1391"/>
                    <a:pt x="13182" y="3107"/>
                  </a:cubicBezTo>
                  <a:lnTo>
                    <a:pt x="13182" y="3600"/>
                  </a:lnTo>
                  <a:lnTo>
                    <a:pt x="21600" y="10142"/>
                  </a:lnTo>
                  <a:lnTo>
                    <a:pt x="13182" y="9000"/>
                  </a:lnTo>
                  <a:lnTo>
                    <a:pt x="13182" y="18493"/>
                  </a:lnTo>
                  <a:cubicBezTo>
                    <a:pt x="13182" y="20209"/>
                    <a:pt x="12199" y="21600"/>
                    <a:pt x="10985" y="21600"/>
                  </a:cubicBezTo>
                  <a:lnTo>
                    <a:pt x="2197" y="21600"/>
                  </a:lnTo>
                  <a:cubicBezTo>
                    <a:pt x="984" y="21600"/>
                    <a:pt x="0" y="20209"/>
                    <a:pt x="0" y="18493"/>
                  </a:cubicBezTo>
                  <a:lnTo>
                    <a:pt x="0" y="3600"/>
                  </a:lnTo>
                  <a:close/>
                </a:path>
              </a:pathLst>
            </a:custGeom>
            <a:solidFill>
              <a:srgbClr val="FFF2CC"/>
            </a:solidFill>
            <a:ln w="6350" cap="flat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2400"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endParaRPr/>
            </a:p>
          </p:txBody>
        </p:sp>
        <p:sp>
          <p:nvSpPr>
            <p:cNvPr id="126" name="¿Qué aprenderemos?…"/>
            <p:cNvSpPr txBox="1"/>
            <p:nvPr/>
          </p:nvSpPr>
          <p:spPr>
            <a:xfrm>
              <a:off x="172376" y="707159"/>
              <a:ext cx="3186427" cy="2677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>
                <a:defRPr sz="2400"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r>
                <a:rPr dirty="0"/>
                <a:t>¿</a:t>
              </a:r>
              <a:r>
                <a:rPr lang="es-ES" dirty="0"/>
                <a:t>Qué </a:t>
              </a:r>
              <a:r>
                <a:rPr dirty="0"/>
                <a:t> </a:t>
              </a:r>
              <a:r>
                <a:rPr lang="es-ES" dirty="0"/>
                <a:t>aprenderemos</a:t>
              </a:r>
              <a:r>
                <a:rPr dirty="0"/>
                <a:t>?</a:t>
              </a:r>
              <a:endParaRPr dirty="0">
                <a:solidFill>
                  <a:srgbClr val="FFFFFF"/>
                </a:solidFill>
              </a:endParaRPr>
            </a:p>
            <a:p>
              <a:pPr algn="just">
                <a:defRPr sz="2400">
                  <a:latin typeface="Abadi MT Condensed Light"/>
                  <a:ea typeface="Abadi MT Condensed Light"/>
                  <a:cs typeface="Abadi MT Condensed Light"/>
                  <a:sym typeface="Abadi MT Condensed Light"/>
                </a:defRPr>
              </a:pPr>
              <a:r>
                <a:rPr lang="es-CL" sz="2400" dirty="0">
                  <a:sym typeface="Abadi MT Condensed Light"/>
                </a:rPr>
                <a:t>Demostrar comprensión de la multiplicación a través de la construcción de la tabla del 3 y del 4 por medio de la repetición de objetos conocidos.</a:t>
              </a:r>
              <a:endParaRPr dirty="0"/>
            </a:p>
          </p:txBody>
        </p:sp>
      </p:grpSp>
      <p:pic>
        <p:nvPicPr>
          <p:cNvPr id="128" name="Imagen 14" descr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19" y="146063"/>
            <a:ext cx="5766523" cy="72081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1" name="Imagen 15"/>
          <p:cNvGrpSpPr/>
          <p:nvPr/>
        </p:nvGrpSpPr>
        <p:grpSpPr>
          <a:xfrm>
            <a:off x="6350840" y="-88393"/>
            <a:ext cx="2622064" cy="2044701"/>
            <a:chOff x="0" y="0"/>
            <a:chExt cx="2622063" cy="2044700"/>
          </a:xfrm>
        </p:grpSpPr>
        <p:pic>
          <p:nvPicPr>
            <p:cNvPr id="130" name="Imagen 15" descr="Imagen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00" y="203200"/>
              <a:ext cx="2215664" cy="16002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9" name="Imagen 15" descr="Imagen 15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622064" cy="2044701"/>
            </a:xfrm>
            <a:prstGeom prst="rect">
              <a:avLst/>
            </a:prstGeom>
            <a:effectLst/>
          </p:spPr>
        </p:pic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7AEADF84-2771-C94F-BDD4-134F81A768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277" y="2882393"/>
            <a:ext cx="4724400" cy="38608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31"/>
          <p:cNvSpPr/>
          <p:nvPr/>
        </p:nvSpPr>
        <p:spPr>
          <a:xfrm flipH="1">
            <a:off x="-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4" name="Rectangle 33"/>
          <p:cNvSpPr/>
          <p:nvPr/>
        </p:nvSpPr>
        <p:spPr>
          <a:xfrm>
            <a:off x="372616" y="391884"/>
            <a:ext cx="4507028" cy="60170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grpSp>
        <p:nvGrpSpPr>
          <p:cNvPr id="138" name="Group 35"/>
          <p:cNvGrpSpPr/>
          <p:nvPr/>
        </p:nvGrpSpPr>
        <p:grpSpPr>
          <a:xfrm>
            <a:off x="8595357" y="3154314"/>
            <a:ext cx="548641" cy="673463"/>
            <a:chOff x="0" y="-1"/>
            <a:chExt cx="548640" cy="673461"/>
          </a:xfrm>
        </p:grpSpPr>
        <p:sp>
          <p:nvSpPr>
            <p:cNvPr id="135" name="Rectangle 36"/>
            <p:cNvSpPr/>
            <p:nvPr/>
          </p:nvSpPr>
          <p:spPr>
            <a:xfrm>
              <a:off x="-1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6" name="Rectangle 37"/>
            <p:cNvSpPr/>
            <p:nvPr/>
          </p:nvSpPr>
          <p:spPr>
            <a:xfrm>
              <a:off x="200874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7" name="Rectangle 38"/>
            <p:cNvSpPr/>
            <p:nvPr/>
          </p:nvSpPr>
          <p:spPr>
            <a:xfrm>
              <a:off x="401748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sp>
        <p:nvSpPr>
          <p:cNvPr id="9" name="10 Título">
            <a:extLst>
              <a:ext uri="{FF2B5EF4-FFF2-40B4-BE49-F238E27FC236}">
                <a16:creationId xmlns:a16="http://schemas.microsoft.com/office/drawing/2014/main" id="{DED55694-DE7E-6041-8105-547B36B67F6E}"/>
              </a:ext>
            </a:extLst>
          </p:cNvPr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s-CL"/>
              <a:t> </a:t>
            </a:r>
            <a:endParaRPr lang="es-CL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739B513-9C8D-ED4E-BCD1-F9532F03804C}"/>
              </a:ext>
            </a:extLst>
          </p:cNvPr>
          <p:cNvSpPr txBox="1">
            <a:spLocks noChangeArrowheads="1"/>
          </p:cNvSpPr>
          <p:nvPr/>
        </p:nvSpPr>
        <p:spPr>
          <a:xfrm>
            <a:off x="1428750" y="428625"/>
            <a:ext cx="6400800" cy="714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marL="171450" marR="0" indent="-17145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542925" marR="0" indent="-200025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925830" marR="0" indent="-240030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305657" marR="0" indent="-276957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1648556" marR="0" indent="-276957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1991456" marR="0" indent="-276956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2334356" marR="0" indent="-276956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2677256" marR="0" indent="-276956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020156" marR="0" indent="-276956" algn="l" defTabSz="685800" rtl="0" latinLnBrk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 hangingPunct="1"/>
            <a:endParaRPr lang="es-ES_tradnl" dirty="0">
              <a:solidFill>
                <a:schemeClr val="tx2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B54E59C-8F8A-3744-91C7-A4D9D9259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314" y="458451"/>
            <a:ext cx="2082800" cy="157480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43D5244-927B-ED42-901B-085ABC76B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348338"/>
              </p:ext>
            </p:extLst>
          </p:nvPr>
        </p:nvGraphicFramePr>
        <p:xfrm>
          <a:off x="4981981" y="260855"/>
          <a:ext cx="3745672" cy="2499360"/>
        </p:xfrm>
        <a:graphic>
          <a:graphicData uri="http://schemas.openxmlformats.org/drawingml/2006/table">
            <a:tbl>
              <a:tblPr/>
              <a:tblGrid>
                <a:gridCol w="3745672">
                  <a:extLst>
                    <a:ext uri="{9D8B030D-6E8A-4147-A177-3AD203B41FA5}">
                      <a16:colId xmlns:a16="http://schemas.microsoft.com/office/drawing/2014/main" val="2774799138"/>
                    </a:ext>
                  </a:extLst>
                </a:gridCol>
              </a:tblGrid>
              <a:tr h="2387095">
                <a:tc>
                  <a:txBody>
                    <a:bodyPr/>
                    <a:lstStyle/>
                    <a:p>
                      <a:pPr algn="just"/>
                      <a:r>
                        <a:rPr lang="es-CL" sz="1600" u="sng" dirty="0">
                          <a:solidFill>
                            <a:srgbClr val="6A6B6E"/>
                          </a:solidFill>
                          <a:effectLst/>
                          <a:latin typeface="Century Gothic" panose="020B0502020202020204" pitchFamily="34" charset="0"/>
                        </a:rPr>
                        <a:t>Contextualicemos:</a:t>
                      </a:r>
                    </a:p>
                    <a:p>
                      <a:pPr algn="just"/>
                      <a:endParaRPr lang="es-CL" sz="1600" dirty="0">
                        <a:solidFill>
                          <a:srgbClr val="6A6B6E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/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Has visto un monopatín? </a:t>
                      </a:r>
                    </a:p>
                    <a:p>
                      <a:pPr algn="just"/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/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¿Has andado en monopatín? </a:t>
                      </a:r>
                    </a:p>
                    <a:p>
                      <a:pPr algn="just"/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/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¿Cuántas ruedas tiene un monopatín?</a:t>
                      </a:r>
                    </a:p>
                    <a:p>
                      <a:pPr algn="just"/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just"/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¿Cuántas ruedas hay en total en 2 monopatines? </a:t>
                      </a:r>
                    </a:p>
                    <a:p>
                      <a:br>
                        <a:rPr lang="es-CL" dirty="0">
                          <a:solidFill>
                            <a:srgbClr val="DE71BC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endParaRPr lang="es-CL" dirty="0">
                        <a:solidFill>
                          <a:srgbClr val="DE71B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629062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D0ED6DC3-01C1-564E-B36F-90D76F9D2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4" y="2647950"/>
            <a:ext cx="5410200" cy="1905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AE16F64-B65E-A245-AFAD-29D7C3A1403B}"/>
              </a:ext>
            </a:extLst>
          </p:cNvPr>
          <p:cNvSpPr txBox="1"/>
          <p:nvPr/>
        </p:nvSpPr>
        <p:spPr>
          <a:xfrm>
            <a:off x="655634" y="2304447"/>
            <a:ext cx="401648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dirty="0"/>
              <a:t>Podemos presentar la situación como:</a:t>
            </a:r>
            <a:endParaRPr kumimoji="0" lang="es-C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5AAD26C-BD0C-F64D-A0C9-755CE7DE9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34" y="5253054"/>
            <a:ext cx="6756400" cy="10795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5105B40-377B-064B-A271-6D5E2BF27173}"/>
              </a:ext>
            </a:extLst>
          </p:cNvPr>
          <p:cNvSpPr/>
          <p:nvPr/>
        </p:nvSpPr>
        <p:spPr>
          <a:xfrm>
            <a:off x="560372" y="4482574"/>
            <a:ext cx="7745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6A6B6E"/>
                </a:solidFill>
                <a:latin typeface="Century Gothic" panose="020B0502020202020204" pitchFamily="34" charset="0"/>
              </a:rPr>
              <a:t>Elaborar una tabla del 3 para ir completando a medida que se van obteniendo los resultados. 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31"/>
          <p:cNvSpPr/>
          <p:nvPr/>
        </p:nvSpPr>
        <p:spPr>
          <a:xfrm flipH="1">
            <a:off x="-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4" name="Rectangle 33"/>
          <p:cNvSpPr/>
          <p:nvPr/>
        </p:nvSpPr>
        <p:spPr>
          <a:xfrm>
            <a:off x="372616" y="391884"/>
            <a:ext cx="4507028" cy="60170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grpSp>
        <p:nvGrpSpPr>
          <p:cNvPr id="138" name="Group 35"/>
          <p:cNvGrpSpPr/>
          <p:nvPr/>
        </p:nvGrpSpPr>
        <p:grpSpPr>
          <a:xfrm>
            <a:off x="8595357" y="3154314"/>
            <a:ext cx="548641" cy="673463"/>
            <a:chOff x="0" y="-1"/>
            <a:chExt cx="548640" cy="673461"/>
          </a:xfrm>
        </p:grpSpPr>
        <p:sp>
          <p:nvSpPr>
            <p:cNvPr id="135" name="Rectangle 36"/>
            <p:cNvSpPr/>
            <p:nvPr/>
          </p:nvSpPr>
          <p:spPr>
            <a:xfrm>
              <a:off x="-1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6" name="Rectangle 37"/>
            <p:cNvSpPr/>
            <p:nvPr/>
          </p:nvSpPr>
          <p:spPr>
            <a:xfrm>
              <a:off x="200874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7" name="Rectangle 38"/>
            <p:cNvSpPr/>
            <p:nvPr/>
          </p:nvSpPr>
          <p:spPr>
            <a:xfrm>
              <a:off x="401748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0B8EA21-3C27-9D4A-81D8-1F1E9D015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859623"/>
              </p:ext>
            </p:extLst>
          </p:nvPr>
        </p:nvGraphicFramePr>
        <p:xfrm>
          <a:off x="555597" y="808394"/>
          <a:ext cx="8387526" cy="539261"/>
        </p:xfrm>
        <a:graphic>
          <a:graphicData uri="http://schemas.openxmlformats.org/drawingml/2006/table">
            <a:tbl>
              <a:tblPr/>
              <a:tblGrid>
                <a:gridCol w="8387526">
                  <a:extLst>
                    <a:ext uri="{9D8B030D-6E8A-4147-A177-3AD203B41FA5}">
                      <a16:colId xmlns:a16="http://schemas.microsoft.com/office/drawing/2014/main" val="2496110822"/>
                    </a:ext>
                  </a:extLst>
                </a:gridCol>
              </a:tblGrid>
              <a:tr h="539261">
                <a:tc>
                  <a:txBody>
                    <a:bodyPr/>
                    <a:lstStyle/>
                    <a:p>
                      <a:pPr algn="l"/>
                      <a:r>
                        <a:rPr lang="es-CL" sz="1600" dirty="0">
                          <a:solidFill>
                            <a:srgbClr val="6A6B6E"/>
                          </a:solidFill>
                          <a:effectLst/>
                          <a:latin typeface="Century Gothic" panose="020B0502020202020204" pitchFamily="34" charset="0"/>
                        </a:rPr>
                        <a:t>Y ahora… ¿cuántas ruedas hay en 3 monopatines?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98594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8CEEB64A-7CB9-1F45-9EB1-94680F277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77" y="1408160"/>
            <a:ext cx="2565400" cy="12573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6A0C4D1-9754-BC46-847D-F2286B92F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634" y="1177805"/>
            <a:ext cx="5346700" cy="1841500"/>
          </a:xfrm>
          <a:prstGeom prst="rect">
            <a:avLst/>
          </a:prstGeom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1AA0FF62-9510-7C4A-ACAC-A8C90C950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139384"/>
              </p:ext>
            </p:extLst>
          </p:nvPr>
        </p:nvGraphicFramePr>
        <p:xfrm>
          <a:off x="94996" y="3411189"/>
          <a:ext cx="5708196" cy="794269"/>
        </p:xfrm>
        <a:graphic>
          <a:graphicData uri="http://schemas.openxmlformats.org/drawingml/2006/table">
            <a:tbl>
              <a:tblPr/>
              <a:tblGrid>
                <a:gridCol w="5708196">
                  <a:extLst>
                    <a:ext uri="{9D8B030D-6E8A-4147-A177-3AD203B41FA5}">
                      <a16:colId xmlns:a16="http://schemas.microsoft.com/office/drawing/2014/main" val="3792013047"/>
                    </a:ext>
                  </a:extLst>
                </a:gridCol>
              </a:tblGrid>
              <a:tr h="794269">
                <a:tc>
                  <a:txBody>
                    <a:bodyPr/>
                    <a:lstStyle/>
                    <a:p>
                      <a:r>
                        <a:rPr lang="es-CL" sz="1600" dirty="0">
                          <a:solidFill>
                            <a:srgbClr val="6A6B6E"/>
                          </a:solidFill>
                          <a:effectLst/>
                          <a:latin typeface="Century Gothic" panose="020B0502020202020204" pitchFamily="34" charset="0"/>
                        </a:rPr>
                        <a:t>Completar la fila del producto 3· 3 en la tabla del 3: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64854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AD0070F9-C830-B34C-AA6D-308F8D530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0" y="4187816"/>
            <a:ext cx="6667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7677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31"/>
          <p:cNvSpPr/>
          <p:nvPr/>
        </p:nvSpPr>
        <p:spPr>
          <a:xfrm flipH="1">
            <a:off x="-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4" name="Rectangle 33"/>
          <p:cNvSpPr/>
          <p:nvPr/>
        </p:nvSpPr>
        <p:spPr>
          <a:xfrm>
            <a:off x="372616" y="391884"/>
            <a:ext cx="4507028" cy="60170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grpSp>
        <p:nvGrpSpPr>
          <p:cNvPr id="138" name="Group 35"/>
          <p:cNvGrpSpPr/>
          <p:nvPr/>
        </p:nvGrpSpPr>
        <p:grpSpPr>
          <a:xfrm>
            <a:off x="8595357" y="3154314"/>
            <a:ext cx="548641" cy="673463"/>
            <a:chOff x="0" y="-1"/>
            <a:chExt cx="548640" cy="673461"/>
          </a:xfrm>
        </p:grpSpPr>
        <p:sp>
          <p:nvSpPr>
            <p:cNvPr id="135" name="Rectangle 36"/>
            <p:cNvSpPr/>
            <p:nvPr/>
          </p:nvSpPr>
          <p:spPr>
            <a:xfrm>
              <a:off x="-1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6" name="Rectangle 37"/>
            <p:cNvSpPr/>
            <p:nvPr/>
          </p:nvSpPr>
          <p:spPr>
            <a:xfrm>
              <a:off x="200874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7" name="Rectangle 38"/>
            <p:cNvSpPr/>
            <p:nvPr/>
          </p:nvSpPr>
          <p:spPr>
            <a:xfrm>
              <a:off x="401748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79AB66A-30B7-4F48-A1AD-E19273B06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524011"/>
              </p:ext>
            </p:extLst>
          </p:nvPr>
        </p:nvGraphicFramePr>
        <p:xfrm>
          <a:off x="560372" y="1442470"/>
          <a:ext cx="7782835" cy="490357"/>
        </p:xfrm>
        <a:graphic>
          <a:graphicData uri="http://schemas.openxmlformats.org/drawingml/2006/table">
            <a:tbl>
              <a:tblPr/>
              <a:tblGrid>
                <a:gridCol w="7782835">
                  <a:extLst>
                    <a:ext uri="{9D8B030D-6E8A-4147-A177-3AD203B41FA5}">
                      <a16:colId xmlns:a16="http://schemas.microsoft.com/office/drawing/2014/main" val="3680901952"/>
                    </a:ext>
                  </a:extLst>
                </a:gridCol>
              </a:tblGrid>
              <a:tr h="490357">
                <a:tc>
                  <a:txBody>
                    <a:bodyPr/>
                    <a:lstStyle/>
                    <a:p>
                      <a:pPr algn="just"/>
                      <a:r>
                        <a:rPr lang="es-CL" sz="1600" dirty="0">
                          <a:solidFill>
                            <a:srgbClr val="6A6B6E"/>
                          </a:solidFill>
                          <a:effectLst/>
                          <a:latin typeface="Century Gothic" panose="020B0502020202020204" pitchFamily="34" charset="0"/>
                        </a:rPr>
                        <a:t>¿Cómo se representa la cantidad total de pelotas que hay en estas bolsas como una multiplicación?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07570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7637E96A-7304-BA44-B611-B15F9BF7B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747" y="2032168"/>
            <a:ext cx="6370020" cy="3493689"/>
          </a:xfrm>
          <a:prstGeom prst="rect">
            <a:avLst/>
          </a:prstGeom>
        </p:spPr>
      </p:pic>
      <p:pic>
        <p:nvPicPr>
          <p:cNvPr id="17" name="Imagen 16" descr="Imagen que contiene firmar, diferente, gente, tráfico&#10;&#10;Descripción generada automáticamente">
            <a:extLst>
              <a:ext uri="{FF2B5EF4-FFF2-40B4-BE49-F238E27FC236}">
                <a16:creationId xmlns:a16="http://schemas.microsoft.com/office/drawing/2014/main" id="{87CC0E89-FE50-C644-A0BE-7B6B82377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528" y="53251"/>
            <a:ext cx="2660149" cy="148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7130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31"/>
          <p:cNvSpPr/>
          <p:nvPr/>
        </p:nvSpPr>
        <p:spPr>
          <a:xfrm flipH="1">
            <a:off x="-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4" name="Rectangle 33"/>
          <p:cNvSpPr/>
          <p:nvPr/>
        </p:nvSpPr>
        <p:spPr>
          <a:xfrm>
            <a:off x="372616" y="391884"/>
            <a:ext cx="4507028" cy="60170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grpSp>
        <p:nvGrpSpPr>
          <p:cNvPr id="138" name="Group 35"/>
          <p:cNvGrpSpPr/>
          <p:nvPr/>
        </p:nvGrpSpPr>
        <p:grpSpPr>
          <a:xfrm>
            <a:off x="8595357" y="3154314"/>
            <a:ext cx="548641" cy="673463"/>
            <a:chOff x="0" y="-1"/>
            <a:chExt cx="548640" cy="673461"/>
          </a:xfrm>
        </p:grpSpPr>
        <p:sp>
          <p:nvSpPr>
            <p:cNvPr id="135" name="Rectangle 36"/>
            <p:cNvSpPr/>
            <p:nvPr/>
          </p:nvSpPr>
          <p:spPr>
            <a:xfrm>
              <a:off x="-1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6" name="Rectangle 37"/>
            <p:cNvSpPr/>
            <p:nvPr/>
          </p:nvSpPr>
          <p:spPr>
            <a:xfrm>
              <a:off x="200874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7" name="Rectangle 38"/>
            <p:cNvSpPr/>
            <p:nvPr/>
          </p:nvSpPr>
          <p:spPr>
            <a:xfrm>
              <a:off x="401748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BACC52CA-0C85-F04F-ABDD-E6AAD8144610}"/>
              </a:ext>
            </a:extLst>
          </p:cNvPr>
          <p:cNvSpPr/>
          <p:nvPr/>
        </p:nvSpPr>
        <p:spPr>
          <a:xfrm>
            <a:off x="725976" y="480691"/>
            <a:ext cx="7869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Sigamos aprendiendo la tabla del 6…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0EA367B-4602-5C40-AF01-77FB286EC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76" y="1677493"/>
            <a:ext cx="3035300" cy="19431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C64A915-061F-F04A-BEDF-C58B8B1C8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35445"/>
              </p:ext>
            </p:extLst>
          </p:nvPr>
        </p:nvGraphicFramePr>
        <p:xfrm>
          <a:off x="3784133" y="845021"/>
          <a:ext cx="5438142" cy="1493520"/>
        </p:xfrm>
        <a:graphic>
          <a:graphicData uri="http://schemas.openxmlformats.org/drawingml/2006/table">
            <a:tbl>
              <a:tblPr/>
              <a:tblGrid>
                <a:gridCol w="5438142">
                  <a:extLst>
                    <a:ext uri="{9D8B030D-6E8A-4147-A177-3AD203B41FA5}">
                      <a16:colId xmlns:a16="http://schemas.microsoft.com/office/drawing/2014/main" val="30546451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l"/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¿Han comprado huevos en cajas de 6 huevos?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¿Cuántas cajas han comprado?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¿Qué otros productos se empacan en 6 unidades? </a:t>
                      </a:r>
                    </a:p>
                    <a:p>
                      <a:pPr algn="l"/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¿Cuántos huevos han comprado en total? </a:t>
                      </a:r>
                    </a:p>
                    <a:p>
                      <a:br>
                        <a:rPr lang="es-CL" dirty="0">
                          <a:solidFill>
                            <a:srgbClr val="DE71BC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endParaRPr lang="es-CL" dirty="0">
                        <a:solidFill>
                          <a:srgbClr val="DE71BC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0941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8806C936-751C-9647-A1E6-51960000A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381" y="3827778"/>
            <a:ext cx="3862408" cy="2360863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B734560A-24E2-1D4A-8A4D-2A4A4F5C8FF3}"/>
              </a:ext>
            </a:extLst>
          </p:cNvPr>
          <p:cNvSpPr/>
          <p:nvPr/>
        </p:nvSpPr>
        <p:spPr>
          <a:xfrm>
            <a:off x="725976" y="3458446"/>
            <a:ext cx="7869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Ayudemos de la tabla de 100 para responder …</a:t>
            </a:r>
          </a:p>
        </p:txBody>
      </p:sp>
    </p:spTree>
    <p:extLst>
      <p:ext uri="{BB962C8B-B14F-4D97-AF65-F5344CB8AC3E}">
        <p14:creationId xmlns:p14="http://schemas.microsoft.com/office/powerpoint/2010/main" val="292356396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31"/>
          <p:cNvSpPr/>
          <p:nvPr/>
        </p:nvSpPr>
        <p:spPr>
          <a:xfrm flipH="1">
            <a:off x="-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4" name="Rectangle 33"/>
          <p:cNvSpPr/>
          <p:nvPr/>
        </p:nvSpPr>
        <p:spPr>
          <a:xfrm>
            <a:off x="372616" y="391884"/>
            <a:ext cx="4507028" cy="60170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grpSp>
        <p:nvGrpSpPr>
          <p:cNvPr id="138" name="Group 35"/>
          <p:cNvGrpSpPr/>
          <p:nvPr/>
        </p:nvGrpSpPr>
        <p:grpSpPr>
          <a:xfrm>
            <a:off x="8595357" y="3154314"/>
            <a:ext cx="548641" cy="673463"/>
            <a:chOff x="0" y="-1"/>
            <a:chExt cx="548640" cy="673461"/>
          </a:xfrm>
        </p:grpSpPr>
        <p:sp>
          <p:nvSpPr>
            <p:cNvPr id="135" name="Rectangle 36"/>
            <p:cNvSpPr/>
            <p:nvPr/>
          </p:nvSpPr>
          <p:spPr>
            <a:xfrm>
              <a:off x="-1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6" name="Rectangle 37"/>
            <p:cNvSpPr/>
            <p:nvPr/>
          </p:nvSpPr>
          <p:spPr>
            <a:xfrm>
              <a:off x="200874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7" name="Rectangle 38"/>
            <p:cNvSpPr/>
            <p:nvPr/>
          </p:nvSpPr>
          <p:spPr>
            <a:xfrm>
              <a:off x="401748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CCEF84A9-AB2C-D549-8E43-7345D3EE1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27" y="449034"/>
            <a:ext cx="3862408" cy="2360863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1BABAF4-4516-2A46-AEA5-CE51A0FED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580371"/>
              </p:ext>
            </p:extLst>
          </p:nvPr>
        </p:nvGraphicFramePr>
        <p:xfrm>
          <a:off x="438484" y="2945399"/>
          <a:ext cx="8156871" cy="2468880"/>
        </p:xfrm>
        <a:graphic>
          <a:graphicData uri="http://schemas.openxmlformats.org/drawingml/2006/table">
            <a:tbl>
              <a:tblPr/>
              <a:tblGrid>
                <a:gridCol w="8156871">
                  <a:extLst>
                    <a:ext uri="{9D8B030D-6E8A-4147-A177-3AD203B41FA5}">
                      <a16:colId xmlns:a16="http://schemas.microsoft.com/office/drawing/2014/main" val="9144569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Explicar las respuestas para las siguientes preguntas extrayendo la información de la tabla del 6: </a:t>
                      </a:r>
                    </a:p>
                    <a:p>
                      <a:pPr algn="l"/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1. ¿cuánto es 6 · 4? </a:t>
                      </a:r>
                    </a:p>
                    <a:p>
                      <a:pPr algn="l"/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2. La frase “8 veces 6” ¿cómo se escribe simbólicamente? </a:t>
                      </a:r>
                    </a:p>
                    <a:p>
                      <a:pPr algn="l"/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3. ¿42 es el resultado de qué multiplicación? </a:t>
                      </a:r>
                    </a:p>
                    <a:p>
                      <a:pPr algn="l"/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4. Representar 2 cajas de huevos como una multiplicación </a:t>
                      </a:r>
                    </a:p>
                    <a:p>
                      <a:br>
                        <a:rPr lang="es-CL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CL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485528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16CA9820-37C9-4A42-BA31-393E0F9B8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017" y="5214451"/>
            <a:ext cx="3657966" cy="125166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6A4EB6E-FF20-3F49-8912-3892C1C51B7A}"/>
              </a:ext>
            </a:extLst>
          </p:cNvPr>
          <p:cNvSpPr txBox="1"/>
          <p:nvPr/>
        </p:nvSpPr>
        <p:spPr>
          <a:xfrm>
            <a:off x="2715491" y="152400"/>
            <a:ext cx="1182371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Tabla de 6</a:t>
            </a:r>
          </a:p>
        </p:txBody>
      </p:sp>
    </p:spTree>
    <p:extLst>
      <p:ext uri="{BB962C8B-B14F-4D97-AF65-F5344CB8AC3E}">
        <p14:creationId xmlns:p14="http://schemas.microsoft.com/office/powerpoint/2010/main" val="369423545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31"/>
          <p:cNvSpPr/>
          <p:nvPr/>
        </p:nvSpPr>
        <p:spPr>
          <a:xfrm flipH="1">
            <a:off x="-2" y="0"/>
            <a:ext cx="1120749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4" name="Rectangle 33"/>
          <p:cNvSpPr/>
          <p:nvPr/>
        </p:nvSpPr>
        <p:spPr>
          <a:xfrm>
            <a:off x="372616" y="391884"/>
            <a:ext cx="4507028" cy="60170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grpSp>
        <p:nvGrpSpPr>
          <p:cNvPr id="138" name="Group 35"/>
          <p:cNvGrpSpPr/>
          <p:nvPr/>
        </p:nvGrpSpPr>
        <p:grpSpPr>
          <a:xfrm>
            <a:off x="8595357" y="3154314"/>
            <a:ext cx="548641" cy="673463"/>
            <a:chOff x="0" y="-1"/>
            <a:chExt cx="548640" cy="673461"/>
          </a:xfrm>
        </p:grpSpPr>
        <p:sp>
          <p:nvSpPr>
            <p:cNvPr id="135" name="Rectangle 36"/>
            <p:cNvSpPr/>
            <p:nvPr/>
          </p:nvSpPr>
          <p:spPr>
            <a:xfrm>
              <a:off x="-1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6" name="Rectangle 37"/>
            <p:cNvSpPr/>
            <p:nvPr/>
          </p:nvSpPr>
          <p:spPr>
            <a:xfrm>
              <a:off x="200874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7" name="Rectangle 38"/>
            <p:cNvSpPr/>
            <p:nvPr/>
          </p:nvSpPr>
          <p:spPr>
            <a:xfrm>
              <a:off x="401748" y="-2"/>
              <a:ext cx="146892" cy="67346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6D92953-9CFF-2747-874B-6380E7096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183242"/>
              </p:ext>
            </p:extLst>
          </p:nvPr>
        </p:nvGraphicFramePr>
        <p:xfrm>
          <a:off x="448330" y="510178"/>
          <a:ext cx="7886700" cy="176784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22147773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s-CL" dirty="0">
                          <a:effectLst/>
                          <a:latin typeface="Symbol" pitchFamily="2" charset="2"/>
                        </a:rPr>
                      </a:br>
                      <a:r>
                        <a:rPr kumimoji="0" lang="es-CL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A6B6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sym typeface="Calibri"/>
                        </a:rPr>
                        <a:t>Sigamos….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dirty="0">
                        <a:effectLst/>
                        <a:latin typeface="Symbol" pitchFamily="2" charset="2"/>
                      </a:endParaRPr>
                    </a:p>
                    <a:p>
                      <a:pPr algn="l"/>
                      <a:r>
                        <a:rPr lang="es-CL" sz="1600" dirty="0">
                          <a:solidFill>
                            <a:srgbClr val="6A6B6E"/>
                          </a:solidFill>
                          <a:effectLst/>
                          <a:latin typeface="Century Gothic" panose="020B0502020202020204" pitchFamily="34" charset="0"/>
                        </a:rPr>
                        <a:t>La frase “9 veces 6” ¿cómo se escribe simbólicamente? </a:t>
                      </a:r>
                    </a:p>
                    <a:p>
                      <a:pPr algn="l"/>
                      <a:endParaRPr lang="es-CL" sz="1600" dirty="0">
                        <a:solidFill>
                          <a:srgbClr val="6A6B6E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s-CL" sz="1600" dirty="0">
                          <a:solidFill>
                            <a:srgbClr val="6A6B6E"/>
                          </a:solidFill>
                          <a:effectLst/>
                          <a:latin typeface="Century Gothic" panose="020B0502020202020204" pitchFamily="34" charset="0"/>
                        </a:rPr>
                        <a:t>Representar la cantidad de huevos que se observa en la siguiente imagen como una multiplicación: </a:t>
                      </a:r>
                    </a:p>
                    <a:p>
                      <a:br>
                        <a:rPr lang="es-CL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CL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832255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296F034C-EA32-614A-9F77-4110C3F8B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875" y="2309651"/>
            <a:ext cx="60325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9225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302</Words>
  <Application>Microsoft Macintosh PowerPoint</Application>
  <PresentationFormat>Presentación en pantalla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Abadi MT Condensed Light</vt:lpstr>
      <vt:lpstr>Arial</vt:lpstr>
      <vt:lpstr>Calibri</vt:lpstr>
      <vt:lpstr>Calibri Light</vt:lpstr>
      <vt:lpstr>Century Gothic</vt:lpstr>
      <vt:lpstr>Helvetica</vt:lpstr>
      <vt:lpstr>Symbol</vt:lpstr>
      <vt:lpstr>Tema de Office</vt:lpstr>
      <vt:lpstr>Matemáticas 3º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¿Cómo trabajamos hoy?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Matemáticas </dc:title>
  <cp:lastModifiedBy>aascencio.jjc@gmail.com</cp:lastModifiedBy>
  <cp:revision>36</cp:revision>
  <dcterms:modified xsi:type="dcterms:W3CDTF">2020-11-04T21:44:08Z</dcterms:modified>
</cp:coreProperties>
</file>