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68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0"/>
    <p:restoredTop sz="94620"/>
  </p:normalViewPr>
  <p:slideViewPr>
    <p:cSldViewPr snapToGrid="0" snapToObjects="1">
      <p:cViewPr varScale="1">
        <p:scale>
          <a:sx n="105" d="100"/>
          <a:sy n="105" d="100"/>
        </p:scale>
        <p:origin x="8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8" y="1681163"/>
            <a:ext cx="3887394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19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39" y="2057400"/>
            <a:ext cx="294918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9" y="6423344"/>
            <a:ext cx="220002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6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2" y="3130039"/>
            <a:ext cx="3357147" cy="2387602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/>
              <a:t>Matemáticas</a:t>
            </a:r>
            <a:r>
              <a:t> </a:t>
            </a:r>
            <a:r>
              <a:rPr lang="es-ES" dirty="0"/>
              <a:t>3º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60754" y="1096962"/>
            <a:ext cx="3357145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t>Profesora: Adriana Ascencio</a:t>
            </a:r>
          </a:p>
          <a:p>
            <a:pPr algn="l">
              <a:defRPr sz="1700"/>
            </a:pPr>
            <a:r>
              <a:t>                   Lidia Nuñez</a:t>
            </a:r>
          </a:p>
          <a:p>
            <a:pPr algn="l">
              <a:defRPr sz="1700"/>
            </a:pPr>
            <a:r>
              <a:t>                   Diana Taborda</a:t>
            </a:r>
          </a:p>
        </p:txBody>
      </p:sp>
      <p:grpSp>
        <p:nvGrpSpPr>
          <p:cNvPr id="100" name="Group 35"/>
          <p:cNvGrpSpPr/>
          <p:nvPr/>
        </p:nvGrpSpPr>
        <p:grpSpPr>
          <a:xfrm>
            <a:off x="-4" y="3154314"/>
            <a:ext cx="548642" cy="673463"/>
            <a:chOff x="0" y="-1"/>
            <a:chExt cx="548641" cy="673461"/>
          </a:xfrm>
        </p:grpSpPr>
        <p:sp>
          <p:nvSpPr>
            <p:cNvPr id="97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9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5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4"/>
            <a:ext cx="4507027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2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0" name="Rectangle 33"/>
          <p:cNvSpPr/>
          <p:nvPr/>
        </p:nvSpPr>
        <p:spPr>
          <a:xfrm>
            <a:off x="321816" y="420459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54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51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52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53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55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02" y="917530"/>
            <a:ext cx="5346701" cy="429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8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62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59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60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61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52" y="1071288"/>
            <a:ext cx="4673601" cy="439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6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70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67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68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69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71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05" y="1293560"/>
            <a:ext cx="9144001" cy="3146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7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7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7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7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79" name="Captura de pantalla 2020-09-22 a la(s) 08.26.38.png" descr="Captura de pantalla 2020-09-22 a la(s) 08.26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14" y="1637506"/>
            <a:ext cx="7581901" cy="311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2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86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83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4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5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87" name="Captura de pantalla 2020-09-22 a la(s) 08.26.51.png" descr="Captura de pantalla 2020-09-22 a la(s) 08.26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62" y="1145331"/>
            <a:ext cx="8077201" cy="340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0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94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91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2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3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95" name="Captura de pantalla 2020-09-22 a la(s) 08.38.06.png" descr="Captura de pantalla 2020-09-22 a la(s) 08.38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67" y="1031329"/>
            <a:ext cx="7785101" cy="353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0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s-CL" dirty="0">
                <a:sym typeface="Calibri"/>
              </a:rPr>
              <a:t>Sistematice que: - La multiplicación es la operación matemática que permite encontrar el total de objetos cuando se tienen varios grupos con la misma cantidad de objetos en cada uno. - Para encontrar el resultado de una multiplicación se puede calcular una suma iterada.</a:t>
            </a:r>
            <a:endParaRPr dirty="0"/>
          </a:p>
        </p:txBody>
      </p:sp>
      <p:grpSp>
        <p:nvGrpSpPr>
          <p:cNvPr id="194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91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2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3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0D83F68A-9478-9048-B65A-C2BAC52CCE28}"/>
              </a:ext>
            </a:extLst>
          </p:cNvPr>
          <p:cNvSpPr/>
          <p:nvPr/>
        </p:nvSpPr>
        <p:spPr>
          <a:xfrm>
            <a:off x="1911240" y="1182721"/>
            <a:ext cx="5379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Reflexionemos:</a:t>
            </a:r>
          </a:p>
          <a:p>
            <a:endParaRPr lang="es-CL" dirty="0"/>
          </a:p>
          <a:p>
            <a:endParaRPr lang="es-CL" dirty="0"/>
          </a:p>
          <a:p>
            <a:pPr marL="285750" indent="-285750" algn="just">
              <a:buFontTx/>
              <a:buChar char="-"/>
            </a:pPr>
            <a:r>
              <a:rPr lang="es-CL" dirty="0"/>
              <a:t>La multiplicación es la operación matemática que permite encontrar el total de objetos cuando se tienen varios grupos con la misma cantidad de objetos en cada uno. </a:t>
            </a:r>
          </a:p>
          <a:p>
            <a:pPr marL="285750" indent="-285750" algn="just">
              <a:buFontTx/>
              <a:buChar char="-"/>
            </a:pPr>
            <a:endParaRPr lang="es-CL" dirty="0"/>
          </a:p>
          <a:p>
            <a:pPr marL="285750" indent="-285750" algn="just">
              <a:buFontTx/>
              <a:buChar char="-"/>
            </a:pPr>
            <a:r>
              <a:rPr lang="es-CL" dirty="0"/>
              <a:t> Para encontrar el resultado de una multiplicación se puede calcular una suma iterada.</a:t>
            </a:r>
          </a:p>
        </p:txBody>
      </p:sp>
    </p:spTree>
    <p:extLst>
      <p:ext uri="{BB962C8B-B14F-4D97-AF65-F5344CB8AC3E}">
        <p14:creationId xmlns:p14="http://schemas.microsoft.com/office/powerpoint/2010/main" val="10174745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2" name="Freeform: Shape 10"/>
          <p:cNvSpPr/>
          <p:nvPr/>
        </p:nvSpPr>
        <p:spPr>
          <a:xfrm>
            <a:off x="241299" y="321732"/>
            <a:ext cx="8660123" cy="621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3" name="Right Triangle 12"/>
          <p:cNvSpPr/>
          <p:nvPr/>
        </p:nvSpPr>
        <p:spPr>
          <a:xfrm flipH="1">
            <a:off x="6432539" y="3335866"/>
            <a:ext cx="2468882" cy="3200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04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4"/>
            <a:ext cx="5241407" cy="4979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08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6" y="-28575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-1"/>
            <a:ext cx="9144001" cy="68573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7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21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18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pSp>
        <p:nvGrpSpPr>
          <p:cNvPr id="127" name="Llamada rectangular redondeada 11"/>
          <p:cNvGrpSpPr/>
          <p:nvPr/>
        </p:nvGrpSpPr>
        <p:grpSpPr>
          <a:xfrm>
            <a:off x="560371" y="1002935"/>
            <a:ext cx="5786018" cy="4091973"/>
            <a:chOff x="-1" y="0"/>
            <a:chExt cx="5786017" cy="4091971"/>
          </a:xfrm>
        </p:grpSpPr>
        <p:sp>
          <p:nvSpPr>
            <p:cNvPr id="125" name="Figura"/>
            <p:cNvSpPr/>
            <p:nvPr/>
          </p:nvSpPr>
          <p:spPr>
            <a:xfrm>
              <a:off x="-1" y="0"/>
              <a:ext cx="5786017" cy="409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72376" y="1076490"/>
              <a:ext cx="3186427" cy="1938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dirty="0"/>
                <a:t>¿</a:t>
              </a:r>
              <a:r>
                <a:rPr lang="es-ES" dirty="0"/>
                <a:t>Qué </a:t>
              </a:r>
              <a:r>
                <a:rPr dirty="0"/>
                <a:t> </a:t>
              </a:r>
              <a:r>
                <a:rPr lang="es-ES" dirty="0"/>
                <a:t>aprenderemos</a:t>
              </a:r>
              <a:r>
                <a:rPr dirty="0"/>
                <a:t>?</a:t>
              </a:r>
              <a:endParaRPr dirty="0">
                <a:solidFill>
                  <a:srgbClr val="FFFFFF"/>
                </a:solidFill>
              </a:endParaRPr>
            </a:p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lang="es-ES" dirty="0"/>
                <a:t>Aprenderemos a relacionar </a:t>
              </a:r>
              <a:r>
                <a:rPr dirty="0"/>
                <a:t>la </a:t>
              </a:r>
              <a:r>
                <a:rPr lang="es-ES" dirty="0"/>
                <a:t>suma iterada </a:t>
              </a:r>
              <a:r>
                <a:rPr dirty="0"/>
                <a:t>con la </a:t>
              </a:r>
              <a:r>
                <a:rPr lang="es-ES" dirty="0"/>
                <a:t>multiplicación para solucionar problemas. (OA8)</a:t>
              </a:r>
              <a:endParaRPr dirty="0"/>
            </a:p>
          </p:txBody>
        </p:sp>
      </p:grpSp>
      <p:pic>
        <p:nvPicPr>
          <p:cNvPr id="128" name="Imagen 14" descr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19" y="146063"/>
            <a:ext cx="5766523" cy="7208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Imagen 15"/>
          <p:cNvGrpSpPr/>
          <p:nvPr/>
        </p:nvGrpSpPr>
        <p:grpSpPr>
          <a:xfrm>
            <a:off x="6350840" y="-88393"/>
            <a:ext cx="2622064" cy="2044701"/>
            <a:chOff x="0" y="0"/>
            <a:chExt cx="2622063" cy="2044700"/>
          </a:xfrm>
        </p:grpSpPr>
        <p:pic>
          <p:nvPicPr>
            <p:cNvPr id="130" name="Imagen 15" descr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203200"/>
              <a:ext cx="2215664" cy="16002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Imagen 15" descr="Imagen 1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22064" cy="2044701"/>
            </a:xfrm>
            <a:prstGeom prst="rect">
              <a:avLst/>
            </a:prstGeom>
            <a:effectLst/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2B7C39C4-0CB1-784A-9773-05B4ACDB0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723" y="2768093"/>
            <a:ext cx="4597400" cy="3975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9" name="10 Título">
            <a:extLst>
              <a:ext uri="{FF2B5EF4-FFF2-40B4-BE49-F238E27FC236}">
                <a16:creationId xmlns:a16="http://schemas.microsoft.com/office/drawing/2014/main" id="{DED55694-DE7E-6041-8105-547B36B67F6E}"/>
              </a:ext>
            </a:extLst>
          </p:cNvPr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s-CL"/>
              <a:t> </a:t>
            </a:r>
            <a:endParaRPr lang="es-CL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739B513-9C8D-ED4E-BCD1-F9532F03804C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0" y="428625"/>
            <a:ext cx="6400800" cy="7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171450" marR="0" indent="-17145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542925" marR="0" indent="-20002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25830" marR="0" indent="-24003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056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648556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9914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3343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26772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0201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s-ES_tradnl" sz="3200" dirty="0">
                <a:solidFill>
                  <a:schemeClr val="accent2">
                    <a:lumMod val="50000"/>
                  </a:schemeClr>
                </a:solidFill>
              </a:rPr>
              <a:t>La multiplicación</a:t>
            </a:r>
            <a:r>
              <a:rPr lang="es-ES_tradnl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D12605C-C8B7-2A42-B1D8-246572BF62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4359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1249363" marR="0" lvl="0" indent="-974725" algn="just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</a:t>
            </a:r>
            <a:r>
              <a:rPr lang="es-ES_tradnl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Si tienes  una adición  donde  todos  los  sumandos  son  iguales,  el  resultados puede obtenerse  de  manera  más  rápida  a través  de una operación  llamada </a:t>
            </a:r>
            <a:r>
              <a:rPr lang="es-ES_tradnl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MULTIPLICACIÓN. </a:t>
            </a: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500" dirty="0">
              <a:solidFill>
                <a:schemeClr val="tx1">
                  <a:lumMod val="95000"/>
                  <a:lumOff val="5000"/>
                </a:schemeClr>
              </a:solidFill>
              <a:latin typeface="Euphemia" pitchFamily="34" charset="0"/>
            </a:endParaRP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         Observa:  3 + 3 + 3 + 3 + 3 = 15</a:t>
            </a: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500" b="1" dirty="0">
              <a:solidFill>
                <a:schemeClr val="tx1">
                  <a:lumMod val="95000"/>
                  <a:lumOff val="5000"/>
                </a:schemeClr>
              </a:solidFill>
              <a:latin typeface="Euphemia" pitchFamily="34" charset="0"/>
            </a:endParaRP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500" b="1" dirty="0">
              <a:solidFill>
                <a:schemeClr val="tx1">
                  <a:lumMod val="95000"/>
                  <a:lumOff val="5000"/>
                </a:schemeClr>
              </a:solidFill>
              <a:latin typeface="Euphemia" pitchFamily="34" charset="0"/>
            </a:endParaRP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         Es decir :  5  veces  3 = 15 </a:t>
            </a: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500" b="1" dirty="0">
              <a:solidFill>
                <a:schemeClr val="tx1">
                  <a:lumMod val="95000"/>
                  <a:lumOff val="5000"/>
                </a:schemeClr>
              </a:solidFill>
              <a:latin typeface="Euphemia" pitchFamily="34" charset="0"/>
            </a:endParaRP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500" b="1" dirty="0">
              <a:solidFill>
                <a:schemeClr val="tx1">
                  <a:lumMod val="95000"/>
                  <a:lumOff val="5000"/>
                </a:schemeClr>
              </a:solidFill>
              <a:latin typeface="Euphemia" pitchFamily="34" charset="0"/>
            </a:endParaRP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         Por lo tanto : 5 x 3     = 15</a:t>
            </a: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4500" dirty="0">
              <a:solidFill>
                <a:schemeClr val="tx1">
                  <a:lumMod val="95000"/>
                  <a:lumOff val="5000"/>
                </a:schemeClr>
              </a:solidFill>
              <a:latin typeface="Euphemia" pitchFamily="34" charset="0"/>
            </a:endParaRP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500" dirty="0">
                <a:solidFill>
                  <a:schemeClr val="tx2"/>
                </a:solidFill>
                <a:latin typeface="Euphemia" pitchFamily="34" charset="0"/>
              </a:rPr>
              <a:t> </a:t>
            </a: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500" dirty="0">
                <a:solidFill>
                  <a:schemeClr val="tx2"/>
                </a:solidFill>
                <a:latin typeface="Euphemia" pitchFamily="34" charset="0"/>
              </a:rPr>
              <a:t>                  </a:t>
            </a: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500" dirty="0">
                <a:solidFill>
                  <a:schemeClr val="tx2"/>
                </a:solidFill>
              </a:rPr>
              <a:t>                    </a:t>
            </a: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500" dirty="0">
                <a:solidFill>
                  <a:schemeClr val="tx2"/>
                </a:solidFill>
              </a:rPr>
              <a:t>  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</a:p>
          <a:p>
            <a:pPr marL="1249363" marR="0" lvl="0" indent="-97472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</p:txBody>
      </p:sp>
      <p:pic>
        <p:nvPicPr>
          <p:cNvPr id="13" name="Imagen 3" descr="Imagen 3">
            <a:extLst>
              <a:ext uri="{FF2B5EF4-FFF2-40B4-BE49-F238E27FC236}">
                <a16:creationId xmlns:a16="http://schemas.microsoft.com/office/drawing/2014/main" id="{CD6A0BD8-B88C-FF4E-B31F-4043C969A2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2"/>
          <a:stretch>
            <a:fillRect/>
          </a:stretch>
        </p:blipFill>
        <p:spPr>
          <a:xfrm>
            <a:off x="407252" y="5469704"/>
            <a:ext cx="713495" cy="939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F1CE90C7-7743-A94F-8748-F620DA34B705}"/>
              </a:ext>
            </a:extLst>
          </p:cNvPr>
          <p:cNvSpPr/>
          <p:nvPr/>
        </p:nvSpPr>
        <p:spPr>
          <a:xfrm>
            <a:off x="1020057" y="811568"/>
            <a:ext cx="728846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La multiplicación es una suma abreviada,  en donde un número se repite varias veces.</a:t>
            </a:r>
            <a:br>
              <a:rPr lang="es-ES_tradnl" sz="2000" b="1" dirty="0">
                <a:solidFill>
                  <a:schemeClr val="tx2"/>
                </a:solidFill>
                <a:latin typeface="Comic Sans MS" pitchFamily="66" charset="0"/>
              </a:rPr>
            </a:br>
            <a:br>
              <a:rPr lang="es-ES_tradnl" sz="2000" b="1" dirty="0">
                <a:solidFill>
                  <a:srgbClr val="FFFF00"/>
                </a:solidFill>
                <a:latin typeface="Comic Sans MS" pitchFamily="66" charset="0"/>
              </a:rPr>
            </a:br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D889281-F7CB-E043-9DB3-E37F195A8975}"/>
              </a:ext>
            </a:extLst>
          </p:cNvPr>
          <p:cNvSpPr/>
          <p:nvPr/>
        </p:nvSpPr>
        <p:spPr>
          <a:xfrm>
            <a:off x="2566052" y="2227340"/>
            <a:ext cx="63770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s-ES_tradnl" sz="1600" b="1" dirty="0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Fíjate  en  el ejemplo :</a:t>
            </a:r>
          </a:p>
          <a:p>
            <a:pPr hangingPunct="1"/>
            <a:endParaRPr lang="es-ES_tradnl" sz="2400" b="1" dirty="0">
              <a:solidFill>
                <a:schemeClr val="tx1">
                  <a:lumMod val="95000"/>
                  <a:lumOff val="5000"/>
                </a:schemeClr>
              </a:solidFill>
              <a:latin typeface="Euphemia" pitchFamily="34" charset="0"/>
            </a:endParaRPr>
          </a:p>
          <a:p>
            <a:pPr hangingPunct="1"/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    5 + 5 + 5 = 15 </a:t>
            </a:r>
          </a:p>
          <a:p>
            <a:pPr hangingPunct="1"/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       3 x 5 = 15</a:t>
            </a:r>
          </a:p>
          <a:p>
            <a:pPr hangingPunct="1"/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        3 veces 5 </a:t>
            </a:r>
          </a:p>
          <a:p>
            <a:pPr hangingPunct="1"/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       </a:t>
            </a:r>
          </a:p>
          <a:p>
            <a:pPr hangingPunct="1"/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es  igual a 3 por  5 =15</a:t>
            </a:r>
            <a:endParaRPr lang="es-C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Imagen 3" descr="Imagen 3">
            <a:extLst>
              <a:ext uri="{FF2B5EF4-FFF2-40B4-BE49-F238E27FC236}">
                <a16:creationId xmlns:a16="http://schemas.microsoft.com/office/drawing/2014/main" id="{5DF1730F-DFBA-5545-A344-2BEB4008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2"/>
          <a:stretch>
            <a:fillRect/>
          </a:stretch>
        </p:blipFill>
        <p:spPr>
          <a:xfrm>
            <a:off x="362981" y="5543976"/>
            <a:ext cx="657076" cy="8649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58767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24C78D2D-B305-8744-82B0-FB7598AF34E8}"/>
              </a:ext>
            </a:extLst>
          </p:cNvPr>
          <p:cNvSpPr txBox="1">
            <a:spLocks noChangeArrowheads="1"/>
          </p:cNvSpPr>
          <p:nvPr/>
        </p:nvSpPr>
        <p:spPr>
          <a:xfrm>
            <a:off x="1429213" y="449034"/>
            <a:ext cx="6900862" cy="1071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171450" marR="0" indent="-17145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542925" marR="0" indent="-20002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25830" marR="0" indent="-24003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056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648556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9914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3343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26772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0201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None/>
            </a:pPr>
            <a:br>
              <a:rPr lang="es-ES_tradnl" sz="4000" dirty="0">
                <a:solidFill>
                  <a:srgbClr val="666633"/>
                </a:solidFill>
              </a:rPr>
            </a:br>
            <a:r>
              <a:rPr lang="es-ES_tradn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uphemia" pitchFamily="34" charset="0"/>
              </a:rPr>
              <a:t>Términos de la multiplicación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E5B180C-2B5D-294B-A97A-445E4158C5EB}"/>
              </a:ext>
            </a:extLst>
          </p:cNvPr>
          <p:cNvSpPr txBox="1">
            <a:spLocks noChangeArrowheads="1"/>
          </p:cNvSpPr>
          <p:nvPr/>
        </p:nvSpPr>
        <p:spPr>
          <a:xfrm>
            <a:off x="474518" y="15205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 x 4 = 32        </a:t>
            </a:r>
            <a:r>
              <a:rPr lang="es-ES_tradnl" sz="4000" b="1" dirty="0">
                <a:solidFill>
                  <a:srgbClr val="FF0000"/>
                </a:solidFill>
                <a:latin typeface="Euphemia" pitchFamily="34" charset="0"/>
                <a:ea typeface="+mj-ea"/>
                <a:cs typeface="+mj-cs"/>
              </a:rPr>
              <a:t>Producto</a:t>
            </a: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3200" dirty="0">
              <a:solidFill>
                <a:srgbClr val="CCFF33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3200" b="1" dirty="0">
              <a:solidFill>
                <a:srgbClr val="CCFF33"/>
              </a:solidFill>
              <a:latin typeface="Euphemia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>
                <a:solidFill>
                  <a:srgbClr val="CCFF33"/>
                </a:solidFill>
                <a:latin typeface="Euphemia" pitchFamily="34" charset="0"/>
                <a:ea typeface="+mj-ea"/>
                <a:cs typeface="+mj-cs"/>
              </a:rPr>
              <a:t>  </a:t>
            </a:r>
            <a:r>
              <a:rPr lang="es-ES_tradnl" sz="4000" b="1" dirty="0">
                <a:solidFill>
                  <a:srgbClr val="00B050"/>
                </a:solidFill>
                <a:latin typeface="Euphemia" pitchFamily="34" charset="0"/>
                <a:ea typeface="+mj-ea"/>
                <a:cs typeface="+mj-cs"/>
              </a:rPr>
              <a:t>Factores </a:t>
            </a:r>
          </a:p>
        </p:txBody>
      </p:sp>
      <p:sp>
        <p:nvSpPr>
          <p:cNvPr id="12" name="11 Llamada ovalada">
            <a:extLst>
              <a:ext uri="{FF2B5EF4-FFF2-40B4-BE49-F238E27FC236}">
                <a16:creationId xmlns:a16="http://schemas.microsoft.com/office/drawing/2014/main" id="{DD3310FB-0EC9-B944-B345-41645C0CCEC0}"/>
              </a:ext>
            </a:extLst>
          </p:cNvPr>
          <p:cNvSpPr/>
          <p:nvPr/>
        </p:nvSpPr>
        <p:spPr>
          <a:xfrm>
            <a:off x="5214942" y="3857628"/>
            <a:ext cx="3000396" cy="1785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CL" dirty="0"/>
              <a:t>   X  </a:t>
            </a:r>
          </a:p>
          <a:p>
            <a:r>
              <a:rPr lang="es-CL" b="1" dirty="0"/>
              <a:t>Son los signos que podemos usar.    </a:t>
            </a:r>
          </a:p>
        </p:txBody>
      </p:sp>
      <p:pic>
        <p:nvPicPr>
          <p:cNvPr id="13" name="Picture 4" descr="014">
            <a:extLst>
              <a:ext uri="{FF2B5EF4-FFF2-40B4-BE49-F238E27FC236}">
                <a16:creationId xmlns:a16="http://schemas.microsoft.com/office/drawing/2014/main" id="{00C1335A-E699-4946-978C-6F71D3B1F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42" y="2798086"/>
            <a:ext cx="1081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014">
            <a:extLst>
              <a:ext uri="{FF2B5EF4-FFF2-40B4-BE49-F238E27FC236}">
                <a16:creationId xmlns:a16="http://schemas.microsoft.com/office/drawing/2014/main" id="{9FBE9E6A-CBAB-3443-AEB1-235457C41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39234">
            <a:off x="1680395" y="3900002"/>
            <a:ext cx="12969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014">
            <a:extLst>
              <a:ext uri="{FF2B5EF4-FFF2-40B4-BE49-F238E27FC236}">
                <a16:creationId xmlns:a16="http://schemas.microsoft.com/office/drawing/2014/main" id="{AF49E933-7C0A-784F-9588-4A0F19798E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93552">
            <a:off x="747223" y="3907022"/>
            <a:ext cx="1454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9509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id="{A2D55A62-8403-9749-8A71-2EF263E96B63}"/>
              </a:ext>
            </a:extLst>
          </p:cNvPr>
          <p:cNvSpPr/>
          <p:nvPr/>
        </p:nvSpPr>
        <p:spPr>
          <a:xfrm>
            <a:off x="5285178" y="2737066"/>
            <a:ext cx="1693674" cy="1066529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B1C28E8F-0C30-054D-87EA-E8F3F2E85D25}"/>
              </a:ext>
            </a:extLst>
          </p:cNvPr>
          <p:cNvSpPr txBox="1">
            <a:spLocks noChangeArrowheads="1"/>
          </p:cNvSpPr>
          <p:nvPr/>
        </p:nvSpPr>
        <p:spPr>
          <a:xfrm>
            <a:off x="385766" y="787572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_tradnl" sz="3200" b="1" dirty="0">
                <a:solidFill>
                  <a:srgbClr val="3366FF"/>
                </a:solidFill>
                <a:latin typeface="Comic Sans MS" pitchFamily="66" charset="0"/>
              </a:rPr>
              <a:t>Multiplicar a través de adiciones Iteradas </a:t>
            </a:r>
            <a:r>
              <a:rPr lang="es-ES_tradnl" sz="3200" dirty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pic>
        <p:nvPicPr>
          <p:cNvPr id="19" name="Picture 4" descr="048">
            <a:extLst>
              <a:ext uri="{FF2B5EF4-FFF2-40B4-BE49-F238E27FC236}">
                <a16:creationId xmlns:a16="http://schemas.microsoft.com/office/drawing/2014/main" id="{80B4CC11-A5D0-ED43-926E-E26CE628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260" y="2870562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048">
            <a:extLst>
              <a:ext uri="{FF2B5EF4-FFF2-40B4-BE49-F238E27FC236}">
                <a16:creationId xmlns:a16="http://schemas.microsoft.com/office/drawing/2014/main" id="{BF0F7327-6481-F745-977C-72F2E002DC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9188" y="2859038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344AFBF-51C2-9C4E-80E6-3C1D2AE496BF}"/>
              </a:ext>
            </a:extLst>
          </p:cNvPr>
          <p:cNvSpPr/>
          <p:nvPr/>
        </p:nvSpPr>
        <p:spPr>
          <a:xfrm>
            <a:off x="1319893" y="2621048"/>
            <a:ext cx="1693674" cy="1066529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1" name="Picture 4" descr="048">
            <a:extLst>
              <a:ext uri="{FF2B5EF4-FFF2-40B4-BE49-F238E27FC236}">
                <a16:creationId xmlns:a16="http://schemas.microsoft.com/office/drawing/2014/main" id="{112E519D-AF5E-DD44-8F3D-00EBA2B5F8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40351" flipV="1">
            <a:off x="5654568" y="3302575"/>
            <a:ext cx="428625" cy="37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048">
            <a:extLst>
              <a:ext uri="{FF2B5EF4-FFF2-40B4-BE49-F238E27FC236}">
                <a16:creationId xmlns:a16="http://schemas.microsoft.com/office/drawing/2014/main" id="{06B67167-6282-774D-B57F-9F26812D52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9187" y="3348014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0890C39E-64DD-5C4D-9AEA-3D2C2E821BC4}"/>
              </a:ext>
            </a:extLst>
          </p:cNvPr>
          <p:cNvSpPr txBox="1">
            <a:spLocks noChangeArrowheads="1"/>
          </p:cNvSpPr>
          <p:nvPr/>
        </p:nvSpPr>
        <p:spPr>
          <a:xfrm>
            <a:off x="27248" y="18584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 cada grupo.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------ + ------ + ------ + = ------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--------- grupos de 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3  x  4 =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048">
            <a:extLst>
              <a:ext uri="{FF2B5EF4-FFF2-40B4-BE49-F238E27FC236}">
                <a16:creationId xmlns:a16="http://schemas.microsoft.com/office/drawing/2014/main" id="{AE117E5B-DADE-9248-AFDE-74A4D32F3D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418" y="2770204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048">
            <a:extLst>
              <a:ext uri="{FF2B5EF4-FFF2-40B4-BE49-F238E27FC236}">
                <a16:creationId xmlns:a16="http://schemas.microsoft.com/office/drawing/2014/main" id="{EA0A8D23-07CD-3E4D-AC24-BC340C1DC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285" y="2787976"/>
            <a:ext cx="428625" cy="2952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5" descr="048">
            <a:extLst>
              <a:ext uri="{FF2B5EF4-FFF2-40B4-BE49-F238E27FC236}">
                <a16:creationId xmlns:a16="http://schemas.microsoft.com/office/drawing/2014/main" id="{0DA0CE42-CD00-6748-AFF0-D6C75AC521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730" y="3201034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048">
            <a:extLst>
              <a:ext uri="{FF2B5EF4-FFF2-40B4-BE49-F238E27FC236}">
                <a16:creationId xmlns:a16="http://schemas.microsoft.com/office/drawing/2014/main" id="{F5241C38-0ECF-814D-95D8-6A544E4EE8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832" y="3200377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81F4EC13-54B8-BB4A-9A53-418B65D0DD44}"/>
              </a:ext>
            </a:extLst>
          </p:cNvPr>
          <p:cNvSpPr/>
          <p:nvPr/>
        </p:nvSpPr>
        <p:spPr>
          <a:xfrm>
            <a:off x="3398622" y="2700239"/>
            <a:ext cx="1693674" cy="1066529"/>
          </a:xfrm>
          <a:prstGeom prst="ellipse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Picture 4" descr="048">
            <a:extLst>
              <a:ext uri="{FF2B5EF4-FFF2-40B4-BE49-F238E27FC236}">
                <a16:creationId xmlns:a16="http://schemas.microsoft.com/office/drawing/2014/main" id="{26C874A9-DC1E-924D-B642-3BE6D1FA18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6024" y="2784709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048">
            <a:extLst>
              <a:ext uri="{FF2B5EF4-FFF2-40B4-BE49-F238E27FC236}">
                <a16:creationId xmlns:a16="http://schemas.microsoft.com/office/drawing/2014/main" id="{26A15332-3953-6844-95ED-805DF503DD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7736" y="3179642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048">
            <a:extLst>
              <a:ext uri="{FF2B5EF4-FFF2-40B4-BE49-F238E27FC236}">
                <a16:creationId xmlns:a16="http://schemas.microsoft.com/office/drawing/2014/main" id="{0D9C21FA-9FE6-4F45-A18E-B8B932005C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410" y="3139505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048">
            <a:extLst>
              <a:ext uri="{FF2B5EF4-FFF2-40B4-BE49-F238E27FC236}">
                <a16:creationId xmlns:a16="http://schemas.microsoft.com/office/drawing/2014/main" id="{63CE0299-C20A-9C41-926B-AF36D029E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079" y="2818678"/>
            <a:ext cx="428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6 CuadroTexto">
            <a:extLst>
              <a:ext uri="{FF2B5EF4-FFF2-40B4-BE49-F238E27FC236}">
                <a16:creationId xmlns:a16="http://schemas.microsoft.com/office/drawing/2014/main" id="{0E898270-73E4-3B44-A12C-2B7A8143018F}"/>
              </a:ext>
            </a:extLst>
          </p:cNvPr>
          <p:cNvSpPr txBox="1"/>
          <p:nvPr/>
        </p:nvSpPr>
        <p:spPr>
          <a:xfrm>
            <a:off x="1869558" y="3823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id="{3D262DC6-C0C9-354E-8AAC-238EBC7C4266}"/>
              </a:ext>
            </a:extLst>
          </p:cNvPr>
          <p:cNvSpPr txBox="1"/>
          <p:nvPr/>
        </p:nvSpPr>
        <p:spPr>
          <a:xfrm>
            <a:off x="3041432" y="3823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26 CuadroTexto">
            <a:extLst>
              <a:ext uri="{FF2B5EF4-FFF2-40B4-BE49-F238E27FC236}">
                <a16:creationId xmlns:a16="http://schemas.microsoft.com/office/drawing/2014/main" id="{A2DC1277-A3AF-934F-8411-C1524806C645}"/>
              </a:ext>
            </a:extLst>
          </p:cNvPr>
          <p:cNvSpPr txBox="1"/>
          <p:nvPr/>
        </p:nvSpPr>
        <p:spPr>
          <a:xfrm>
            <a:off x="4499514" y="38062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26 CuadroTexto">
            <a:extLst>
              <a:ext uri="{FF2B5EF4-FFF2-40B4-BE49-F238E27FC236}">
                <a16:creationId xmlns:a16="http://schemas.microsoft.com/office/drawing/2014/main" id="{1507A94E-A516-304C-B591-D8E1CB846EB2}"/>
              </a:ext>
            </a:extLst>
          </p:cNvPr>
          <p:cNvSpPr txBox="1"/>
          <p:nvPr/>
        </p:nvSpPr>
        <p:spPr>
          <a:xfrm>
            <a:off x="6038944" y="3790124"/>
            <a:ext cx="56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" name="26 CuadroTexto">
            <a:extLst>
              <a:ext uri="{FF2B5EF4-FFF2-40B4-BE49-F238E27FC236}">
                <a16:creationId xmlns:a16="http://schemas.microsoft.com/office/drawing/2014/main" id="{16E83275-FAC3-B14D-89F8-3B530FCC57C6}"/>
              </a:ext>
            </a:extLst>
          </p:cNvPr>
          <p:cNvSpPr txBox="1"/>
          <p:nvPr/>
        </p:nvSpPr>
        <p:spPr>
          <a:xfrm>
            <a:off x="2834972" y="439727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26 CuadroTexto">
            <a:extLst>
              <a:ext uri="{FF2B5EF4-FFF2-40B4-BE49-F238E27FC236}">
                <a16:creationId xmlns:a16="http://schemas.microsoft.com/office/drawing/2014/main" id="{B5F0A535-C7F5-5F48-B850-3BB205BE903B}"/>
              </a:ext>
            </a:extLst>
          </p:cNvPr>
          <p:cNvSpPr txBox="1"/>
          <p:nvPr/>
        </p:nvSpPr>
        <p:spPr>
          <a:xfrm>
            <a:off x="6068079" y="44278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s-CL" b="1" kern="1200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5749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39" name="Imagen" descr="Imagen"/>
          <p:cNvPicPr>
            <a:picLocks noChangeAspect="1"/>
          </p:cNvPicPr>
          <p:nvPr/>
        </p:nvPicPr>
        <p:blipFill>
          <a:blip r:embed="rId2"/>
          <a:srcRect t="12887" b="13501"/>
          <a:stretch>
            <a:fillRect/>
          </a:stretch>
        </p:blipFill>
        <p:spPr>
          <a:xfrm>
            <a:off x="1860351" y="1091351"/>
            <a:ext cx="5423129" cy="40669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20AAA3-5A3A-8E45-A75E-27184979866C}"/>
              </a:ext>
            </a:extLst>
          </p:cNvPr>
          <p:cNvSpPr txBox="1"/>
          <p:nvPr/>
        </p:nvSpPr>
        <p:spPr>
          <a:xfrm>
            <a:off x="1297065" y="156648"/>
            <a:ext cx="2051199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Ahora tú…</a:t>
            </a:r>
          </a:p>
        </p:txBody>
      </p:sp>
    </p:spTree>
    <p:extLst>
      <p:ext uri="{BB962C8B-B14F-4D97-AF65-F5344CB8AC3E}">
        <p14:creationId xmlns:p14="http://schemas.microsoft.com/office/powerpoint/2010/main" val="41620583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2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46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43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4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5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4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52" y="339527"/>
            <a:ext cx="3733801" cy="570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307</Words>
  <Application>Microsoft Macintosh PowerPoint</Application>
  <PresentationFormat>Presentación en pantalla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Abadi MT Condensed Light</vt:lpstr>
      <vt:lpstr>Arial</vt:lpstr>
      <vt:lpstr>Calibri</vt:lpstr>
      <vt:lpstr>Calibri Light</vt:lpstr>
      <vt:lpstr>Comic Sans MS</vt:lpstr>
      <vt:lpstr>Euphemia</vt:lpstr>
      <vt:lpstr>Helvetica</vt:lpstr>
      <vt:lpstr>Tema de Office</vt:lpstr>
      <vt:lpstr>Matemáticas 3º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aascencio.jjc@gmail.com</cp:lastModifiedBy>
  <cp:revision>11</cp:revision>
  <dcterms:modified xsi:type="dcterms:W3CDTF">2020-09-23T19:58:06Z</dcterms:modified>
</cp:coreProperties>
</file>