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4"/>
  </p:notesMasterIdLst>
  <p:sldIdLst>
    <p:sldId id="270" r:id="rId2"/>
    <p:sldId id="262" r:id="rId3"/>
    <p:sldId id="264" r:id="rId4"/>
    <p:sldId id="263" r:id="rId5"/>
    <p:sldId id="265" r:id="rId6"/>
    <p:sldId id="269" r:id="rId7"/>
    <p:sldId id="273" r:id="rId8"/>
    <p:sldId id="274" r:id="rId9"/>
    <p:sldId id="267" r:id="rId10"/>
    <p:sldId id="272" r:id="rId11"/>
    <p:sldId id="271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6"/>
    <p:restoredTop sz="94603"/>
  </p:normalViewPr>
  <p:slideViewPr>
    <p:cSldViewPr snapToGrid="0" snapToObjects="1">
      <p:cViewPr varScale="1">
        <p:scale>
          <a:sx n="108" d="100"/>
          <a:sy n="108" d="100"/>
        </p:scale>
        <p:origin x="4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CA96F-ABCD-EF4B-BEF3-D24C52494F5A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30997-E781-9040-8240-935342B11B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7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30997-E781-9040-8240-935342B11BED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15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30997-E781-9040-8240-935342B11BED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4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30997-E781-9040-8240-935342B11BED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99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66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48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47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916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55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00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714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32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5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901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4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57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2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21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83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922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4E0E5-DD2A-CF4A-9B41-06BD36CE64B0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6C9DC4-3322-4C42-BFC5-8A205E65C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444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 de Brenda Torrecillas en Covers | Caratula para niños ...">
            <a:extLst>
              <a:ext uri="{FF2B5EF4-FFF2-40B4-BE49-F238E27FC236}">
                <a16:creationId xmlns:a16="http://schemas.microsoft.com/office/drawing/2014/main" id="{C554BE83-C4C3-0048-93CB-3C1B72A3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5D5ECA-8F31-5046-9929-DC7CCDC6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12" y="0"/>
            <a:ext cx="1556229" cy="190637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124C37A-81F5-FD41-82F3-6D8CEA6392F2}"/>
              </a:ext>
            </a:extLst>
          </p:cNvPr>
          <p:cNvSpPr/>
          <p:nvPr/>
        </p:nvSpPr>
        <p:spPr>
          <a:xfrm>
            <a:off x="4300151" y="1000897"/>
            <a:ext cx="3272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>
                <a:latin typeface="Trebuchet MS" panose="020B0703020202090204" pitchFamily="34" charset="0"/>
              </a:rPr>
              <a:t>Colegio Hermanos Carrera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0E9D8EC-3CD5-9D48-86AE-D661F67D05FC}"/>
              </a:ext>
            </a:extLst>
          </p:cNvPr>
          <p:cNvSpPr/>
          <p:nvPr/>
        </p:nvSpPr>
        <p:spPr>
          <a:xfrm>
            <a:off x="4188940" y="3052119"/>
            <a:ext cx="4955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b="1">
                <a:latin typeface="Gill Sans MT" panose="020B0502020104020203"/>
              </a:rPr>
              <a:t>Profesora Jefe : Lidia Núñez López </a:t>
            </a:r>
          </a:p>
          <a:p>
            <a:pPr lvl="0">
              <a:defRPr/>
            </a:pPr>
            <a:r>
              <a:rPr lang="es-CL" b="1">
                <a:latin typeface="Trebuchet MS" panose="020B0603020202020204"/>
              </a:rPr>
              <a:t>Asignatura : Lenguaje y comunicación</a:t>
            </a:r>
          </a:p>
          <a:p>
            <a:pPr lvl="0">
              <a:defRPr/>
            </a:pPr>
            <a:r>
              <a:rPr lang="es-CL" b="1">
                <a:latin typeface="Trebuchet MS" panose="020B0603020202020204"/>
              </a:rPr>
              <a:t>Curso: 3 básico  </a:t>
            </a:r>
          </a:p>
        </p:txBody>
      </p:sp>
    </p:spTree>
    <p:extLst>
      <p:ext uri="{BB962C8B-B14F-4D97-AF65-F5344CB8AC3E}">
        <p14:creationId xmlns:p14="http://schemas.microsoft.com/office/powerpoint/2010/main" val="16765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777459F6-FACA-824C-8C65-77E14995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48839"/>
              </p:ext>
            </p:extLst>
          </p:nvPr>
        </p:nvGraphicFramePr>
        <p:xfrm>
          <a:off x="745724" y="875523"/>
          <a:ext cx="10789785" cy="6009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1572">
                  <a:extLst>
                    <a:ext uri="{9D8B030D-6E8A-4147-A177-3AD203B41FA5}">
                      <a16:colId xmlns:a16="http://schemas.microsoft.com/office/drawing/2014/main" val="1895445678"/>
                    </a:ext>
                  </a:extLst>
                </a:gridCol>
                <a:gridCol w="3467630">
                  <a:extLst>
                    <a:ext uri="{9D8B030D-6E8A-4147-A177-3AD203B41FA5}">
                      <a16:colId xmlns:a16="http://schemas.microsoft.com/office/drawing/2014/main" val="4113865357"/>
                    </a:ext>
                  </a:extLst>
                </a:gridCol>
                <a:gridCol w="4280583">
                  <a:extLst>
                    <a:ext uri="{9D8B030D-6E8A-4147-A177-3AD203B41FA5}">
                      <a16:colId xmlns:a16="http://schemas.microsoft.com/office/drawing/2014/main" val="437827301"/>
                    </a:ext>
                  </a:extLst>
                </a:gridCol>
              </a:tblGrid>
              <a:tr h="2625763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1.- El texto fue escrito para: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Entretener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Exponer una idea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Informar </a:t>
                      </a: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2.- Según el texto pasar demasiado tiempo “pegado "a los medios tecnológicos se asocia con: 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Una vida saludable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Tener  mas amigos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Sedentarismo y comida chatarra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3.- Los científicos sugieren que los niños planifiquen sus actividades incluyendo: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Lectura, juegos y deporte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Lectura, caminatas y deporte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Lectura, comer y deportes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607637"/>
                  </a:ext>
                </a:extLst>
              </a:tr>
              <a:tr h="3133976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4.- ¿A quién está dirigido el texto?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A los científicos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A las familias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A los niños 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5.- Entre los beneficios del televisor, videojuegos e internet se encuentran: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El desarrollo de la concentración  memoria,  coordinación y rapidez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El desarrollo de memoria ejercicios y coordinación y rapidez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No aportan beneficios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6.- De acuerdo al texto podemos concluir que: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La tecnología ayuda a nuestra salud y memoria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La tecnología es una herramienta beneficiosa, si se usa de forma responsable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La tecnología aumenta el consumo de comida chatarra.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dirty="0">
                        <a:latin typeface="Trebuchet MS" panose="020B070302020209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7633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A8EA00C-6107-484A-8A80-187B770F3643}"/>
              </a:ext>
            </a:extLst>
          </p:cNvPr>
          <p:cNvSpPr txBox="1"/>
          <p:nvPr/>
        </p:nvSpPr>
        <p:spPr>
          <a:xfrm>
            <a:off x="12555415" y="2543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1D876D-A5DC-654B-B179-C8758DD7BA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884" y="5606642"/>
            <a:ext cx="1198604" cy="1198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F73189-61F7-FD4F-ADA1-B7EF244A28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71"/>
          <a:stretch/>
        </p:blipFill>
        <p:spPr>
          <a:xfrm>
            <a:off x="10520034" y="231013"/>
            <a:ext cx="1315888" cy="7221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A129B-B02D-F54F-9878-9CE6C1C07213}"/>
              </a:ext>
            </a:extLst>
          </p:cNvPr>
          <p:cNvSpPr txBox="1"/>
          <p:nvPr/>
        </p:nvSpPr>
        <p:spPr>
          <a:xfrm>
            <a:off x="3713256" y="231013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latin typeface="Trebuchet MS" panose="020B0703020202090204" pitchFamily="34" charset="0"/>
              </a:rPr>
              <a:t>Lee con atención las preguntas </a:t>
            </a:r>
          </a:p>
        </p:txBody>
      </p:sp>
    </p:spTree>
    <p:extLst>
      <p:ext uri="{BB962C8B-B14F-4D97-AF65-F5344CB8AC3E}">
        <p14:creationId xmlns:p14="http://schemas.microsoft.com/office/powerpoint/2010/main" val="48190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XIT TICKET editables PARA EVALUAR EL PROCESO -Orientacion Andujar">
            <a:extLst>
              <a:ext uri="{FF2B5EF4-FFF2-40B4-BE49-F238E27FC236}">
                <a16:creationId xmlns:a16="http://schemas.microsoft.com/office/drawing/2014/main" id="{6EFA274D-2B35-2240-9168-3720BE59D5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52"/>
          <a:stretch>
            <a:fillRect/>
          </a:stretch>
        </p:blipFill>
        <p:spPr bwMode="auto">
          <a:xfrm>
            <a:off x="1261382" y="668215"/>
            <a:ext cx="895350" cy="50686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2F18EA6-B224-4345-893F-5FCB2E822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82663"/>
              </p:ext>
            </p:extLst>
          </p:nvPr>
        </p:nvGraphicFramePr>
        <p:xfrm>
          <a:off x="2156732" y="760640"/>
          <a:ext cx="7547430" cy="3806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3715">
                  <a:extLst>
                    <a:ext uri="{9D8B030D-6E8A-4147-A177-3AD203B41FA5}">
                      <a16:colId xmlns:a16="http://schemas.microsoft.com/office/drawing/2014/main" val="3302389057"/>
                    </a:ext>
                  </a:extLst>
                </a:gridCol>
                <a:gridCol w="3773715">
                  <a:extLst>
                    <a:ext uri="{9D8B030D-6E8A-4147-A177-3AD203B41FA5}">
                      <a16:colId xmlns:a16="http://schemas.microsoft.com/office/drawing/2014/main" val="1977437522"/>
                    </a:ext>
                  </a:extLst>
                </a:gridCol>
              </a:tblGrid>
              <a:tr h="1794991"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1.-</a:t>
                      </a: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¿Qué texto acabas de leer: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Un poema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Un texto informativo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Un cuento </a:t>
                      </a:r>
                    </a:p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2.- ¿ Cuál es el propósito de texto?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noProof="0" dirty="0">
                        <a:latin typeface="Trebuchet MS" panose="020B070302020209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Narrar una historia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Informar sobre un tema de interés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No tiene ningún propósito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12099"/>
                  </a:ext>
                </a:extLst>
              </a:tr>
              <a:tr h="1488831"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3.- La estructura de un texto informativo es: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Inicio- desarrollo- final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Introducción-cuerpo-final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Introducción-desarrollo –conclusión </a:t>
                      </a:r>
                    </a:p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4.- El texto informativo corresponde al género: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Literario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No literario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Lírico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54497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F436084-10ED-464F-A7F2-34C17E82BB0C}"/>
              </a:ext>
            </a:extLst>
          </p:cNvPr>
          <p:cNvSpPr/>
          <p:nvPr/>
        </p:nvSpPr>
        <p:spPr>
          <a:xfrm>
            <a:off x="2174161" y="4567311"/>
            <a:ext cx="7566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5.- El texto nos informa principalmente acerca de: </a:t>
            </a:r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El material plastico</a:t>
            </a:r>
            <a:endParaRPr lang="es-CL" dirty="0">
              <a:latin typeface="Trebuchet MS" panose="020B070302020209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  <a:ea typeface="Times New Roman" panose="02020603050405020304" pitchFamily="18" charset="0"/>
              </a:rPr>
              <a:t> La flora y fauna marina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  <a:ea typeface="Calibri" panose="020F0502020204030204" pitchFamily="34" charset="0"/>
              </a:rPr>
              <a:t>Los problemas de contaminacion </a:t>
            </a:r>
            <a:endParaRPr lang="es-ES_tradnl" dirty="0">
              <a:latin typeface="Trebuchet MS" panose="020B070302020209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7B1870-E5A6-7347-BC18-BBB011749FF0}"/>
              </a:ext>
            </a:extLst>
          </p:cNvPr>
          <p:cNvCxnSpPr>
            <a:cxnSpLocks/>
          </p:cNvCxnSpPr>
          <p:nvPr/>
        </p:nvCxnSpPr>
        <p:spPr>
          <a:xfrm>
            <a:off x="5773460" y="5767640"/>
            <a:ext cx="3930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447C8E6-68DD-7A4E-A2E1-D31E1F7E1BA6}"/>
              </a:ext>
            </a:extLst>
          </p:cNvPr>
          <p:cNvCxnSpPr>
            <a:cxnSpLocks/>
          </p:cNvCxnSpPr>
          <p:nvPr/>
        </p:nvCxnSpPr>
        <p:spPr>
          <a:xfrm flipV="1">
            <a:off x="9723526" y="4567312"/>
            <a:ext cx="1" cy="1200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8B7A84E-D387-8547-ACBC-0A0EC15232D4}"/>
              </a:ext>
            </a:extLst>
          </p:cNvPr>
          <p:cNvCxnSpPr/>
          <p:nvPr/>
        </p:nvCxnSpPr>
        <p:spPr>
          <a:xfrm flipH="1" flipV="1">
            <a:off x="2156732" y="5736862"/>
            <a:ext cx="3616728" cy="30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3E2519E-A1B6-1342-AFA9-76B1A8E31A92}"/>
              </a:ext>
            </a:extLst>
          </p:cNvPr>
          <p:cNvCxnSpPr/>
          <p:nvPr/>
        </p:nvCxnSpPr>
        <p:spPr>
          <a:xfrm>
            <a:off x="2156732" y="4567311"/>
            <a:ext cx="17429" cy="1169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3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AF7A1-C86A-B445-AFA2-09A3D3C3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Trebuchet MS" panose="020B0703020202090204" pitchFamily="34" charset="0"/>
              </a:rPr>
              <a:t>¡AHORA A TRABAJAR! </a:t>
            </a:r>
          </a:p>
        </p:txBody>
      </p:sp>
      <p:pic>
        <p:nvPicPr>
          <p:cNvPr id="1025" name="Picture 1" descr="page9image2295569584">
            <a:extLst>
              <a:ext uri="{FF2B5EF4-FFF2-40B4-BE49-F238E27FC236}">
                <a16:creationId xmlns:a16="http://schemas.microsoft.com/office/drawing/2014/main" id="{56951DCF-D8CD-EF42-A344-C98C31E22C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68" y="1904999"/>
            <a:ext cx="7179276" cy="41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F4D74B-9950-0249-8300-8675192F6E9E}"/>
              </a:ext>
            </a:extLst>
          </p:cNvPr>
          <p:cNvSpPr txBox="1"/>
          <p:nvPr/>
        </p:nvSpPr>
        <p:spPr>
          <a:xfrm>
            <a:off x="4633783" y="3413550"/>
            <a:ext cx="3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>
                <a:latin typeface="Trebuchet MS" panose="020B0703020202090204" pitchFamily="34" charset="0"/>
              </a:rPr>
              <a:t>Recuerden quedarse en casa </a:t>
            </a:r>
          </a:p>
          <a:p>
            <a:r>
              <a:rPr lang="es-CL">
                <a:latin typeface="Trebuchet MS" panose="020B0703020202090204" pitchFamily="34" charset="0"/>
              </a:rPr>
              <a:t>y cuidarse </a:t>
            </a:r>
          </a:p>
        </p:txBody>
      </p:sp>
    </p:spTree>
    <p:extLst>
      <p:ext uri="{BB962C8B-B14F-4D97-AF65-F5344CB8AC3E}">
        <p14:creationId xmlns:p14="http://schemas.microsoft.com/office/powerpoint/2010/main" val="328773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D5DDA6-1FEE-D346-8949-FC4067710083}"/>
              </a:ext>
            </a:extLst>
          </p:cNvPr>
          <p:cNvSpPr/>
          <p:nvPr/>
        </p:nvSpPr>
        <p:spPr>
          <a:xfrm>
            <a:off x="1651691" y="1021278"/>
            <a:ext cx="95704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6600" b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7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Objetivo: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EE99D0-AA4B-D044-AC7D-05FCA443932A}"/>
              </a:ext>
            </a:extLst>
          </p:cNvPr>
          <p:cNvSpPr/>
          <p:nvPr/>
        </p:nvSpPr>
        <p:spPr>
          <a:xfrm>
            <a:off x="1640837" y="4048243"/>
            <a:ext cx="49524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6600" b="1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7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Contenidos</a:t>
            </a:r>
            <a:r>
              <a:rPr lang="es-CL" b="1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7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Freestyle Script" panose="030804020302050B0404" pitchFamily="66" charset="0"/>
              </a:rPr>
              <a:t>:</a:t>
            </a:r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2ED48D-9AA9-2D42-8021-3C77D5D31E3F}"/>
              </a:ext>
            </a:extLst>
          </p:cNvPr>
          <p:cNvSpPr txBox="1"/>
          <p:nvPr/>
        </p:nvSpPr>
        <p:spPr>
          <a:xfrm>
            <a:off x="1651691" y="5156239"/>
            <a:ext cx="30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latin typeface="Trebuchet MS" panose="020B0703020202090204" pitchFamily="34" charset="0"/>
              </a:rPr>
              <a:t>Textos informativos 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7DEE9E6-6339-A242-AF7A-5862F37301E6}"/>
              </a:ext>
            </a:extLst>
          </p:cNvPr>
          <p:cNvSpPr/>
          <p:nvPr/>
        </p:nvSpPr>
        <p:spPr>
          <a:xfrm>
            <a:off x="2445438" y="2376935"/>
            <a:ext cx="7710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Demostrar comprensión de texto informativo  extrayendo información explícita e implícita, mediante guía de trabajo.</a:t>
            </a:r>
            <a:endParaRPr lang="es-CL" sz="2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6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8A27DC-6ED4-E24B-800E-6120564F4909}"/>
              </a:ext>
            </a:extLst>
          </p:cNvPr>
          <p:cNvSpPr txBox="1"/>
          <p:nvPr/>
        </p:nvSpPr>
        <p:spPr>
          <a:xfrm>
            <a:off x="2410691" y="17219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/>
          </a:p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D77F4F-1D7B-AC45-A413-9451FBFA5030}"/>
              </a:ext>
            </a:extLst>
          </p:cNvPr>
          <p:cNvSpPr/>
          <p:nvPr/>
        </p:nvSpPr>
        <p:spPr>
          <a:xfrm>
            <a:off x="4012707" y="1455505"/>
            <a:ext cx="6216768" cy="330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</a:t>
            </a:r>
            <a:r>
              <a:rPr lang="es-CL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la capacidad de entender lo que se lee, tanto en referencia al significado de las palabras que forman un texto como con respecto a la comprensión global en un escrito</a:t>
            </a:r>
            <a:r>
              <a:rPr lang="es-CL" dirty="0">
                <a:solidFill>
                  <a:srgbClr val="222222"/>
                </a:solidFill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6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rgbClr val="000000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s-CL" b="1" dirty="0">
                <a:solidFill>
                  <a:srgbClr val="080808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texto no literario </a:t>
            </a:r>
            <a:r>
              <a:rPr lang="es-CL" dirty="0">
                <a:solidFill>
                  <a:srgbClr val="080808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texto cuyo propósito principal es transmitir información, con</a:t>
            </a:r>
            <a:r>
              <a:rPr lang="es-CL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 un lenguaje</a:t>
            </a:r>
            <a:r>
              <a:rPr lang="es-CL" sz="1400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claro y objetivo de la vida real</a:t>
            </a:r>
            <a:r>
              <a:rPr lang="es-CL" sz="1400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CL" dirty="0">
                <a:solidFill>
                  <a:srgbClr val="080808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diferencia de los textos literarios, no tienen los mismos elementos narrativos y ficticios.</a:t>
            </a:r>
            <a:endParaRPr lang="es-CL" sz="16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3B0451-2FBE-3A4F-A0EB-F855A45813B8}"/>
              </a:ext>
            </a:extLst>
          </p:cNvPr>
          <p:cNvSpPr txBox="1"/>
          <p:nvPr/>
        </p:nvSpPr>
        <p:spPr>
          <a:xfrm>
            <a:off x="2595422" y="481914"/>
            <a:ext cx="190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>
                <a:latin typeface="Trebuchet MS" panose="020B0703020202090204" pitchFamily="34" charset="0"/>
              </a:rPr>
              <a:t>Recordemos</a:t>
            </a:r>
            <a:r>
              <a:rPr lang="es-CL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8B4F38-6E0F-4047-9D63-5BEE0DFFAC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01" y="4631385"/>
            <a:ext cx="1865871" cy="1754659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B639FD-A2A9-4D76-AB98-05E5B379C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98" y="1368950"/>
            <a:ext cx="2667647" cy="19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AD1895E-13D8-AB4B-BF8D-3643ABFEBD7B}"/>
              </a:ext>
            </a:extLst>
          </p:cNvPr>
          <p:cNvSpPr/>
          <p:nvPr/>
        </p:nvSpPr>
        <p:spPr>
          <a:xfrm>
            <a:off x="1674421" y="0"/>
            <a:ext cx="5450774" cy="104978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Textos Informativos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1D8121-256B-FC4E-82A3-BED3740C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506538"/>
            <a:ext cx="7515266" cy="32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s-ES_tradnl" altLang="es-CL" sz="2400" dirty="0">
                <a:latin typeface="Trebuchet MS" panose="020B0703020202090204" pitchFamily="34" charset="0"/>
              </a:rPr>
              <a:t>Ya</a:t>
            </a:r>
            <a:r>
              <a:rPr lang="en-US" altLang="es-CL" sz="2400" dirty="0">
                <a:latin typeface="Trebuchet MS" panose="020B0703020202090204" pitchFamily="34" charset="0"/>
              </a:rPr>
              <a:t> </a:t>
            </a:r>
            <a:r>
              <a:rPr lang="es-ES_tradnl" altLang="es-CL" sz="2400" dirty="0">
                <a:latin typeface="Trebuchet MS" panose="020B0703020202090204" pitchFamily="34" charset="0"/>
              </a:rPr>
              <a:t>sabemos que los textos informativos tienen</a:t>
            </a:r>
            <a:r>
              <a:rPr lang="en-US" altLang="es-CL" sz="2400" dirty="0">
                <a:latin typeface="Trebuchet MS" panose="020B0703020202090204" pitchFamily="34" charset="0"/>
              </a:rPr>
              <a:t> por </a:t>
            </a:r>
            <a:r>
              <a:rPr lang="es-ES_tradnl" altLang="es-CL" sz="2400" dirty="0">
                <a:latin typeface="Trebuchet MS" panose="020B0703020202090204" pitchFamily="34" charset="0"/>
              </a:rPr>
              <a:t>objetivo transmitir información sobre un hecho o un tema concreto.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s-ES_tradnl" altLang="es-CL" sz="2400" dirty="0">
                <a:latin typeface="Trebuchet MS" panose="020B0703020202090204" pitchFamily="34" charset="0"/>
              </a:rPr>
              <a:t>Este tipo de textos pretenden ser objetivos, dado que su intención es informar. Además, deben facilitar la comprensión de la temática explicada y dar suficientes detalles como para que el lector pueda entender qué es lo que se le está explicando.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br>
              <a:rPr lang="en-US" altLang="es-CL" sz="2000" dirty="0">
                <a:latin typeface="Abadi" panose="020B0604020104020204" pitchFamily="34" charset="0"/>
              </a:rPr>
            </a:br>
            <a:endParaRPr lang="en-US" altLang="es-CL" sz="2000" dirty="0">
              <a:latin typeface="Abadi" panose="020B06040201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1CE40F-BF72-234B-A6FD-1AD1711D4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0076DC-55B7-FD44-BFD1-562820EBD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9013088" y="3576430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6D0549-A3C0-694A-B00D-C60B7DF07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363263" y="0"/>
            <a:ext cx="1691640" cy="1506538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DB6159-9476-FD46-B58A-201F4C2E9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4928418" y="4613230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3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886AD3-C2C3-304E-A98D-A2A86881AB77}"/>
              </a:ext>
            </a:extLst>
          </p:cNvPr>
          <p:cNvSpPr txBox="1"/>
          <p:nvPr/>
        </p:nvSpPr>
        <p:spPr>
          <a:xfrm>
            <a:off x="2503794" y="407229"/>
            <a:ext cx="746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Trebuchet MS" panose="020B0703020202090204" pitchFamily="34" charset="0"/>
              </a:rPr>
              <a:t>Propósito</a:t>
            </a:r>
            <a:r>
              <a:rPr lang="es-CL" sz="2400" b="1" dirty="0">
                <a:latin typeface="Trebuchet MS" panose="020B0703020202090204" pitchFamily="34" charset="0"/>
              </a:rPr>
              <a:t> comunicativo del texto informativo.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F90B7B-DD9E-7F46-A22E-2B391CDFFC63}"/>
              </a:ext>
            </a:extLst>
          </p:cNvPr>
          <p:cNvSpPr txBox="1"/>
          <p:nvPr/>
        </p:nvSpPr>
        <p:spPr>
          <a:xfrm>
            <a:off x="1849765" y="929759"/>
            <a:ext cx="9998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Trebuchet MS" panose="020B0703020202090204" pitchFamily="34" charset="0"/>
              </a:rPr>
              <a:t>Su </a:t>
            </a:r>
            <a:r>
              <a:rPr lang="es-ES_tradnl" sz="2000" dirty="0">
                <a:latin typeface="Trebuchet MS" panose="020B0703020202090204" pitchFamily="34" charset="0"/>
              </a:rPr>
              <a:t>propósito</a:t>
            </a:r>
            <a:r>
              <a:rPr lang="es-CL" sz="2000" dirty="0">
                <a:latin typeface="Trebuchet MS" panose="020B0703020202090204" pitchFamily="34" charset="0"/>
              </a:rPr>
              <a:t> es  </a:t>
            </a:r>
            <a:r>
              <a:rPr lang="es-CL" sz="2000" dirty="0">
                <a:solidFill>
                  <a:srgbClr val="FF0000"/>
                </a:solidFill>
                <a:latin typeface="Trebuchet MS" panose="020B0703020202090204" pitchFamily="34" charset="0"/>
              </a:rPr>
              <a:t>informar a una audiencia sobre un tema de interés.  </a:t>
            </a:r>
          </a:p>
          <a:p>
            <a:r>
              <a:rPr lang="es-CL" sz="2000" dirty="0">
                <a:latin typeface="Trebuchet MS" panose="020B0703020202090204" pitchFamily="34" charset="0"/>
              </a:rPr>
              <a:t>Para realizarlo, es necesario  tener en consideración ciertos factores, </a:t>
            </a:r>
          </a:p>
          <a:p>
            <a:r>
              <a:rPr lang="es-CL" sz="2000" dirty="0">
                <a:latin typeface="Trebuchet MS" panose="020B0703020202090204" pitchFamily="34" charset="0"/>
              </a:rPr>
              <a:t>entre los que destacan: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E36CDB-44E8-7749-96D5-A094E61B2032}"/>
              </a:ext>
            </a:extLst>
          </p:cNvPr>
          <p:cNvSpPr/>
          <p:nvPr/>
        </p:nvSpPr>
        <p:spPr>
          <a:xfrm>
            <a:off x="2445460" y="1893837"/>
            <a:ext cx="6608221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general, los textos informativos siguen una estructura: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2BB9E9-0395-4BB9-80F6-0FF89161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3" y="4645170"/>
            <a:ext cx="2354702" cy="13168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47F7EC-25C9-4341-8527-B84B8CF1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72" y="2126977"/>
            <a:ext cx="1762125" cy="184785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67B5D4A-595E-4398-82E7-C6038FBC14C5}"/>
              </a:ext>
            </a:extLst>
          </p:cNvPr>
          <p:cNvSpPr/>
          <p:nvPr/>
        </p:nvSpPr>
        <p:spPr>
          <a:xfrm>
            <a:off x="3284764" y="2300739"/>
            <a:ext cx="4191513" cy="1500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 del texto, donde se presentan el tema y los objetivos del artículo. Debe motivar a la lectura del resto del trabajo.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6B6A84E-F57C-47C3-9A89-74A97FA803FA}"/>
              </a:ext>
            </a:extLst>
          </p:cNvPr>
          <p:cNvSpPr/>
          <p:nvPr/>
        </p:nvSpPr>
        <p:spPr>
          <a:xfrm>
            <a:off x="4234068" y="4361833"/>
            <a:ext cx="5229528" cy="2308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736CE6-0598-434E-8905-374EECDD9CE1}"/>
              </a:ext>
            </a:extLst>
          </p:cNvPr>
          <p:cNvSpPr txBox="1"/>
          <p:nvPr/>
        </p:nvSpPr>
        <p:spPr>
          <a:xfrm>
            <a:off x="812756" y="4304025"/>
            <a:ext cx="32654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Constituido por al menos tres párrafos, donde se desarrollan ideas centrales, informaciones y descripciones. La idea es clasificar la información según importancia y presentarla como un cuerpo estructurado de ideas.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C8AD2F5-EB73-466D-9A42-BFC4614CE80A}"/>
              </a:ext>
            </a:extLst>
          </p:cNvPr>
          <p:cNvSpPr/>
          <p:nvPr/>
        </p:nvSpPr>
        <p:spPr>
          <a:xfrm>
            <a:off x="578714" y="4094595"/>
            <a:ext cx="3499451" cy="2606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33AD80-DF4C-4AC9-98E9-26A8FBD91B81}"/>
              </a:ext>
            </a:extLst>
          </p:cNvPr>
          <p:cNvSpPr txBox="1"/>
          <p:nvPr/>
        </p:nvSpPr>
        <p:spPr>
          <a:xfrm>
            <a:off x="4545874" y="4484943"/>
            <a:ext cx="49058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Es la respuesta a la interrogante: ¿a qué llegué después de este trabajo? Es más bien una síntesis y puede añadirse información que puede ser investigada en un futuro. Tiene que encontrarse relacionada con el propósito de nuestro trabajo, y dar cuenta de manera general, de la información más importante que éste entregó.</a:t>
            </a:r>
            <a:endParaRPr lang="es-CL" sz="1600" dirty="0">
              <a:latin typeface="+mj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856ABA-6E92-49DC-8A14-5F8C9E79BBB4}"/>
              </a:ext>
            </a:extLst>
          </p:cNvPr>
          <p:cNvSpPr txBox="1"/>
          <p:nvPr/>
        </p:nvSpPr>
        <p:spPr>
          <a:xfrm>
            <a:off x="6096000" y="3909929"/>
            <a:ext cx="2090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CONCLUSIÓN:</a:t>
            </a:r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742ABBF-DD76-4B78-A1FB-46268A8FE8E2}"/>
              </a:ext>
            </a:extLst>
          </p:cNvPr>
          <p:cNvSpPr txBox="1"/>
          <p:nvPr/>
        </p:nvSpPr>
        <p:spPr>
          <a:xfrm>
            <a:off x="1032036" y="3670381"/>
            <a:ext cx="2090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DESARROLLO:</a:t>
            </a:r>
            <a:r>
              <a:rPr lang="es-CL" dirty="0"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F73685A-417E-4391-AC6C-500EF7E73D6A}"/>
              </a:ext>
            </a:extLst>
          </p:cNvPr>
          <p:cNvSpPr txBox="1"/>
          <p:nvPr/>
        </p:nvSpPr>
        <p:spPr>
          <a:xfrm>
            <a:off x="1159569" y="2683237"/>
            <a:ext cx="2252709" cy="3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INTRODUCCIÓN:</a:t>
            </a:r>
            <a:endParaRPr lang="es-CL" sz="16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6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312738-FEBC-1748-8588-39394610B2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67" y="320010"/>
            <a:ext cx="7519233" cy="2033828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FAE425-B0B2-CA4D-8FD1-D7384ABD1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36" y="1837443"/>
            <a:ext cx="1198604" cy="9061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FDEDD6-087A-D447-810C-5AEF91B27CCD}"/>
              </a:ext>
            </a:extLst>
          </p:cNvPr>
          <p:cNvSpPr txBox="1"/>
          <p:nvPr/>
        </p:nvSpPr>
        <p:spPr>
          <a:xfrm>
            <a:off x="871225" y="1941552"/>
            <a:ext cx="2147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Trebuchet MS" panose="020B0703020202090204" pitchFamily="34" charset="0"/>
              </a:rPr>
              <a:t>Observa el ejemplo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113565C-CBAD-9A40-B53B-9D07DAAEC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03" y="2719298"/>
            <a:ext cx="181386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 Colibrí 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lecha: curvada hacia la izquierda 39">
            <a:extLst>
              <a:ext uri="{FF2B5EF4-FFF2-40B4-BE49-F238E27FC236}">
                <a16:creationId xmlns:a16="http://schemas.microsoft.com/office/drawing/2014/main" id="{226509CA-7FB2-B044-AB5D-F238D4B7509F}"/>
              </a:ext>
            </a:extLst>
          </p:cNvPr>
          <p:cNvSpPr/>
          <p:nvPr/>
        </p:nvSpPr>
        <p:spPr>
          <a:xfrm>
            <a:off x="6632637" y="3463961"/>
            <a:ext cx="702201" cy="1893102"/>
          </a:xfrm>
          <a:prstGeom prst="curvedLeftArrow">
            <a:avLst>
              <a:gd name="adj1" fmla="val 25000"/>
              <a:gd name="adj2" fmla="val 50000"/>
              <a:gd name="adj3" fmla="val 21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BC6BF20-7643-1C46-B1BB-968CD58A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08" y="3223004"/>
            <a:ext cx="6092029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endParaRPr kumimoji="0" lang="es-CL" altLang="es-C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El colibrí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es el pájaro más pequeño del mundo y es originario de América. El colibrí más pequeño es el zunzuncito que con su pico y cola miden apenas 5 centímetros, es decir</a:t>
            </a:r>
            <a:r>
              <a:rPr kumimoji="0" lang="es-CL" altLang="es-CL" sz="20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, </a:t>
            </a:r>
            <a:r>
              <a:rPr kumimoji="0" lang="es-CL" altLang="es-CL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como el tamaño de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kumimoji="0" lang="es-CL" altLang="es-CL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un dedo de tu mano.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El colibrí más grande del 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mundo es el gigante que mide 25 centímetros, es decir, como el tamaño de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tu cabeza.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id="{073D30A3-621F-0141-B880-BA0849EAF7D3}"/>
              </a:ext>
            </a:extLst>
          </p:cNvPr>
          <p:cNvSpPr/>
          <p:nvPr/>
        </p:nvSpPr>
        <p:spPr>
          <a:xfrm>
            <a:off x="1512411" y="2307149"/>
            <a:ext cx="432486" cy="512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358D97-803F-A64E-9B59-5EFA983E59CF}"/>
              </a:ext>
            </a:extLst>
          </p:cNvPr>
          <p:cNvSpPr txBox="1"/>
          <p:nvPr/>
        </p:nvSpPr>
        <p:spPr>
          <a:xfrm>
            <a:off x="7673546" y="3237470"/>
            <a:ext cx="4312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Trebuchet MS" panose="020B0703020202090204" pitchFamily="34" charset="0"/>
                <a:cs typeface="Tunga" panose="020B0502040204020203" pitchFamily="34" charset="0"/>
              </a:rPr>
              <a:t>1.- ¿Con qué puedes comparar al colibrí más pequeño?</a:t>
            </a:r>
          </a:p>
          <a:p>
            <a:pPr marL="228600" indent="-228600">
              <a:buFont typeface="+mj-lt"/>
              <a:buAutoNum type="alphaLcParenR"/>
            </a:pPr>
            <a:r>
              <a:rPr lang="es-CL" sz="2000" dirty="0">
                <a:latin typeface="Trebuchet MS" panose="020B0703020202090204" pitchFamily="34" charset="0"/>
                <a:cs typeface="Tunga" panose="020B0502040204020203" pitchFamily="34" charset="0"/>
              </a:rPr>
              <a:t>Con un insecto pequeño </a:t>
            </a:r>
          </a:p>
          <a:p>
            <a:pPr marL="228600" indent="-228600">
              <a:buFont typeface="+mj-lt"/>
              <a:buAutoNum type="alphaLcParenR"/>
            </a:pPr>
            <a:r>
              <a:rPr lang="es-CL" sz="2000" dirty="0">
                <a:solidFill>
                  <a:srgbClr val="FF0000"/>
                </a:solidFill>
                <a:latin typeface="Trebuchet MS" panose="020B0703020202090204" pitchFamily="34" charset="0"/>
                <a:cs typeface="Tunga" panose="020B0502040204020203" pitchFamily="34" charset="0"/>
              </a:rPr>
              <a:t>Con un dedo de tu mano </a:t>
            </a:r>
          </a:p>
          <a:p>
            <a:pPr marL="228600" indent="-228600">
              <a:buFont typeface="+mj-lt"/>
              <a:buAutoNum type="alphaLcParenR"/>
            </a:pPr>
            <a:r>
              <a:rPr lang="es-CL" sz="2000" dirty="0">
                <a:latin typeface="Trebuchet MS" panose="020B0703020202090204" pitchFamily="34" charset="0"/>
                <a:cs typeface="Tunga" panose="020B0502040204020203" pitchFamily="34" charset="0"/>
              </a:rPr>
              <a:t>Con el tamaño de tu cabeza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4C9AF58-C7D3-F04F-A6D7-FEE3FF96E759}"/>
              </a:ext>
            </a:extLst>
          </p:cNvPr>
          <p:cNvCxnSpPr>
            <a:cxnSpLocks/>
          </p:cNvCxnSpPr>
          <p:nvPr/>
        </p:nvCxnSpPr>
        <p:spPr>
          <a:xfrm>
            <a:off x="7500551" y="3052119"/>
            <a:ext cx="42754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7E71302-B22D-AD4A-AEE5-755F8AFD4605}"/>
              </a:ext>
            </a:extLst>
          </p:cNvPr>
          <p:cNvCxnSpPr>
            <a:cxnSpLocks/>
          </p:cNvCxnSpPr>
          <p:nvPr/>
        </p:nvCxnSpPr>
        <p:spPr>
          <a:xfrm>
            <a:off x="7500551" y="3052119"/>
            <a:ext cx="0" cy="230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92869D5-FF85-C84A-A59C-9DD440E7FDC2}"/>
              </a:ext>
            </a:extLst>
          </p:cNvPr>
          <p:cNvCxnSpPr/>
          <p:nvPr/>
        </p:nvCxnSpPr>
        <p:spPr>
          <a:xfrm>
            <a:off x="7500551" y="5357063"/>
            <a:ext cx="42754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8CF128A-1A58-E448-924D-7420A390900F}"/>
              </a:ext>
            </a:extLst>
          </p:cNvPr>
          <p:cNvCxnSpPr/>
          <p:nvPr/>
        </p:nvCxnSpPr>
        <p:spPr>
          <a:xfrm>
            <a:off x="11775989" y="3052119"/>
            <a:ext cx="0" cy="230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9FBC9834-26CF-4452-A53F-8586C3D3ED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7324" y="1055050"/>
            <a:ext cx="1198604" cy="11986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4F26B6-8056-4B06-888F-E28D48020A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71"/>
          <a:stretch/>
        </p:blipFill>
        <p:spPr>
          <a:xfrm>
            <a:off x="10335499" y="747176"/>
            <a:ext cx="1315888" cy="7221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603A46-D127-4231-A8D6-4732E341F485}"/>
              </a:ext>
            </a:extLst>
          </p:cNvPr>
          <p:cNvSpPr txBox="1"/>
          <p:nvPr/>
        </p:nvSpPr>
        <p:spPr>
          <a:xfrm>
            <a:off x="5778506" y="5412541"/>
            <a:ext cx="644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  <a:latin typeface="Trebuchet MS" panose="020B0703020202090204" pitchFamily="34" charset="0"/>
              </a:rPr>
              <a:t>¿Qué tipo de pregunta sería esta?</a:t>
            </a:r>
            <a:endParaRPr lang="es-CL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C7AA91-1724-4E38-B68B-6970F9A83A5E}"/>
              </a:ext>
            </a:extLst>
          </p:cNvPr>
          <p:cNvSpPr txBox="1"/>
          <p:nvPr/>
        </p:nvSpPr>
        <p:spPr>
          <a:xfrm>
            <a:off x="6104824" y="5760112"/>
            <a:ext cx="145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  <a:latin typeface="Trebuchet MS" panose="020B0703020202090204" pitchFamily="34" charset="0"/>
              </a:rPr>
              <a:t>¿Porqué?</a:t>
            </a:r>
            <a:endParaRPr lang="es-CL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0AE2D4F-2E19-D342-A4CF-B70297876818}"/>
              </a:ext>
            </a:extLst>
          </p:cNvPr>
          <p:cNvSpPr/>
          <p:nvPr/>
        </p:nvSpPr>
        <p:spPr>
          <a:xfrm>
            <a:off x="5410201" y="6110824"/>
            <a:ext cx="668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  <a:latin typeface="Trebuchet MS" panose="020B0703020202090204" pitchFamily="34" charset="0"/>
              </a:rPr>
              <a:t>Esta sería preguntas explícita la respuesta está escrita en el texto.</a:t>
            </a:r>
            <a:endParaRPr lang="es-CL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2C48A1D-5A07-0A45-ACCC-A8E361B62826}"/>
              </a:ext>
            </a:extLst>
          </p:cNvPr>
          <p:cNvSpPr/>
          <p:nvPr/>
        </p:nvSpPr>
        <p:spPr>
          <a:xfrm>
            <a:off x="6677268" y="305563"/>
            <a:ext cx="4888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rebuchet MS" panose="020B0703020202090204" pitchFamily="34" charset="0"/>
              </a:rPr>
              <a:t>Recuerda:  Que las preguntas implícitas </a:t>
            </a:r>
            <a:br>
              <a:rPr lang="es-ES" dirty="0">
                <a:latin typeface="Trebuchet MS" panose="020B0703020202090204" pitchFamily="34" charset="0"/>
              </a:rPr>
            </a:br>
            <a:r>
              <a:rPr lang="es-ES" dirty="0">
                <a:latin typeface="Trebuchet MS" panose="020B0703020202090204" pitchFamily="34" charset="0"/>
              </a:rPr>
              <a:t>resultan más desafiantes e interesantes, </a:t>
            </a:r>
            <a:r>
              <a:rPr lang="es-ES" b="1" dirty="0">
                <a:solidFill>
                  <a:srgbClr val="FF0000"/>
                </a:solidFill>
                <a:latin typeface="Trebuchet MS" panose="020B0703020202090204" pitchFamily="34" charset="0"/>
              </a:rPr>
              <a:t>se apela a la reflexión</a:t>
            </a:r>
            <a:r>
              <a:rPr lang="es-ES" dirty="0">
                <a:latin typeface="Trebuchet MS" panose="020B0703020202090204" pitchFamily="34" charset="0"/>
              </a:rPr>
              <a:t>, a la </a:t>
            </a:r>
            <a:r>
              <a:rPr lang="es-ES" b="1" dirty="0">
                <a:solidFill>
                  <a:srgbClr val="FF0000"/>
                </a:solidFill>
                <a:latin typeface="Trebuchet MS" panose="020B0703020202090204" pitchFamily="34" charset="0"/>
              </a:rPr>
              <a:t>vinculación entre diferentes elementos o pista que nos entrega el texto, </a:t>
            </a:r>
            <a:r>
              <a:rPr lang="es-ES" dirty="0">
                <a:latin typeface="Trebuchet MS" panose="020B0703020202090204" pitchFamily="34" charset="0"/>
              </a:rPr>
              <a:t>y que debemos descubrir para encontrar la respuesta</a:t>
            </a:r>
            <a:r>
              <a:rPr lang="es-ES" dirty="0"/>
              <a:t>.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C4BC5-06FD-C744-997E-5564331566FC}"/>
              </a:ext>
            </a:extLst>
          </p:cNvPr>
          <p:cNvSpPr txBox="1"/>
          <p:nvPr/>
        </p:nvSpPr>
        <p:spPr>
          <a:xfrm>
            <a:off x="1946031" y="105508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Ejemplo</a:t>
            </a:r>
            <a:r>
              <a:rPr lang="es-ES_tradnl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989D95-8AD5-234D-A2B7-42A20DA7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046" y="1541356"/>
            <a:ext cx="202794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 Colibrí 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1C89822-62D4-A241-A2EF-F77CE192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93" y="1960155"/>
            <a:ext cx="5999591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endParaRPr kumimoji="0" lang="es-CL" altLang="es-C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algn="just"/>
            <a:r>
              <a:rPr lang="es-CL" altLang="es-CL" sz="2000" dirty="0"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E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s el pájaro más 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pequeño del mundo 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y es originario de América. El colibrí más pequeño es el zunzuncito que con su pico y cola miden apenas 5 centímetros, es decir</a:t>
            </a:r>
            <a:r>
              <a:rPr kumimoji="0" lang="es-CL" altLang="es-CL" sz="2000" b="0" i="0" strike="noStrike" cap="none" normalizeH="0" baseline="0" dirty="0">
                <a:ln>
                  <a:noFill/>
                </a:ln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, </a:t>
            </a:r>
            <a:r>
              <a:rPr kumimoji="0" lang="es-CL" altLang="es-CL" sz="2000" i="0" strike="noStrike" cap="none" normalizeH="0" baseline="0" dirty="0">
                <a:ln>
                  <a:noFill/>
                </a:ln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como el tamaño de un dedo de tu mano. 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El colibrí más grande del </a:t>
            </a:r>
            <a:r>
              <a:rPr kumimoji="0" lang="es-CL" altLang="es-C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mundo es el gigante que mide 25 centímetros, es decir, como el tamaño de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tu cabeza. </a:t>
            </a: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1ACAC5ED-9CBF-4F46-A5FE-2A8D91AE3912}"/>
              </a:ext>
            </a:extLst>
          </p:cNvPr>
          <p:cNvSpPr/>
          <p:nvPr/>
        </p:nvSpPr>
        <p:spPr>
          <a:xfrm>
            <a:off x="2143145" y="522687"/>
            <a:ext cx="372913" cy="61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5D05E3-D062-BF4F-8F2C-03EA4C4848EE}"/>
              </a:ext>
            </a:extLst>
          </p:cNvPr>
          <p:cNvSpPr/>
          <p:nvPr/>
        </p:nvSpPr>
        <p:spPr>
          <a:xfrm>
            <a:off x="7315200" y="272024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Trebuchet MS" panose="020B0703020202090204" pitchFamily="34" charset="0"/>
                <a:cs typeface="Tunga" panose="020B0502040204020203" pitchFamily="34" charset="0"/>
              </a:rPr>
              <a:t>1.-¿ Cual es la informacion  relevante que nos entrega el texto? </a:t>
            </a:r>
          </a:p>
          <a:p>
            <a:r>
              <a:rPr lang="es-CL" dirty="0">
                <a:latin typeface="Trebuchet MS" panose="020B0703020202090204" pitchFamily="34" charset="0"/>
                <a:cs typeface="Tunga" panose="020B0502040204020203" pitchFamily="34" charset="0"/>
              </a:rPr>
              <a:t>Que el colibri es una pajaro único </a:t>
            </a:r>
          </a:p>
          <a:p>
            <a:r>
              <a:rPr lang="es-CL" dirty="0">
                <a:latin typeface="Trebuchet MS" panose="020B0703020202090204" pitchFamily="34" charset="0"/>
                <a:cs typeface="Tunga" panose="020B0502040204020203" pitchFamily="34" charset="0"/>
              </a:rPr>
              <a:t>¿Como lo sabes? </a:t>
            </a:r>
          </a:p>
          <a:p>
            <a:r>
              <a:rPr lang="es-CL" dirty="0">
                <a:latin typeface="Trebuchet MS" panose="020B0703020202090204" pitchFamily="34" charset="0"/>
                <a:cs typeface="Tunga" panose="020B0502040204020203" pitchFamily="34" charset="0"/>
              </a:rPr>
              <a:t>Porque dice que es pajaro más pequeño del mundo </a:t>
            </a:r>
          </a:p>
          <a:p>
            <a:endParaRPr lang="es-CL" dirty="0">
              <a:latin typeface="Trebuchet MS" panose="020B0703020202090204" pitchFamily="34" charset="0"/>
              <a:cs typeface="Tunga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12D899-FFDA-AF4B-A576-AE806869D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2182" y="434209"/>
            <a:ext cx="1198604" cy="119860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6F0B8E9-4380-1C47-916E-149B0508C5FF}"/>
              </a:ext>
            </a:extLst>
          </p:cNvPr>
          <p:cNvSpPr/>
          <p:nvPr/>
        </p:nvSpPr>
        <p:spPr>
          <a:xfrm>
            <a:off x="2329601" y="5906106"/>
            <a:ext cx="5892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FF0000"/>
                </a:solidFill>
              </a:rPr>
              <a:t>Esta sería pregunta implícita, debemos deducir las respuestas, ya que no están escritas en el texto</a:t>
            </a:r>
            <a:r>
              <a:rPr lang="es-419" b="1" dirty="0">
                <a:solidFill>
                  <a:schemeClr val="bg1"/>
                </a:solidFill>
              </a:rPr>
              <a:t>.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74D9756-953E-D047-BCDA-6C556B23DC4E}"/>
              </a:ext>
            </a:extLst>
          </p:cNvPr>
          <p:cNvSpPr txBox="1"/>
          <p:nvPr/>
        </p:nvSpPr>
        <p:spPr>
          <a:xfrm>
            <a:off x="3140589" y="4831097"/>
            <a:ext cx="644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  <a:latin typeface="Trebuchet MS" panose="020B0703020202090204" pitchFamily="34" charset="0"/>
              </a:rPr>
              <a:t>¿Qué tipo de pregunta sería esta?</a:t>
            </a:r>
            <a:endParaRPr lang="es-CL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240BE1-601A-314C-9320-F9C35CC4D7A6}"/>
              </a:ext>
            </a:extLst>
          </p:cNvPr>
          <p:cNvSpPr txBox="1"/>
          <p:nvPr/>
        </p:nvSpPr>
        <p:spPr>
          <a:xfrm>
            <a:off x="4483100" y="5461980"/>
            <a:ext cx="444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  <a:latin typeface="Trebuchet MS" panose="020B0703020202090204" pitchFamily="34" charset="0"/>
              </a:rPr>
              <a:t>¿Porqué?</a:t>
            </a:r>
            <a:endParaRPr lang="es-CL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F73834-E963-4CFE-A953-855D1C69D9C3}"/>
              </a:ext>
            </a:extLst>
          </p:cNvPr>
          <p:cNvSpPr txBox="1"/>
          <p:nvPr/>
        </p:nvSpPr>
        <p:spPr>
          <a:xfrm>
            <a:off x="1524000" y="104993"/>
            <a:ext cx="898681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C00000"/>
                </a:solidFill>
                <a:latin typeface="Trebuchet MS" panose="020B0703020202090204" pitchFamily="34" charset="0"/>
              </a:rPr>
              <a:t>Ahora te invito analizar el siguiente texto para ello:   </a:t>
            </a:r>
          </a:p>
          <a:p>
            <a:pPr algn="ctr"/>
            <a:endParaRPr lang="es-419" sz="2400" b="1" dirty="0">
              <a:solidFill>
                <a:srgbClr val="C00000"/>
              </a:solidFill>
              <a:latin typeface="Trebuchet MS" panose="020B0703020202090204" pitchFamily="34" charset="0"/>
            </a:endParaRPr>
          </a:p>
          <a:p>
            <a:pPr algn="ctr"/>
            <a:endParaRPr lang="es-419" sz="2400" b="1" dirty="0">
              <a:solidFill>
                <a:srgbClr val="C00000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419" sz="2400" b="1" dirty="0">
                <a:solidFill>
                  <a:srgbClr val="C00000"/>
                </a:solidFill>
                <a:latin typeface="Trebuchet MS" panose="020B0703020202090204" pitchFamily="34" charset="0"/>
              </a:rPr>
              <a:t>SIGUE LOS SIGUIENTES PASOS: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r>
              <a:rPr lang="es-419" sz="2400" dirty="0">
                <a:solidFill>
                  <a:srgbClr val="CC3300"/>
                </a:solidFill>
                <a:latin typeface="Trebuchet MS" panose="020B0703020202090204" pitchFamily="34" charset="0"/>
              </a:rPr>
              <a:t>Paso 1: </a:t>
            </a:r>
            <a:r>
              <a:rPr lang="es-419" sz="2400" dirty="0">
                <a:latin typeface="Trebuchet MS" panose="020B0703020202090204" pitchFamily="34" charset="0"/>
              </a:rPr>
              <a:t>Lee  el texto con mucha atención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r>
              <a:rPr lang="es-419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Paso 2: </a:t>
            </a:r>
            <a:r>
              <a:rPr lang="es-419" sz="2400" dirty="0">
                <a:latin typeface="Trebuchet MS" panose="020B0703020202090204" pitchFamily="34" charset="0"/>
              </a:rPr>
              <a:t>Busca en el diccionario las palabras que no entiendes 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r>
              <a:rPr lang="es-419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Paso 3: </a:t>
            </a:r>
            <a:r>
              <a:rPr lang="es-419" sz="2400" dirty="0">
                <a:latin typeface="Trebuchet MS" panose="020B0703020202090204" pitchFamily="34" charset="0"/>
              </a:rPr>
              <a:t>Lee las preguntas 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r>
              <a:rPr lang="es-419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Paso 4: </a:t>
            </a:r>
            <a:r>
              <a:rPr lang="es-419" sz="2400" dirty="0">
                <a:latin typeface="Trebuchet MS" panose="020B0703020202090204" pitchFamily="34" charset="0"/>
              </a:rPr>
              <a:t>Comienza a buscar en el texto si las respuestas están ahí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r>
              <a:rPr lang="es-419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Paso 5: </a:t>
            </a:r>
            <a:r>
              <a:rPr lang="es-419" sz="2400" dirty="0">
                <a:latin typeface="Trebuchet MS" panose="020B0703020202090204" pitchFamily="34" charset="0"/>
              </a:rPr>
              <a:t>Comienza a buscar las pistas que te entrega la información del texto si las respuestas no están tan claras 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r>
              <a:rPr lang="es-419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Paso 6: </a:t>
            </a:r>
            <a:r>
              <a:rPr lang="es-419" sz="2400" dirty="0">
                <a:latin typeface="Trebuchet MS" panose="020B0703020202090204" pitchFamily="34" charset="0"/>
              </a:rPr>
              <a:t>Revisa tus respuestas y comprueba que estén correctas</a:t>
            </a: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endParaRPr lang="es-419" sz="2400" dirty="0">
              <a:latin typeface="Trebuchet MS" panose="020B0703020202090204" pitchFamily="34" charset="0"/>
            </a:endParaRPr>
          </a:p>
          <a:p>
            <a:endParaRPr lang="es-CL" sz="2400" dirty="0">
              <a:latin typeface="Trebuchet MS" panose="020B070302020209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61938-6977-4711-8FC2-9E2E3A0C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862" y="3905311"/>
            <a:ext cx="1316850" cy="7193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AD1F0B-DB73-4635-B597-A026657C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5" y="4903187"/>
            <a:ext cx="1201016" cy="1201016"/>
          </a:xfrm>
          <a:prstGeom prst="rect">
            <a:avLst/>
          </a:prstGeom>
        </p:spPr>
      </p:pic>
      <p:sp>
        <p:nvSpPr>
          <p:cNvPr id="3" name="Flecha abajo 2">
            <a:extLst>
              <a:ext uri="{FF2B5EF4-FFF2-40B4-BE49-F238E27FC236}">
                <a16:creationId xmlns:a16="http://schemas.microsoft.com/office/drawing/2014/main" id="{C72B4AB1-5EA6-1F4A-A113-0C19B00D66A9}"/>
              </a:ext>
            </a:extLst>
          </p:cNvPr>
          <p:cNvSpPr/>
          <p:nvPr/>
        </p:nvSpPr>
        <p:spPr>
          <a:xfrm>
            <a:off x="4940300" y="508000"/>
            <a:ext cx="622300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04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83EA69-2E53-7E44-9C11-D3248A71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82" y="1272746"/>
            <a:ext cx="10543468" cy="46899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4335F3-665C-964C-B150-97D526176113}"/>
              </a:ext>
            </a:extLst>
          </p:cNvPr>
          <p:cNvSpPr txBox="1"/>
          <p:nvPr/>
        </p:nvSpPr>
        <p:spPr>
          <a:xfrm>
            <a:off x="1841157" y="593124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Trebuchet MS" panose="020B0703020202090204" pitchFamily="34" charset="0"/>
              </a:rPr>
              <a:t>Observa el ejemplo de un texto informtivo  y su estructura </a:t>
            </a:r>
          </a:p>
        </p:txBody>
      </p:sp>
    </p:spTree>
    <p:extLst>
      <p:ext uri="{BB962C8B-B14F-4D97-AF65-F5344CB8AC3E}">
        <p14:creationId xmlns:p14="http://schemas.microsoft.com/office/powerpoint/2010/main" val="35326509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{097577E6-6EA8-3F42-B2F7-4059F8188190}tf10001069</Template>
  <TotalTime>3632</TotalTime>
  <Words>1041</Words>
  <Application>Microsoft Office PowerPoint</Application>
  <PresentationFormat>Panorámica</PresentationFormat>
  <Paragraphs>125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Abadi</vt:lpstr>
      <vt:lpstr>Arial</vt:lpstr>
      <vt:lpstr>Calibri</vt:lpstr>
      <vt:lpstr>Century Gothic</vt:lpstr>
      <vt:lpstr>Comic Sans MS</vt:lpstr>
      <vt:lpstr>Freestyle Script</vt:lpstr>
      <vt:lpstr>Gill Sans MT</vt:lpstr>
      <vt:lpstr>Symbol</vt:lpstr>
      <vt:lpstr>Trebuchet MS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¡AHORA A TRABAJAR!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Lidiia Nuñez</dc:creator>
  <cp:lastModifiedBy>Jorge y Brenda</cp:lastModifiedBy>
  <cp:revision>58</cp:revision>
  <dcterms:created xsi:type="dcterms:W3CDTF">2020-09-22T04:35:33Z</dcterms:created>
  <dcterms:modified xsi:type="dcterms:W3CDTF">2020-09-26T22:54:11Z</dcterms:modified>
</cp:coreProperties>
</file>