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59" r:id="rId2"/>
    <p:sldMasterId id="2147483795" r:id="rId3"/>
  </p:sldMasterIdLst>
  <p:sldIdLst>
    <p:sldId id="256" r:id="rId4"/>
    <p:sldId id="259" r:id="rId5"/>
    <p:sldId id="260" r:id="rId6"/>
    <p:sldId id="257" r:id="rId7"/>
    <p:sldId id="261" r:id="rId8"/>
    <p:sldId id="268" r:id="rId9"/>
    <p:sldId id="262" r:id="rId10"/>
    <p:sldId id="272" r:id="rId11"/>
    <p:sldId id="271" r:id="rId12"/>
    <p:sldId id="266" r:id="rId13"/>
    <p:sldId id="263" r:id="rId14"/>
    <p:sldId id="264" r:id="rId15"/>
    <p:sldId id="265" r:id="rId16"/>
    <p:sldId id="267"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10E945D-757F-4CC2-9280-B265FB10B6B9}" type="datetimeFigureOut">
              <a:rPr lang="es-CL" smtClean="0"/>
              <a:t>24-11-2020</a:t>
            </a:fld>
            <a:endParaRPr lang="es-CL"/>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s-C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4E422F3-FCD5-41BB-AACB-1013B5396843}" type="slidenum">
              <a:rPr lang="es-CL" smtClean="0"/>
              <a:t>‹Nº›</a:t>
            </a:fld>
            <a:endParaRPr lang="es-C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073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107107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453765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6911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3537316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10E945D-757F-4CC2-9280-B265FB10B6B9}" type="datetimeFigureOut">
              <a:rPr lang="es-CL" smtClean="0"/>
              <a:t>24-11-2020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11311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10E945D-757F-4CC2-9280-B265FB10B6B9}" type="datetimeFigureOut">
              <a:rPr lang="es-CL" smtClean="0"/>
              <a:t>24-11-2020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297991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0E945D-757F-4CC2-9280-B265FB10B6B9}" type="datetimeFigureOut">
              <a:rPr lang="es-CL" smtClean="0"/>
              <a:t>24-11-2020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317731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0E945D-757F-4CC2-9280-B265FB10B6B9}" type="datetimeFigureOut">
              <a:rPr lang="es-CL" smtClean="0"/>
              <a:t>24-11-2020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215568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0E945D-757F-4CC2-9280-B265FB10B6B9}" type="datetimeFigureOut">
              <a:rPr lang="es-CL" smtClean="0"/>
              <a:t>24-11-2020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a:xfrm>
            <a:off x="10558300" y="5956137"/>
            <a:ext cx="1052508" cy="365125"/>
          </a:xfrm>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178828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spc="5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algn="l"/>
            <a:fld id="{F97E8200-1950-409B-82E7-99938E7AE355}" type="slidenum">
              <a:rPr lang="en-US" smtClean="0"/>
              <a:pPr algn="l"/>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766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0E945D-757F-4CC2-9280-B265FB10B6B9}" type="datetimeFigureOut">
              <a:rPr lang="es-CL" smtClean="0"/>
              <a:t>24-11-2020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3798090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995581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85691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810461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8" name="Footer Placeholder 7"/>
          <p:cNvSpPr>
            <a:spLocks noGrp="1"/>
          </p:cNvSpPr>
          <p:nvPr>
            <p:ph type="ftr" sz="quarter" idx="11"/>
          </p:nvPr>
        </p:nvSpPr>
        <p:spPr/>
        <p:txBody>
          <a:bodyPr/>
          <a:lstStyle/>
          <a:p>
            <a:endParaRPr lang="en-US" spc="50" dirty="0"/>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673210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25645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3" name="Footer Placeholder 2"/>
          <p:cNvSpPr>
            <a:spLocks noGrp="1"/>
          </p:cNvSpPr>
          <p:nvPr>
            <p:ph type="ftr" sz="quarter" idx="11"/>
          </p:nvPr>
        </p:nvSpPr>
        <p:spPr/>
        <p:txBody>
          <a:bodyPr/>
          <a:lstStyle/>
          <a:p>
            <a:endParaRPr lang="en-US" spc="50" dirty="0"/>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762438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683523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90636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85091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66439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0E945D-757F-4CC2-9280-B265FB10B6B9}" type="datetimeFigureOut">
              <a:rPr lang="es-CL" smtClean="0"/>
              <a:t>24-11-2020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2203137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9801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80060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580579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685687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94242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700263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spc="5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algn="l"/>
            <a:fld id="{F97E8200-1950-409B-82E7-99938E7AE355}" type="slidenum">
              <a:rPr lang="en-US" smtClean="0"/>
              <a:pPr algn="l"/>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2143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881796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15704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59417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1543323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8" name="Footer Placeholder 7"/>
          <p:cNvSpPr>
            <a:spLocks noGrp="1"/>
          </p:cNvSpPr>
          <p:nvPr>
            <p:ph type="ftr" sz="quarter" idx="11"/>
          </p:nvPr>
        </p:nvSpPr>
        <p:spPr/>
        <p:txBody>
          <a:bodyPr/>
          <a:lstStyle/>
          <a:p>
            <a:endParaRPr lang="en-US" spc="50" dirty="0"/>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870347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46405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3" name="Footer Placeholder 2"/>
          <p:cNvSpPr>
            <a:spLocks noGrp="1"/>
          </p:cNvSpPr>
          <p:nvPr>
            <p:ph type="ftr" sz="quarter" idx="11"/>
          </p:nvPr>
        </p:nvSpPr>
        <p:spPr/>
        <p:txBody>
          <a:bodyPr/>
          <a:lstStyle/>
          <a:p>
            <a:endParaRPr lang="en-US" spc="50" dirty="0"/>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4244620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869332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965946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051897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4136602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0453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291589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405579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0E945D-757F-4CC2-9280-B265FB10B6B9}" type="datetimeFigureOut">
              <a:rPr lang="es-CL" smtClean="0"/>
              <a:t>24-11-2020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215019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001717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59946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11/24/2020</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05585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0E945D-757F-4CC2-9280-B265FB10B6B9}" type="datetimeFigureOut">
              <a:rPr lang="es-CL" smtClean="0"/>
              <a:t>24-11-2020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109914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E945D-757F-4CC2-9280-B265FB10B6B9}" type="datetimeFigureOut">
              <a:rPr lang="es-CL" smtClean="0"/>
              <a:t>24-11-2020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222110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327001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0E945D-757F-4CC2-9280-B265FB10B6B9}" type="datetimeFigureOut">
              <a:rPr lang="es-CL" smtClean="0"/>
              <a:t>24-11-2020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E422F3-FCD5-41BB-AACB-1013B5396843}" type="slidenum">
              <a:rPr lang="es-CL" smtClean="0"/>
              <a:t>‹Nº›</a:t>
            </a:fld>
            <a:endParaRPr lang="es-CL"/>
          </a:p>
        </p:txBody>
      </p:sp>
    </p:spTree>
    <p:extLst>
      <p:ext uri="{BB962C8B-B14F-4D97-AF65-F5344CB8AC3E}">
        <p14:creationId xmlns:p14="http://schemas.microsoft.com/office/powerpoint/2010/main" val="414298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3.jp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jp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F10E945D-757F-4CC2-9280-B265FB10B6B9}" type="datetimeFigureOut">
              <a:rPr lang="es-CL" smtClean="0"/>
              <a:t>24-11-2020</a:t>
            </a:fld>
            <a:endParaRPr lang="es-C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s-C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84E422F3-FCD5-41BB-AACB-1013B5396843}" type="slidenum">
              <a:rPr lang="es-CL" smtClean="0"/>
              <a:t>‹Nº›</a:t>
            </a:fld>
            <a:endParaRPr lang="es-CL"/>
          </a:p>
        </p:txBody>
      </p:sp>
    </p:spTree>
    <p:extLst>
      <p:ext uri="{BB962C8B-B14F-4D97-AF65-F5344CB8AC3E}">
        <p14:creationId xmlns:p14="http://schemas.microsoft.com/office/powerpoint/2010/main" val="3582275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F10E945D-757F-4CC2-9280-B265FB10B6B9}" type="datetimeFigureOut">
              <a:rPr lang="es-CL" smtClean="0"/>
              <a:t>24-11-2020</a:t>
            </a:fld>
            <a:endParaRPr lang="es-C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s-C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84E422F3-FCD5-41BB-AACB-1013B5396843}" type="slidenum">
              <a:rPr lang="es-CL" smtClean="0"/>
              <a:t>‹Nº›</a:t>
            </a:fld>
            <a:endParaRPr lang="es-CL"/>
          </a:p>
        </p:txBody>
      </p:sp>
    </p:spTree>
    <p:extLst>
      <p:ext uri="{BB962C8B-B14F-4D97-AF65-F5344CB8AC3E}">
        <p14:creationId xmlns:p14="http://schemas.microsoft.com/office/powerpoint/2010/main" val="33171637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F10E945D-757F-4CC2-9280-B265FB10B6B9}" type="datetimeFigureOut">
              <a:rPr lang="es-CL" smtClean="0"/>
              <a:t>24-11-2020</a:t>
            </a:fld>
            <a:endParaRPr lang="es-C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s-C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84E422F3-FCD5-41BB-AACB-1013B5396843}" type="slidenum">
              <a:rPr lang="es-CL" smtClean="0"/>
              <a:t>‹Nº›</a:t>
            </a:fld>
            <a:endParaRPr lang="es-CL"/>
          </a:p>
        </p:txBody>
      </p:sp>
    </p:spTree>
    <p:extLst>
      <p:ext uri="{BB962C8B-B14F-4D97-AF65-F5344CB8AC3E}">
        <p14:creationId xmlns:p14="http://schemas.microsoft.com/office/powerpoint/2010/main" val="292566979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enciclopediadehistoria.com/cultura-romana/"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1E0B3-4BEB-475C-95EB-F71E24266646}"/>
              </a:ext>
            </a:extLst>
          </p:cNvPr>
          <p:cNvSpPr>
            <a:spLocks noGrp="1"/>
          </p:cNvSpPr>
          <p:nvPr>
            <p:ph type="ctrTitle"/>
          </p:nvPr>
        </p:nvSpPr>
        <p:spPr/>
        <p:txBody>
          <a:bodyPr/>
          <a:lstStyle/>
          <a:p>
            <a:endParaRPr lang="es-CL" dirty="0"/>
          </a:p>
        </p:txBody>
      </p:sp>
      <p:sp>
        <p:nvSpPr>
          <p:cNvPr id="3" name="Subtítulo 2">
            <a:extLst>
              <a:ext uri="{FF2B5EF4-FFF2-40B4-BE49-F238E27FC236}">
                <a16:creationId xmlns:a16="http://schemas.microsoft.com/office/drawing/2014/main" id="{5CC9C82B-6232-4CA4-9EAD-335D27780103}"/>
              </a:ext>
            </a:extLst>
          </p:cNvPr>
          <p:cNvSpPr>
            <a:spLocks noGrp="1"/>
          </p:cNvSpPr>
          <p:nvPr>
            <p:ph type="subTitle" idx="1"/>
          </p:nvPr>
        </p:nvSpPr>
        <p:spPr/>
        <p:txBody>
          <a:bodyPr/>
          <a:lstStyle/>
          <a:p>
            <a:endParaRPr lang="es-CL"/>
          </a:p>
        </p:txBody>
      </p:sp>
      <p:pic>
        <p:nvPicPr>
          <p:cNvPr id="1026" name="Picture 2" descr="Concepto De La Educación Escolar. Pizarra, Libros, Globo Y Lápices. 3d  Fotos, Retratos, Imágenes Y Fotografía De Archivo Libres De Derecho. Image  33226024.">
            <a:extLst>
              <a:ext uri="{FF2B5EF4-FFF2-40B4-BE49-F238E27FC236}">
                <a16:creationId xmlns:a16="http://schemas.microsoft.com/office/drawing/2014/main" id="{21ADD79D-986E-4310-A0D8-3D35A7883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B35A978-85F1-440D-B0E4-4082D4751633}"/>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355" y="168896"/>
            <a:ext cx="1096575" cy="1722783"/>
          </a:xfrm>
          <a:prstGeom prst="rect">
            <a:avLst/>
          </a:prstGeom>
          <a:ln>
            <a:noFill/>
          </a:ln>
          <a:effectLst>
            <a:softEdge rad="112500"/>
          </a:effectLst>
        </p:spPr>
      </p:pic>
      <p:sp>
        <p:nvSpPr>
          <p:cNvPr id="6" name="CuadroTexto 5">
            <a:extLst>
              <a:ext uri="{FF2B5EF4-FFF2-40B4-BE49-F238E27FC236}">
                <a16:creationId xmlns:a16="http://schemas.microsoft.com/office/drawing/2014/main" id="{4DC03D8F-AF83-404B-92D9-4A2DF96A812B}"/>
              </a:ext>
            </a:extLst>
          </p:cNvPr>
          <p:cNvSpPr txBox="1"/>
          <p:nvPr/>
        </p:nvSpPr>
        <p:spPr>
          <a:xfrm>
            <a:off x="1681349" y="737899"/>
            <a:ext cx="5779625" cy="584775"/>
          </a:xfrm>
          <a:prstGeom prst="rect">
            <a:avLst/>
          </a:prstGeom>
          <a:noFill/>
        </p:spPr>
        <p:txBody>
          <a:bodyPr wrap="square" rtlCol="0">
            <a:spAutoFit/>
          </a:bodyPr>
          <a:lstStyle/>
          <a:p>
            <a:pPr>
              <a:defRPr/>
            </a:pPr>
            <a:r>
              <a:rPr lang="es-CL" sz="3200" kern="0" dirty="0">
                <a:solidFill>
                  <a:schemeClr val="accent1">
                    <a:lumMod val="60000"/>
                    <a:lumOff val="40000"/>
                  </a:schemeClr>
                </a:solidFill>
                <a:latin typeface="Impact" panose="020B0806030902050204"/>
              </a:rPr>
              <a:t>Colegio Hermanos Carrera </a:t>
            </a:r>
          </a:p>
        </p:txBody>
      </p:sp>
      <p:sp>
        <p:nvSpPr>
          <p:cNvPr id="8" name="Rectángulo 7">
            <a:extLst>
              <a:ext uri="{FF2B5EF4-FFF2-40B4-BE49-F238E27FC236}">
                <a16:creationId xmlns:a16="http://schemas.microsoft.com/office/drawing/2014/main" id="{6B560F74-0B9D-4590-845D-040AF19FD02C}"/>
              </a:ext>
            </a:extLst>
          </p:cNvPr>
          <p:cNvSpPr/>
          <p:nvPr/>
        </p:nvSpPr>
        <p:spPr>
          <a:xfrm>
            <a:off x="2267749" y="2316163"/>
            <a:ext cx="6993902"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HISTORIA Y GEOGRAFÍA</a:t>
            </a:r>
          </a:p>
        </p:txBody>
      </p:sp>
      <p:sp>
        <p:nvSpPr>
          <p:cNvPr id="10" name="CuadroTexto 9">
            <a:extLst>
              <a:ext uri="{FF2B5EF4-FFF2-40B4-BE49-F238E27FC236}">
                <a16:creationId xmlns:a16="http://schemas.microsoft.com/office/drawing/2014/main" id="{FEC77CF1-30F1-42B9-BACF-3C2E1306DC86}"/>
              </a:ext>
            </a:extLst>
          </p:cNvPr>
          <p:cNvSpPr txBox="1"/>
          <p:nvPr/>
        </p:nvSpPr>
        <p:spPr>
          <a:xfrm>
            <a:off x="3670854" y="3396117"/>
            <a:ext cx="6188764" cy="1692771"/>
          </a:xfrm>
          <a:prstGeom prst="rect">
            <a:avLst/>
          </a:prstGeom>
          <a:noFill/>
        </p:spPr>
        <p:txBody>
          <a:bodyPr wrap="square">
            <a:spAutoFit/>
          </a:bodyPr>
          <a:lstStyle/>
          <a:p>
            <a:pPr defTabSz="457200">
              <a:defRPr/>
            </a:pPr>
            <a:r>
              <a:rPr lang="es-CL" sz="2800" b="1" dirty="0">
                <a:solidFill>
                  <a:schemeClr val="accent1">
                    <a:lumMod val="60000"/>
                    <a:lumOff val="40000"/>
                  </a:schemeClr>
                </a:solidFill>
                <a:latin typeface="Gill Sans MT" panose="020B0502020104020203"/>
              </a:rPr>
              <a:t>Profesora : Diana Taborda.</a:t>
            </a:r>
          </a:p>
          <a:p>
            <a:pPr defTabSz="457200">
              <a:defRPr/>
            </a:pPr>
            <a:r>
              <a:rPr lang="es-CL" sz="2800" b="1" dirty="0">
                <a:solidFill>
                  <a:schemeClr val="accent1">
                    <a:lumMod val="60000"/>
                    <a:lumOff val="40000"/>
                  </a:schemeClr>
                </a:solidFill>
                <a:latin typeface="Gill Sans MT" panose="020B0502020104020203"/>
              </a:rPr>
              <a:t>Asistente: Soledad Campos </a:t>
            </a:r>
          </a:p>
          <a:p>
            <a:pPr defTabSz="457200">
              <a:defRPr/>
            </a:pPr>
            <a:r>
              <a:rPr lang="es-CL" sz="2800" b="1" dirty="0">
                <a:solidFill>
                  <a:schemeClr val="accent1">
                    <a:lumMod val="60000"/>
                    <a:lumOff val="40000"/>
                  </a:schemeClr>
                </a:solidFill>
                <a:latin typeface="Gill Sans MT" panose="020B0502020104020203"/>
              </a:rPr>
              <a:t>Curso: 3° Básico </a:t>
            </a:r>
          </a:p>
          <a:p>
            <a:pPr defTabSz="457200">
              <a:defRPr/>
            </a:pPr>
            <a:endParaRPr lang="es-CL" sz="2000" b="1" dirty="0">
              <a:solidFill>
                <a:srgbClr val="00B0F0"/>
              </a:solidFill>
              <a:latin typeface="Gill Sans MT" panose="020B0502020104020203"/>
            </a:endParaRPr>
          </a:p>
        </p:txBody>
      </p:sp>
    </p:spTree>
    <p:extLst>
      <p:ext uri="{BB962C8B-B14F-4D97-AF65-F5344CB8AC3E}">
        <p14:creationId xmlns:p14="http://schemas.microsoft.com/office/powerpoint/2010/main" val="353952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87FAA75-7281-41EF-A2C4-D2124B158BB4}"/>
              </a:ext>
            </a:extLst>
          </p:cNvPr>
          <p:cNvPicPr>
            <a:picLocks noChangeAspect="1"/>
          </p:cNvPicPr>
          <p:nvPr/>
        </p:nvPicPr>
        <p:blipFill rotWithShape="1">
          <a:blip r:embed="rId2">
            <a:extLst>
              <a:ext uri="{28A0092B-C50C-407E-A947-70E740481C1C}">
                <a14:useLocalDpi xmlns:a14="http://schemas.microsoft.com/office/drawing/2010/main" val="0"/>
              </a:ext>
            </a:extLst>
          </a:blip>
          <a:srcRect l="20217" t="19695" r="33261" b="27332"/>
          <a:stretch/>
        </p:blipFill>
        <p:spPr>
          <a:xfrm>
            <a:off x="689113" y="410818"/>
            <a:ext cx="10018643" cy="5194852"/>
          </a:xfrm>
          <a:prstGeom prst="rect">
            <a:avLst/>
          </a:prstGeom>
        </p:spPr>
      </p:pic>
    </p:spTree>
    <p:extLst>
      <p:ext uri="{BB962C8B-B14F-4D97-AF65-F5344CB8AC3E}">
        <p14:creationId xmlns:p14="http://schemas.microsoft.com/office/powerpoint/2010/main" val="313937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0A900A4-F67D-480D-85BC-E814E6304DB7}"/>
              </a:ext>
            </a:extLst>
          </p:cNvPr>
          <p:cNvSpPr txBox="1"/>
          <p:nvPr/>
        </p:nvSpPr>
        <p:spPr>
          <a:xfrm>
            <a:off x="636105" y="333465"/>
            <a:ext cx="10641495" cy="1815882"/>
          </a:xfrm>
          <a:prstGeom prst="rect">
            <a:avLst/>
          </a:prstGeom>
          <a:noFill/>
        </p:spPr>
        <p:txBody>
          <a:bodyPr wrap="square">
            <a:spAutoFit/>
          </a:bodyPr>
          <a:lstStyle/>
          <a:p>
            <a:pPr algn="l"/>
            <a:r>
              <a:rPr lang="es-CL" sz="2800" b="1" i="0" dirty="0">
                <a:solidFill>
                  <a:srgbClr val="3A3A3A"/>
                </a:solidFill>
                <a:effectLst/>
                <a:latin typeface="Comic Sans MS" panose="030F0702030302020204" pitchFamily="66" charset="0"/>
              </a:rPr>
              <a:t>Dioses de la Mitología Romana</a:t>
            </a:r>
          </a:p>
          <a:p>
            <a:pPr algn="l"/>
            <a:endParaRPr lang="es-CL" sz="2800" b="1" i="0" dirty="0">
              <a:solidFill>
                <a:srgbClr val="3A3A3A"/>
              </a:solidFill>
              <a:effectLst/>
              <a:latin typeface="Comic Sans MS" panose="030F0702030302020204" pitchFamily="66" charset="0"/>
            </a:endParaRPr>
          </a:p>
          <a:p>
            <a:pPr algn="l"/>
            <a:r>
              <a:rPr lang="es-CL" sz="2800" b="0" i="0" dirty="0">
                <a:solidFill>
                  <a:srgbClr val="3A3A3A"/>
                </a:solidFill>
                <a:effectLst/>
                <a:latin typeface="Comic Sans MS" panose="030F0702030302020204" pitchFamily="66" charset="0"/>
              </a:rPr>
              <a:t>Existieron muchos dioses en las creencias de la mitología Romana que conocerás a continuación:</a:t>
            </a:r>
          </a:p>
        </p:txBody>
      </p:sp>
      <p:sp>
        <p:nvSpPr>
          <p:cNvPr id="6" name="Flecha: hacia abajo 5">
            <a:extLst>
              <a:ext uri="{FF2B5EF4-FFF2-40B4-BE49-F238E27FC236}">
                <a16:creationId xmlns:a16="http://schemas.microsoft.com/office/drawing/2014/main" id="{0128E654-B1AE-4296-814F-3138403380D9}"/>
              </a:ext>
            </a:extLst>
          </p:cNvPr>
          <p:cNvSpPr/>
          <p:nvPr/>
        </p:nvSpPr>
        <p:spPr>
          <a:xfrm>
            <a:off x="4068417" y="2561802"/>
            <a:ext cx="2345635" cy="1612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accent1">
                  <a:lumMod val="60000"/>
                  <a:lumOff val="40000"/>
                </a:schemeClr>
              </a:solidFill>
            </a:endParaRPr>
          </a:p>
        </p:txBody>
      </p:sp>
    </p:spTree>
    <p:extLst>
      <p:ext uri="{BB962C8B-B14F-4D97-AF65-F5344CB8AC3E}">
        <p14:creationId xmlns:p14="http://schemas.microsoft.com/office/powerpoint/2010/main" val="136826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1A77F04D-8B41-42CC-8DC1-A8DF65A83671}"/>
              </a:ext>
            </a:extLst>
          </p:cNvPr>
          <p:cNvGraphicFramePr>
            <a:graphicFrameLocks noGrp="1"/>
          </p:cNvGraphicFramePr>
          <p:nvPr>
            <p:extLst>
              <p:ext uri="{D42A27DB-BD31-4B8C-83A1-F6EECF244321}">
                <p14:modId xmlns:p14="http://schemas.microsoft.com/office/powerpoint/2010/main" val="2881229799"/>
              </p:ext>
            </p:extLst>
          </p:nvPr>
        </p:nvGraphicFramePr>
        <p:xfrm>
          <a:off x="768626" y="317933"/>
          <a:ext cx="9647584" cy="4784040"/>
        </p:xfrm>
        <a:graphic>
          <a:graphicData uri="http://schemas.openxmlformats.org/drawingml/2006/table">
            <a:tbl>
              <a:tblPr firstRow="1" bandRow="1">
                <a:tableStyleId>{D7AC3CCA-C797-4891-BE02-D94E43425B78}</a:tableStyleId>
              </a:tblPr>
              <a:tblGrid>
                <a:gridCol w="4823792">
                  <a:extLst>
                    <a:ext uri="{9D8B030D-6E8A-4147-A177-3AD203B41FA5}">
                      <a16:colId xmlns:a16="http://schemas.microsoft.com/office/drawing/2014/main" val="2547725437"/>
                    </a:ext>
                  </a:extLst>
                </a:gridCol>
                <a:gridCol w="4823792">
                  <a:extLst>
                    <a:ext uri="{9D8B030D-6E8A-4147-A177-3AD203B41FA5}">
                      <a16:colId xmlns:a16="http://schemas.microsoft.com/office/drawing/2014/main" val="3303947717"/>
                    </a:ext>
                  </a:extLst>
                </a:gridCol>
              </a:tblGrid>
              <a:tr h="2392020">
                <a:tc>
                  <a:txBody>
                    <a:bodyPr/>
                    <a:lstStyle/>
                    <a:p>
                      <a:r>
                        <a:rPr lang="es-CL" dirty="0"/>
                        <a:t>               nombre de dioses romanos</a:t>
                      </a:r>
                    </a:p>
                    <a:p>
                      <a:endParaRPr lang="es-CL" dirty="0"/>
                    </a:p>
                  </a:txBody>
                  <a:tcPr/>
                </a:tc>
                <a:tc>
                  <a:txBody>
                    <a:bodyPr/>
                    <a:lstStyle/>
                    <a:p>
                      <a:pPr marL="0" indent="0">
                        <a:buFont typeface="Wingdings" panose="05000000000000000000" pitchFamily="2" charset="2"/>
                        <a:buNone/>
                      </a:pPr>
                      <a:r>
                        <a:rPr lang="es-CL" dirty="0">
                          <a:latin typeface="Arial" panose="020B0604020202020204" pitchFamily="34" charset="0"/>
                          <a:cs typeface="Arial" panose="020B0604020202020204" pitchFamily="34" charset="0"/>
                        </a:rPr>
                        <a:t>             </a:t>
                      </a:r>
                      <a:r>
                        <a:rPr lang="es-CL" dirty="0">
                          <a:latin typeface="+mj-lt"/>
                          <a:cs typeface="Arial" panose="020B0604020202020204" pitchFamily="34" charset="0"/>
                        </a:rPr>
                        <a:t>Función, características </a:t>
                      </a:r>
                    </a:p>
                    <a:p>
                      <a:pPr marL="285750" indent="-285750">
                        <a:buFont typeface="Wingdings" panose="05000000000000000000" pitchFamily="2" charset="2"/>
                        <a:buChar char="ü"/>
                      </a:pPr>
                      <a:endParaRPr lang="es-C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L" dirty="0">
                          <a:latin typeface="Arial" panose="020B0604020202020204" pitchFamily="34" charset="0"/>
                          <a:cs typeface="Arial" panose="020B0604020202020204" pitchFamily="34" charset="0"/>
                        </a:rPr>
                        <a:t>Padre de dioses y de los hombres</a:t>
                      </a:r>
                    </a:p>
                    <a:p>
                      <a:pPr marL="285750" indent="-285750">
                        <a:buFont typeface="Wingdings" panose="05000000000000000000" pitchFamily="2" charset="2"/>
                        <a:buChar char="ü"/>
                      </a:pPr>
                      <a:r>
                        <a:rPr lang="es-CL" dirty="0">
                          <a:latin typeface="Arial" panose="020B0604020202020204" pitchFamily="34" charset="0"/>
                          <a:cs typeface="Arial" panose="020B0604020202020204" pitchFamily="34" charset="0"/>
                        </a:rPr>
                        <a:t>Soberano de las alturas </a:t>
                      </a:r>
                    </a:p>
                    <a:p>
                      <a:pPr marL="285750" indent="-285750">
                        <a:buFont typeface="Wingdings" panose="05000000000000000000" pitchFamily="2" charset="2"/>
                        <a:buChar char="ü"/>
                      </a:pPr>
                      <a:r>
                        <a:rPr lang="es-CL" dirty="0">
                          <a:latin typeface="Arial" panose="020B0604020202020204" pitchFamily="34" charset="0"/>
                          <a:cs typeface="Arial" panose="020B0604020202020204" pitchFamily="34" charset="0"/>
                        </a:rPr>
                        <a:t>El que administra la justicia </a:t>
                      </a:r>
                    </a:p>
                    <a:p>
                      <a:pPr marL="285750" indent="-285750">
                        <a:buFont typeface="Wingdings" panose="05000000000000000000" pitchFamily="2" charset="2"/>
                        <a:buChar char="ü"/>
                      </a:pPr>
                      <a:r>
                        <a:rPr lang="es-CL" dirty="0">
                          <a:latin typeface="Arial" panose="020B0604020202020204" pitchFamily="34" charset="0"/>
                          <a:cs typeface="Arial" panose="020B0604020202020204" pitchFamily="34" charset="0"/>
                        </a:rPr>
                        <a:t>Lanza el rayo y amontona las nubes </a:t>
                      </a:r>
                    </a:p>
                  </a:txBody>
                  <a:tcPr/>
                </a:tc>
                <a:extLst>
                  <a:ext uri="{0D108BD9-81ED-4DB2-BD59-A6C34878D82A}">
                    <a16:rowId xmlns:a16="http://schemas.microsoft.com/office/drawing/2014/main" val="513570748"/>
                  </a:ext>
                </a:extLst>
              </a:tr>
              <a:tr h="2392020">
                <a:tc>
                  <a:txBody>
                    <a:bodyPr/>
                    <a:lstStyle/>
                    <a:p>
                      <a:endParaRPr lang="es-CL" dirty="0"/>
                    </a:p>
                  </a:txBody>
                  <a:tcPr/>
                </a:tc>
                <a:tc>
                  <a:txBody>
                    <a:bodyPr/>
                    <a:lstStyle/>
                    <a:p>
                      <a:pPr marL="0" indent="0">
                        <a:buFont typeface="Wingdings" panose="05000000000000000000" pitchFamily="2" charset="2"/>
                        <a:buNone/>
                      </a:pPr>
                      <a:endParaRPr lang="es-CL"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Diosa del amor </a:t>
                      </a:r>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Diosa de la belleza </a:t>
                      </a:r>
                    </a:p>
                  </a:txBody>
                  <a:tcPr/>
                </a:tc>
                <a:extLst>
                  <a:ext uri="{0D108BD9-81ED-4DB2-BD59-A6C34878D82A}">
                    <a16:rowId xmlns:a16="http://schemas.microsoft.com/office/drawing/2014/main" val="4290033742"/>
                  </a:ext>
                </a:extLst>
              </a:tr>
            </a:tbl>
          </a:graphicData>
        </a:graphic>
      </p:graphicFrame>
      <p:pic>
        <p:nvPicPr>
          <p:cNvPr id="11" name="Imagen 10">
            <a:extLst>
              <a:ext uri="{FF2B5EF4-FFF2-40B4-BE49-F238E27FC236}">
                <a16:creationId xmlns:a16="http://schemas.microsoft.com/office/drawing/2014/main" id="{1378F3D0-142F-4F73-9C95-372D89E4868A}"/>
              </a:ext>
            </a:extLst>
          </p:cNvPr>
          <p:cNvPicPr>
            <a:picLocks noChangeAspect="1"/>
          </p:cNvPicPr>
          <p:nvPr/>
        </p:nvPicPr>
        <p:blipFill rotWithShape="1">
          <a:blip r:embed="rId2"/>
          <a:srcRect l="45664"/>
          <a:stretch/>
        </p:blipFill>
        <p:spPr>
          <a:xfrm>
            <a:off x="1351720" y="2849216"/>
            <a:ext cx="3379306" cy="2252757"/>
          </a:xfrm>
          <a:prstGeom prst="rect">
            <a:avLst/>
          </a:prstGeom>
        </p:spPr>
      </p:pic>
      <p:pic>
        <p:nvPicPr>
          <p:cNvPr id="6" name="Imagen 5">
            <a:extLst>
              <a:ext uri="{FF2B5EF4-FFF2-40B4-BE49-F238E27FC236}">
                <a16:creationId xmlns:a16="http://schemas.microsoft.com/office/drawing/2014/main" id="{15CD1D54-38FD-42CB-92C9-D4544F4C652C}"/>
              </a:ext>
            </a:extLst>
          </p:cNvPr>
          <p:cNvPicPr>
            <a:picLocks noChangeAspect="1"/>
          </p:cNvPicPr>
          <p:nvPr/>
        </p:nvPicPr>
        <p:blipFill rotWithShape="1">
          <a:blip r:embed="rId3">
            <a:extLst>
              <a:ext uri="{28A0092B-C50C-407E-A947-70E740481C1C}">
                <a14:useLocalDpi xmlns:a14="http://schemas.microsoft.com/office/drawing/2010/main" val="0"/>
              </a:ext>
            </a:extLst>
          </a:blip>
          <a:srcRect l="15436" t="37868" r="63772" b="22112"/>
          <a:stretch/>
        </p:blipFill>
        <p:spPr>
          <a:xfrm>
            <a:off x="1351720" y="821635"/>
            <a:ext cx="3379306" cy="1855298"/>
          </a:xfrm>
          <a:prstGeom prst="rect">
            <a:avLst/>
          </a:prstGeom>
        </p:spPr>
      </p:pic>
    </p:spTree>
    <p:extLst>
      <p:ext uri="{BB962C8B-B14F-4D97-AF65-F5344CB8AC3E}">
        <p14:creationId xmlns:p14="http://schemas.microsoft.com/office/powerpoint/2010/main" val="28223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EE09F46-5D76-4E67-8133-DA8E3BD651C5}"/>
              </a:ext>
            </a:extLst>
          </p:cNvPr>
          <p:cNvPicPr>
            <a:picLocks noChangeAspect="1"/>
          </p:cNvPicPr>
          <p:nvPr/>
        </p:nvPicPr>
        <p:blipFill rotWithShape="1">
          <a:blip r:embed="rId2"/>
          <a:srcRect l="-100098" t="14941" r="155868" b="-14941"/>
          <a:stretch/>
        </p:blipFill>
        <p:spPr>
          <a:xfrm>
            <a:off x="3779306" y="2206633"/>
            <a:ext cx="2184172" cy="2749534"/>
          </a:xfrm>
          <a:prstGeom prst="rect">
            <a:avLst/>
          </a:prstGeom>
        </p:spPr>
      </p:pic>
      <p:graphicFrame>
        <p:nvGraphicFramePr>
          <p:cNvPr id="7" name="Tabla 7">
            <a:extLst>
              <a:ext uri="{FF2B5EF4-FFF2-40B4-BE49-F238E27FC236}">
                <a16:creationId xmlns:a16="http://schemas.microsoft.com/office/drawing/2014/main" id="{06694A70-8395-4CB0-A6BB-576EA8F0B43A}"/>
              </a:ext>
            </a:extLst>
          </p:cNvPr>
          <p:cNvGraphicFramePr>
            <a:graphicFrameLocks noGrp="1"/>
          </p:cNvGraphicFramePr>
          <p:nvPr>
            <p:extLst>
              <p:ext uri="{D42A27DB-BD31-4B8C-83A1-F6EECF244321}">
                <p14:modId xmlns:p14="http://schemas.microsoft.com/office/powerpoint/2010/main" val="392894867"/>
              </p:ext>
            </p:extLst>
          </p:nvPr>
        </p:nvGraphicFramePr>
        <p:xfrm>
          <a:off x="998329" y="343485"/>
          <a:ext cx="10040730" cy="5129664"/>
        </p:xfrm>
        <a:graphic>
          <a:graphicData uri="http://schemas.openxmlformats.org/drawingml/2006/table">
            <a:tbl>
              <a:tblPr firstRow="1" bandRow="1">
                <a:tableStyleId>{D7AC3CCA-C797-4891-BE02-D94E43425B78}</a:tableStyleId>
              </a:tblPr>
              <a:tblGrid>
                <a:gridCol w="5020365">
                  <a:extLst>
                    <a:ext uri="{9D8B030D-6E8A-4147-A177-3AD203B41FA5}">
                      <a16:colId xmlns:a16="http://schemas.microsoft.com/office/drawing/2014/main" val="1152625354"/>
                    </a:ext>
                  </a:extLst>
                </a:gridCol>
                <a:gridCol w="5020365">
                  <a:extLst>
                    <a:ext uri="{9D8B030D-6E8A-4147-A177-3AD203B41FA5}">
                      <a16:colId xmlns:a16="http://schemas.microsoft.com/office/drawing/2014/main" val="2248700599"/>
                    </a:ext>
                  </a:extLst>
                </a:gridCol>
              </a:tblGrid>
              <a:tr h="2564832">
                <a:tc>
                  <a:txBody>
                    <a:bodyPr/>
                    <a:lstStyle/>
                    <a:p>
                      <a:r>
                        <a:rPr kumimoji="0" lang="es-CL" sz="1800" b="1" i="0" u="none" strike="noStrike" kern="1200" cap="none" spc="0" normalizeH="0" baseline="0" noProof="0" dirty="0">
                          <a:ln>
                            <a:noFill/>
                          </a:ln>
                          <a:solidFill>
                            <a:prstClr val="black"/>
                          </a:solidFill>
                          <a:effectLst/>
                          <a:uLnTx/>
                          <a:uFillTx/>
                          <a:latin typeface="+mn-lt"/>
                          <a:ea typeface="+mn-ea"/>
                          <a:cs typeface="+mn-cs"/>
                        </a:rPr>
                        <a:t>                    nombre de dioses romanos</a:t>
                      </a:r>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CL"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Función, características </a:t>
                      </a:r>
                    </a:p>
                    <a:p>
                      <a:pPr marL="0" indent="0">
                        <a:buFont typeface="Wingdings" panose="05000000000000000000" pitchFamily="2" charset="2"/>
                        <a:buNone/>
                      </a:pPr>
                      <a:endParaRPr lang="es-CL" dirty="0"/>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Reina de los dioses </a:t>
                      </a:r>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Protectora del matrimonio y de la familia </a:t>
                      </a:r>
                    </a:p>
                  </a:txBody>
                  <a:tcPr/>
                </a:tc>
                <a:extLst>
                  <a:ext uri="{0D108BD9-81ED-4DB2-BD59-A6C34878D82A}">
                    <a16:rowId xmlns:a16="http://schemas.microsoft.com/office/drawing/2014/main" val="3401175425"/>
                  </a:ext>
                </a:extLst>
              </a:tr>
              <a:tr h="2564832">
                <a:tc>
                  <a:txBody>
                    <a:bodyPr/>
                    <a:lstStyle/>
                    <a:p>
                      <a:endParaRPr lang="es-CL" dirty="0"/>
                    </a:p>
                  </a:txBody>
                  <a:tcPr/>
                </a:tc>
                <a:tc>
                  <a:txBody>
                    <a:bodyPr/>
                    <a:lstStyle/>
                    <a:p>
                      <a:endParaRPr lang="es-CL" b="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Diosa de la inteligencia </a:t>
                      </a: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Diosa de la guerra y justicia </a:t>
                      </a: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Protectoras de las instituciones políticas </a:t>
                      </a: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Patronas de  los artesanos </a:t>
                      </a:r>
                    </a:p>
                  </a:txBody>
                  <a:tcPr/>
                </a:tc>
                <a:extLst>
                  <a:ext uri="{0D108BD9-81ED-4DB2-BD59-A6C34878D82A}">
                    <a16:rowId xmlns:a16="http://schemas.microsoft.com/office/drawing/2014/main" val="2351541462"/>
                  </a:ext>
                </a:extLst>
              </a:tr>
            </a:tbl>
          </a:graphicData>
        </a:graphic>
      </p:graphicFrame>
      <p:pic>
        <p:nvPicPr>
          <p:cNvPr id="6" name="Imagen 5">
            <a:extLst>
              <a:ext uri="{FF2B5EF4-FFF2-40B4-BE49-F238E27FC236}">
                <a16:creationId xmlns:a16="http://schemas.microsoft.com/office/drawing/2014/main" id="{3948C056-3811-4B5D-9A60-BAE1B8012BD7}"/>
              </a:ext>
            </a:extLst>
          </p:cNvPr>
          <p:cNvPicPr>
            <a:picLocks noChangeAspect="1"/>
          </p:cNvPicPr>
          <p:nvPr/>
        </p:nvPicPr>
        <p:blipFill rotWithShape="1">
          <a:blip r:embed="rId2"/>
          <a:srcRect l="-2683" r="58453"/>
          <a:stretch/>
        </p:blipFill>
        <p:spPr>
          <a:xfrm>
            <a:off x="1948070" y="2985421"/>
            <a:ext cx="2579490" cy="2340322"/>
          </a:xfrm>
          <a:prstGeom prst="rect">
            <a:avLst/>
          </a:prstGeom>
        </p:spPr>
      </p:pic>
      <p:pic>
        <p:nvPicPr>
          <p:cNvPr id="4" name="Imagen 3">
            <a:extLst>
              <a:ext uri="{FF2B5EF4-FFF2-40B4-BE49-F238E27FC236}">
                <a16:creationId xmlns:a16="http://schemas.microsoft.com/office/drawing/2014/main" id="{A56C2B1A-4B3D-40C3-8605-FEA0C8F3185B}"/>
              </a:ext>
            </a:extLst>
          </p:cNvPr>
          <p:cNvPicPr>
            <a:picLocks noChangeAspect="1"/>
          </p:cNvPicPr>
          <p:nvPr/>
        </p:nvPicPr>
        <p:blipFill rotWithShape="1">
          <a:blip r:embed="rId3"/>
          <a:srcRect l="50000"/>
          <a:stretch/>
        </p:blipFill>
        <p:spPr>
          <a:xfrm>
            <a:off x="2061516" y="821634"/>
            <a:ext cx="2466045" cy="1955473"/>
          </a:xfrm>
          <a:prstGeom prst="rect">
            <a:avLst/>
          </a:prstGeom>
        </p:spPr>
      </p:pic>
    </p:spTree>
    <p:extLst>
      <p:ext uri="{BB962C8B-B14F-4D97-AF65-F5344CB8AC3E}">
        <p14:creationId xmlns:p14="http://schemas.microsoft.com/office/powerpoint/2010/main" val="126922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7">
            <a:extLst>
              <a:ext uri="{FF2B5EF4-FFF2-40B4-BE49-F238E27FC236}">
                <a16:creationId xmlns:a16="http://schemas.microsoft.com/office/drawing/2014/main" id="{CF010772-2A32-41EF-8A01-828692F4AA69}"/>
              </a:ext>
            </a:extLst>
          </p:cNvPr>
          <p:cNvGraphicFramePr>
            <a:graphicFrameLocks noGrp="1"/>
          </p:cNvGraphicFramePr>
          <p:nvPr>
            <p:extLst>
              <p:ext uri="{D42A27DB-BD31-4B8C-83A1-F6EECF244321}">
                <p14:modId xmlns:p14="http://schemas.microsoft.com/office/powerpoint/2010/main" val="3867418239"/>
              </p:ext>
            </p:extLst>
          </p:nvPr>
        </p:nvGraphicFramePr>
        <p:xfrm>
          <a:off x="653772" y="369990"/>
          <a:ext cx="10040730" cy="5129664"/>
        </p:xfrm>
        <a:graphic>
          <a:graphicData uri="http://schemas.openxmlformats.org/drawingml/2006/table">
            <a:tbl>
              <a:tblPr firstRow="1" bandRow="1">
                <a:tableStyleId>{D7AC3CCA-C797-4891-BE02-D94E43425B78}</a:tableStyleId>
              </a:tblPr>
              <a:tblGrid>
                <a:gridCol w="5020365">
                  <a:extLst>
                    <a:ext uri="{9D8B030D-6E8A-4147-A177-3AD203B41FA5}">
                      <a16:colId xmlns:a16="http://schemas.microsoft.com/office/drawing/2014/main" val="1152625354"/>
                    </a:ext>
                  </a:extLst>
                </a:gridCol>
                <a:gridCol w="5020365">
                  <a:extLst>
                    <a:ext uri="{9D8B030D-6E8A-4147-A177-3AD203B41FA5}">
                      <a16:colId xmlns:a16="http://schemas.microsoft.com/office/drawing/2014/main" val="2248700599"/>
                    </a:ext>
                  </a:extLst>
                </a:gridCol>
              </a:tblGrid>
              <a:tr h="2564832">
                <a:tc>
                  <a:txBody>
                    <a:bodyPr/>
                    <a:lstStyle/>
                    <a:p>
                      <a:r>
                        <a:rPr kumimoji="0" lang="es-CL" sz="1800" b="1" i="0" u="none" strike="noStrike" kern="1200" cap="none" spc="0" normalizeH="0" baseline="0" noProof="0" dirty="0">
                          <a:ln>
                            <a:noFill/>
                          </a:ln>
                          <a:solidFill>
                            <a:prstClr val="black"/>
                          </a:solidFill>
                          <a:effectLst/>
                          <a:uLnTx/>
                          <a:uFillTx/>
                          <a:latin typeface="+mn-lt"/>
                          <a:ea typeface="+mn-ea"/>
                          <a:cs typeface="+mn-cs"/>
                        </a:rPr>
                        <a:t>                    nombre de dioses romano</a:t>
                      </a:r>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CL"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Función, características </a:t>
                      </a:r>
                    </a:p>
                    <a:p>
                      <a:pPr marL="0" indent="0">
                        <a:buFont typeface="Wingdings" panose="05000000000000000000" pitchFamily="2" charset="2"/>
                        <a:buNone/>
                      </a:pPr>
                      <a:endParaRPr lang="es-CL" dirty="0"/>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Diosa de la caza </a:t>
                      </a:r>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Diosa de la virginidad, de la luz y la paz  </a:t>
                      </a:r>
                    </a:p>
                  </a:txBody>
                  <a:tcPr/>
                </a:tc>
                <a:extLst>
                  <a:ext uri="{0D108BD9-81ED-4DB2-BD59-A6C34878D82A}">
                    <a16:rowId xmlns:a16="http://schemas.microsoft.com/office/drawing/2014/main" val="3401175425"/>
                  </a:ext>
                </a:extLst>
              </a:tr>
              <a:tr h="2564832">
                <a:tc>
                  <a:txBody>
                    <a:bodyPr/>
                    <a:lstStyle/>
                    <a:p>
                      <a:endParaRPr lang="es-CL" dirty="0"/>
                    </a:p>
                  </a:txBody>
                  <a:tcPr/>
                </a:tc>
                <a:tc>
                  <a:txBody>
                    <a:bodyPr/>
                    <a:lstStyle/>
                    <a:p>
                      <a:endParaRPr lang="es-CL" b="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Dios de la luz de la poesía </a:t>
                      </a: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Dios de la música </a:t>
                      </a:r>
                    </a:p>
                    <a:p>
                      <a:pPr marL="285750" indent="-285750">
                        <a:buFont typeface="Wingdings" panose="05000000000000000000" pitchFamily="2" charset="2"/>
                        <a:buChar char="ü"/>
                      </a:pPr>
                      <a:r>
                        <a:rPr lang="es-CL" b="0" dirty="0">
                          <a:latin typeface="Arial" panose="020B0604020202020204" pitchFamily="34" charset="0"/>
                          <a:cs typeface="Arial" panose="020B0604020202020204" pitchFamily="34" charset="0"/>
                        </a:rPr>
                        <a:t>Dios de la </a:t>
                      </a:r>
                      <a:r>
                        <a:rPr lang="es-CL" b="0" dirty="0" err="1">
                          <a:latin typeface="Arial" panose="020B0604020202020204" pitchFamily="34" charset="0"/>
                          <a:cs typeface="Arial" panose="020B0604020202020204" pitchFamily="34" charset="0"/>
                        </a:rPr>
                        <a:t>poesia</a:t>
                      </a:r>
                      <a:r>
                        <a:rPr lang="es-CL" b="0" dirty="0">
                          <a:latin typeface="Arial" panose="020B0604020202020204" pitchFamily="34" charset="0"/>
                          <a:cs typeface="Arial" panose="020B0604020202020204" pitchFamily="34" charset="0"/>
                        </a:rPr>
                        <a:t> y de la paz </a:t>
                      </a:r>
                    </a:p>
                  </a:txBody>
                  <a:tcPr/>
                </a:tc>
                <a:extLst>
                  <a:ext uri="{0D108BD9-81ED-4DB2-BD59-A6C34878D82A}">
                    <a16:rowId xmlns:a16="http://schemas.microsoft.com/office/drawing/2014/main" val="2351541462"/>
                  </a:ext>
                </a:extLst>
              </a:tr>
            </a:tbl>
          </a:graphicData>
        </a:graphic>
      </p:graphicFrame>
      <p:pic>
        <p:nvPicPr>
          <p:cNvPr id="5" name="Imagen 4">
            <a:extLst>
              <a:ext uri="{FF2B5EF4-FFF2-40B4-BE49-F238E27FC236}">
                <a16:creationId xmlns:a16="http://schemas.microsoft.com/office/drawing/2014/main" id="{78C469DE-EFAD-42E4-96AF-B88B3853B738}"/>
              </a:ext>
            </a:extLst>
          </p:cNvPr>
          <p:cNvPicPr>
            <a:picLocks noChangeAspect="1"/>
          </p:cNvPicPr>
          <p:nvPr/>
        </p:nvPicPr>
        <p:blipFill>
          <a:blip r:embed="rId2"/>
          <a:stretch>
            <a:fillRect/>
          </a:stretch>
        </p:blipFill>
        <p:spPr>
          <a:xfrm>
            <a:off x="1285461" y="766292"/>
            <a:ext cx="3061252" cy="1976908"/>
          </a:xfrm>
          <a:prstGeom prst="rect">
            <a:avLst/>
          </a:prstGeom>
        </p:spPr>
      </p:pic>
      <p:pic>
        <p:nvPicPr>
          <p:cNvPr id="6" name="Imagen 5">
            <a:extLst>
              <a:ext uri="{FF2B5EF4-FFF2-40B4-BE49-F238E27FC236}">
                <a16:creationId xmlns:a16="http://schemas.microsoft.com/office/drawing/2014/main" id="{81779C19-59DB-482A-8126-445FBF95410B}"/>
              </a:ext>
            </a:extLst>
          </p:cNvPr>
          <p:cNvPicPr>
            <a:picLocks noChangeAspect="1"/>
          </p:cNvPicPr>
          <p:nvPr/>
        </p:nvPicPr>
        <p:blipFill>
          <a:blip r:embed="rId3"/>
          <a:stretch>
            <a:fillRect/>
          </a:stretch>
        </p:blipFill>
        <p:spPr>
          <a:xfrm>
            <a:off x="1152939" y="3032957"/>
            <a:ext cx="3326296" cy="2241408"/>
          </a:xfrm>
          <a:prstGeom prst="rect">
            <a:avLst/>
          </a:prstGeom>
        </p:spPr>
      </p:pic>
    </p:spTree>
    <p:extLst>
      <p:ext uri="{BB962C8B-B14F-4D97-AF65-F5344CB8AC3E}">
        <p14:creationId xmlns:p14="http://schemas.microsoft.com/office/powerpoint/2010/main" val="273054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FA306F71-DA6D-4ADA-9407-F1E37B025D48}"/>
              </a:ext>
            </a:extLst>
          </p:cNvPr>
          <p:cNvGraphicFramePr>
            <a:graphicFrameLocks noGrp="1"/>
          </p:cNvGraphicFramePr>
          <p:nvPr>
            <p:extLst>
              <p:ext uri="{D42A27DB-BD31-4B8C-83A1-F6EECF244321}">
                <p14:modId xmlns:p14="http://schemas.microsoft.com/office/powerpoint/2010/main" val="2232015657"/>
              </p:ext>
            </p:extLst>
          </p:nvPr>
        </p:nvGraphicFramePr>
        <p:xfrm>
          <a:off x="450573" y="719666"/>
          <a:ext cx="10561984" cy="4620960"/>
        </p:xfrm>
        <a:graphic>
          <a:graphicData uri="http://schemas.openxmlformats.org/drawingml/2006/table">
            <a:tbl>
              <a:tblPr firstRow="1" bandRow="1">
                <a:tableStyleId>{D7AC3CCA-C797-4891-BE02-D94E43425B78}</a:tableStyleId>
              </a:tblPr>
              <a:tblGrid>
                <a:gridCol w="5280992">
                  <a:extLst>
                    <a:ext uri="{9D8B030D-6E8A-4147-A177-3AD203B41FA5}">
                      <a16:colId xmlns:a16="http://schemas.microsoft.com/office/drawing/2014/main" val="2833718406"/>
                    </a:ext>
                  </a:extLst>
                </a:gridCol>
                <a:gridCol w="5280992">
                  <a:extLst>
                    <a:ext uri="{9D8B030D-6E8A-4147-A177-3AD203B41FA5}">
                      <a16:colId xmlns:a16="http://schemas.microsoft.com/office/drawing/2014/main" val="1875652256"/>
                    </a:ext>
                  </a:extLst>
                </a:gridCol>
              </a:tblGrid>
              <a:tr h="2310480">
                <a:tc>
                  <a:txBody>
                    <a:bodyPr/>
                    <a:lstStyle/>
                    <a:p>
                      <a:r>
                        <a:rPr kumimoji="0" lang="es-CL" sz="1800" b="1" i="0" u="none" strike="noStrike" kern="1200" cap="none" spc="0" normalizeH="0" baseline="0" noProof="0" dirty="0">
                          <a:ln>
                            <a:noFill/>
                          </a:ln>
                          <a:solidFill>
                            <a:prstClr val="black"/>
                          </a:solidFill>
                          <a:effectLst/>
                          <a:uLnTx/>
                          <a:uFillTx/>
                          <a:latin typeface="+mn-lt"/>
                          <a:ea typeface="+mn-ea"/>
                          <a:cs typeface="+mn-cs"/>
                        </a:rPr>
                        <a:t>                      Nombre de dioses romano</a:t>
                      </a:r>
                      <a:endParaRPr lang="es-CL" dirty="0"/>
                    </a:p>
                  </a:txBody>
                  <a:tcPr/>
                </a:tc>
                <a:tc>
                  <a:txBody>
                    <a:bodyPr/>
                    <a:lstStyle/>
                    <a:p>
                      <a:r>
                        <a:rPr kumimoji="0" lang="es-CL"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Función, características </a:t>
                      </a:r>
                    </a:p>
                    <a:p>
                      <a:pPr marL="285750" indent="-285750">
                        <a:buFont typeface="Wingdings" panose="05000000000000000000" pitchFamily="2" charset="2"/>
                        <a:buChar char="ü"/>
                      </a:pPr>
                      <a:r>
                        <a:rPr kumimoji="0" lang="es-C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Dios del comercio </a:t>
                      </a:r>
                    </a:p>
                    <a:p>
                      <a:pPr marL="285750" indent="-285750">
                        <a:buFont typeface="Wingdings" panose="05000000000000000000" pitchFamily="2" charset="2"/>
                        <a:buChar char="ü"/>
                      </a:pPr>
                      <a:r>
                        <a:rPr kumimoji="0" lang="es-C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Protector de los caminos </a:t>
                      </a:r>
                    </a:p>
                    <a:p>
                      <a:pPr marL="285750" indent="-285750">
                        <a:buFont typeface="Wingdings" panose="05000000000000000000" pitchFamily="2" charset="2"/>
                        <a:buChar char="ü"/>
                      </a:pPr>
                      <a:r>
                        <a:rPr kumimoji="0" lang="es-C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Guía del viajero </a:t>
                      </a:r>
                    </a:p>
                  </a:txBody>
                  <a:tcPr/>
                </a:tc>
                <a:extLst>
                  <a:ext uri="{0D108BD9-81ED-4DB2-BD59-A6C34878D82A}">
                    <a16:rowId xmlns:a16="http://schemas.microsoft.com/office/drawing/2014/main" val="2104147621"/>
                  </a:ext>
                </a:extLst>
              </a:tr>
              <a:tr h="2310480">
                <a:tc>
                  <a:txBody>
                    <a:bodyPr/>
                    <a:lstStyle/>
                    <a:p>
                      <a:endParaRPr lang="es-CL" dirty="0"/>
                    </a:p>
                  </a:txBody>
                  <a:tcPr/>
                </a:tc>
                <a:tc>
                  <a:txBody>
                    <a:bodyPr/>
                    <a:lstStyle/>
                    <a:p>
                      <a:endParaRPr lang="es-CL" dirty="0"/>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Dios del vino y de la danza </a:t>
                      </a:r>
                    </a:p>
                    <a:p>
                      <a:pPr marL="285750" indent="-285750">
                        <a:buFont typeface="Wingdings" panose="05000000000000000000" pitchFamily="2" charset="2"/>
                        <a:buChar char="ü"/>
                      </a:pPr>
                      <a:r>
                        <a:rPr lang="es-CL" b="1" dirty="0">
                          <a:latin typeface="Arial" panose="020B0604020202020204" pitchFamily="34" charset="0"/>
                          <a:cs typeface="Arial" panose="020B0604020202020204" pitchFamily="34" charset="0"/>
                        </a:rPr>
                        <a:t>Inspirador del delirio </a:t>
                      </a:r>
                    </a:p>
                  </a:txBody>
                  <a:tcPr/>
                </a:tc>
                <a:extLst>
                  <a:ext uri="{0D108BD9-81ED-4DB2-BD59-A6C34878D82A}">
                    <a16:rowId xmlns:a16="http://schemas.microsoft.com/office/drawing/2014/main" val="2101098040"/>
                  </a:ext>
                </a:extLst>
              </a:tr>
            </a:tbl>
          </a:graphicData>
        </a:graphic>
      </p:graphicFrame>
      <p:pic>
        <p:nvPicPr>
          <p:cNvPr id="7" name="Imagen 6">
            <a:extLst>
              <a:ext uri="{FF2B5EF4-FFF2-40B4-BE49-F238E27FC236}">
                <a16:creationId xmlns:a16="http://schemas.microsoft.com/office/drawing/2014/main" id="{BDDE75A2-BF90-4B4A-9BEA-412F9EA11E5C}"/>
              </a:ext>
            </a:extLst>
          </p:cNvPr>
          <p:cNvPicPr>
            <a:picLocks noChangeAspect="1"/>
          </p:cNvPicPr>
          <p:nvPr/>
        </p:nvPicPr>
        <p:blipFill>
          <a:blip r:embed="rId2"/>
          <a:stretch>
            <a:fillRect/>
          </a:stretch>
        </p:blipFill>
        <p:spPr>
          <a:xfrm>
            <a:off x="1590260" y="1099930"/>
            <a:ext cx="2517165" cy="1722468"/>
          </a:xfrm>
          <a:prstGeom prst="rect">
            <a:avLst/>
          </a:prstGeom>
        </p:spPr>
      </p:pic>
      <p:pic>
        <p:nvPicPr>
          <p:cNvPr id="8" name="Imagen 7">
            <a:extLst>
              <a:ext uri="{FF2B5EF4-FFF2-40B4-BE49-F238E27FC236}">
                <a16:creationId xmlns:a16="http://schemas.microsoft.com/office/drawing/2014/main" id="{BD60E8D9-F6C1-4F0A-B067-EA69D7A6590F}"/>
              </a:ext>
            </a:extLst>
          </p:cNvPr>
          <p:cNvPicPr>
            <a:picLocks noChangeAspect="1"/>
          </p:cNvPicPr>
          <p:nvPr/>
        </p:nvPicPr>
        <p:blipFill>
          <a:blip r:embed="rId3"/>
          <a:stretch>
            <a:fillRect/>
          </a:stretch>
        </p:blipFill>
        <p:spPr>
          <a:xfrm>
            <a:off x="1590260" y="3208955"/>
            <a:ext cx="2517165" cy="1914309"/>
          </a:xfrm>
          <a:prstGeom prst="rect">
            <a:avLst/>
          </a:prstGeom>
        </p:spPr>
      </p:pic>
    </p:spTree>
    <p:extLst>
      <p:ext uri="{BB962C8B-B14F-4D97-AF65-F5344CB8AC3E}">
        <p14:creationId xmlns:p14="http://schemas.microsoft.com/office/powerpoint/2010/main" val="143367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F9695EC-8528-4A43-91CB-D7A46A17933E}"/>
              </a:ext>
            </a:extLst>
          </p:cNvPr>
          <p:cNvSpPr/>
          <p:nvPr/>
        </p:nvSpPr>
        <p:spPr>
          <a:xfrm>
            <a:off x="2835966" y="371061"/>
            <a:ext cx="5314121" cy="136497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CL" sz="3200" dirty="0"/>
              <a:t>TICKET DE SALIDA</a:t>
            </a:r>
          </a:p>
          <a:p>
            <a:pPr algn="ctr"/>
            <a:r>
              <a:rPr lang="es-CL" sz="3200" dirty="0"/>
              <a:t>Nombre: _____________ </a:t>
            </a:r>
          </a:p>
        </p:txBody>
      </p:sp>
      <p:graphicFrame>
        <p:nvGraphicFramePr>
          <p:cNvPr id="11" name="Tabla 11">
            <a:extLst>
              <a:ext uri="{FF2B5EF4-FFF2-40B4-BE49-F238E27FC236}">
                <a16:creationId xmlns:a16="http://schemas.microsoft.com/office/drawing/2014/main" id="{7AE745FE-2802-440B-8248-BB3E982053EF}"/>
              </a:ext>
            </a:extLst>
          </p:cNvPr>
          <p:cNvGraphicFramePr>
            <a:graphicFrameLocks noGrp="1"/>
          </p:cNvGraphicFramePr>
          <p:nvPr>
            <p:extLst>
              <p:ext uri="{D42A27DB-BD31-4B8C-83A1-F6EECF244321}">
                <p14:modId xmlns:p14="http://schemas.microsoft.com/office/powerpoint/2010/main" val="3011474506"/>
              </p:ext>
            </p:extLst>
          </p:nvPr>
        </p:nvGraphicFramePr>
        <p:xfrm>
          <a:off x="1621183" y="1855304"/>
          <a:ext cx="8128000" cy="3749040"/>
        </p:xfrm>
        <a:graphic>
          <a:graphicData uri="http://schemas.openxmlformats.org/drawingml/2006/table">
            <a:tbl>
              <a:tblPr firstRow="1" bandRow="1">
                <a:tableStyleId>{22838BEF-8BB2-4498-84A7-C5851F593DF1}</a:tableStyleId>
              </a:tblPr>
              <a:tblGrid>
                <a:gridCol w="4064000">
                  <a:extLst>
                    <a:ext uri="{9D8B030D-6E8A-4147-A177-3AD203B41FA5}">
                      <a16:colId xmlns:a16="http://schemas.microsoft.com/office/drawing/2014/main" val="2747772107"/>
                    </a:ext>
                  </a:extLst>
                </a:gridCol>
                <a:gridCol w="4064000">
                  <a:extLst>
                    <a:ext uri="{9D8B030D-6E8A-4147-A177-3AD203B41FA5}">
                      <a16:colId xmlns:a16="http://schemas.microsoft.com/office/drawing/2014/main" val="953182318"/>
                    </a:ext>
                  </a:extLst>
                </a:gridCol>
              </a:tblGrid>
              <a:tr h="1709531">
                <a:tc>
                  <a:txBody>
                    <a:bodyPr/>
                    <a:lstStyle/>
                    <a:p>
                      <a:r>
                        <a:rPr lang="es-CL" b="0" dirty="0"/>
                        <a:t>1. ¿ los dioses romanos eran:</a:t>
                      </a:r>
                    </a:p>
                    <a:p>
                      <a:pPr marL="342900" indent="-342900">
                        <a:buFont typeface="+mj-lt"/>
                        <a:buAutoNum type="alphaUcPeriod"/>
                      </a:pPr>
                      <a:r>
                        <a:rPr kumimoji="0" lang="es-CL" sz="1800" b="0" i="0" u="none" strike="noStrike" kern="1200" cap="none" spc="0" normalizeH="0" baseline="0" noProof="0" dirty="0">
                          <a:ln>
                            <a:noFill/>
                          </a:ln>
                          <a:solidFill>
                            <a:srgbClr val="21242C"/>
                          </a:solidFill>
                          <a:effectLst/>
                          <a:uLnTx/>
                          <a:uFillTx/>
                          <a:latin typeface="Lato"/>
                          <a:ea typeface="+mn-ea"/>
                          <a:cs typeface="+mn-cs"/>
                        </a:rPr>
                        <a:t> Divinidades adoradas en la </a:t>
                      </a:r>
                      <a:r>
                        <a:rPr kumimoji="0" lang="es-CL" sz="1800" b="0" i="0" u="none" strike="noStrike" kern="1200" cap="none" spc="0" normalizeH="0" baseline="0" noProof="0" dirty="0">
                          <a:ln>
                            <a:noFill/>
                          </a:ln>
                          <a:solidFill>
                            <a:schemeClr val="tx1"/>
                          </a:solidFill>
                          <a:effectLst/>
                          <a:uLnTx/>
                          <a:uFillTx/>
                          <a:latin typeface="Lato"/>
                          <a:ea typeface="+mn-ea"/>
                          <a:cs typeface="+mn-cs"/>
                        </a:rPr>
                        <a:t>antigua roma .</a:t>
                      </a:r>
                    </a:p>
                    <a:p>
                      <a:pPr marL="342900" indent="-342900">
                        <a:buFont typeface="+mj-lt"/>
                        <a:buAutoNum type="alphaUcPeriod"/>
                      </a:pPr>
                      <a:r>
                        <a:rPr kumimoji="0" lang="es-CL" sz="1800" b="0" i="0" u="none" strike="noStrike" kern="1200" cap="none" spc="0" normalizeH="0" baseline="0" noProof="0" dirty="0">
                          <a:ln>
                            <a:noFill/>
                          </a:ln>
                          <a:solidFill>
                            <a:schemeClr val="tx1"/>
                          </a:solidFill>
                          <a:effectLst/>
                          <a:uLnTx/>
                          <a:uFillTx/>
                          <a:latin typeface="Lato"/>
                          <a:ea typeface="+mn-ea"/>
                          <a:cs typeface="+mn-cs"/>
                        </a:rPr>
                        <a:t>Eran estatuas </a:t>
                      </a:r>
                    </a:p>
                    <a:p>
                      <a:pPr marL="342900" indent="-342900">
                        <a:buFont typeface="+mj-lt"/>
                        <a:buAutoNum type="alphaUcPeriod"/>
                      </a:pPr>
                      <a:r>
                        <a:rPr kumimoji="0" lang="es-CL" sz="1800" b="0" i="0" u="none" strike="noStrike" kern="1200" cap="none" spc="0" normalizeH="0" baseline="0" noProof="0" dirty="0">
                          <a:ln>
                            <a:noFill/>
                          </a:ln>
                          <a:solidFill>
                            <a:schemeClr val="tx1"/>
                          </a:solidFill>
                          <a:effectLst/>
                          <a:uLnTx/>
                          <a:uFillTx/>
                          <a:latin typeface="Lato"/>
                          <a:ea typeface="+mn-ea"/>
                          <a:cs typeface="+mn-cs"/>
                        </a:rPr>
                        <a:t>Ninguna de las anteriores </a:t>
                      </a:r>
                    </a:p>
                    <a:p>
                      <a:pPr marL="342900" indent="-342900">
                        <a:buFont typeface="+mj-lt"/>
                        <a:buAutoNum type="alphaUcPeriod"/>
                      </a:pPr>
                      <a:endParaRPr lang="es-CL" b="0" u="sng" dirty="0">
                        <a:solidFill>
                          <a:schemeClr val="tx1"/>
                        </a:solidFill>
                      </a:endParaRPr>
                    </a:p>
                  </a:txBody>
                  <a:tcPr/>
                </a:tc>
                <a:tc>
                  <a:txBody>
                    <a:bodyPr/>
                    <a:lstStyle/>
                    <a:p>
                      <a:r>
                        <a:rPr lang="es-CL" b="0" dirty="0"/>
                        <a:t>2. ¿La religión romana se diferencia de otras por?</a:t>
                      </a:r>
                    </a:p>
                    <a:p>
                      <a:pPr marL="342900" indent="-342900">
                        <a:buFont typeface="+mj-lt"/>
                        <a:buAutoNum type="alphaUcPeriod"/>
                      </a:pPr>
                      <a:r>
                        <a:rPr lang="es-CL" b="0" dirty="0">
                          <a:latin typeface="Arial" panose="020B0604020202020204" pitchFamily="34" charset="0"/>
                          <a:cs typeface="Arial" panose="020B0604020202020204" pitchFamily="34" charset="0"/>
                        </a:rPr>
                        <a:t>Adoraban solo a un Dios </a:t>
                      </a:r>
                    </a:p>
                    <a:p>
                      <a:pPr marL="342900" indent="-342900">
                        <a:buFont typeface="+mj-lt"/>
                        <a:buAutoNum type="alphaUcPeriod"/>
                      </a:pPr>
                      <a:r>
                        <a:rPr lang="es-CL" b="0" dirty="0">
                          <a:latin typeface="Arial" panose="020B0604020202020204" pitchFamily="34" charset="0"/>
                          <a:cs typeface="Arial" panose="020B0604020202020204" pitchFamily="34" charset="0"/>
                        </a:rPr>
                        <a:t>Ser politeístas</a:t>
                      </a:r>
                    </a:p>
                    <a:p>
                      <a:pPr marL="342900" indent="-342900">
                        <a:buFont typeface="+mj-lt"/>
                        <a:buAutoNum type="alphaUcPeriod"/>
                      </a:pPr>
                      <a:r>
                        <a:rPr lang="es-CL" b="0" dirty="0">
                          <a:latin typeface="Arial" panose="020B0604020202020204" pitchFamily="34" charset="0"/>
                          <a:cs typeface="Arial" panose="020B0604020202020204" pitchFamily="34" charset="0"/>
                        </a:rPr>
                        <a:t>Adoradores </a:t>
                      </a:r>
                    </a:p>
                    <a:p>
                      <a:pPr marL="342900" indent="-342900">
                        <a:buFont typeface="+mj-lt"/>
                        <a:buAutoNum type="alphaUcPeriod"/>
                      </a:pPr>
                      <a:endParaRPr lang="es-CL" dirty="0"/>
                    </a:p>
                  </a:txBody>
                  <a:tcPr/>
                </a:tc>
                <a:extLst>
                  <a:ext uri="{0D108BD9-81ED-4DB2-BD59-A6C34878D82A}">
                    <a16:rowId xmlns:a16="http://schemas.microsoft.com/office/drawing/2014/main" val="2892778192"/>
                  </a:ext>
                </a:extLst>
              </a:tr>
              <a:tr h="1709531">
                <a:tc>
                  <a:txBody>
                    <a:bodyPr/>
                    <a:lstStyle/>
                    <a:p>
                      <a:r>
                        <a:rPr lang="es-CL" dirty="0"/>
                        <a:t>3. Los romanos acostumbraban a tener un:</a:t>
                      </a:r>
                    </a:p>
                    <a:p>
                      <a:pPr marL="342900" indent="-342900">
                        <a:buFont typeface="+mj-lt"/>
                        <a:buAutoNum type="alphaUcPeriod"/>
                      </a:pPr>
                      <a:r>
                        <a:rPr lang="es-CL" dirty="0">
                          <a:latin typeface="Arial" panose="020B0604020202020204" pitchFamily="34" charset="0"/>
                          <a:cs typeface="Arial" panose="020B0604020202020204" pitchFamily="34" charset="0"/>
                        </a:rPr>
                        <a:t>Un altar en cada casa para adorar</a:t>
                      </a:r>
                    </a:p>
                    <a:p>
                      <a:pPr marL="342900" indent="-342900">
                        <a:buFont typeface="+mj-lt"/>
                        <a:buAutoNum type="alphaUcPeriod"/>
                      </a:pPr>
                      <a:r>
                        <a:rPr lang="es-CL" dirty="0">
                          <a:latin typeface="Arial" panose="020B0604020202020204" pitchFamily="34" charset="0"/>
                          <a:cs typeface="Arial" panose="020B0604020202020204" pitchFamily="34" charset="0"/>
                        </a:rPr>
                        <a:t>Construían templos </a:t>
                      </a:r>
                    </a:p>
                    <a:p>
                      <a:pPr marL="342900" indent="-342900">
                        <a:buFont typeface="+mj-lt"/>
                        <a:buAutoNum type="alphaUcPeriod"/>
                      </a:pPr>
                      <a:r>
                        <a:rPr lang="es-CL" dirty="0">
                          <a:latin typeface="Arial" panose="020B0604020202020204" pitchFamily="34" charset="0"/>
                          <a:cs typeface="Arial" panose="020B0604020202020204" pitchFamily="34" charset="0"/>
                        </a:rPr>
                        <a:t>A y b son correctas  </a:t>
                      </a:r>
                    </a:p>
                    <a:p>
                      <a:pPr marL="342900" indent="-342900">
                        <a:buFont typeface="+mj-lt"/>
                        <a:buAutoNum type="alphaUcPeriod"/>
                      </a:pPr>
                      <a:endParaRPr lang="es-CL" dirty="0"/>
                    </a:p>
                    <a:p>
                      <a:pPr marL="342900" indent="-342900">
                        <a:buFont typeface="+mj-lt"/>
                        <a:buAutoNum type="alphaUcPeriod"/>
                      </a:pPr>
                      <a:endParaRPr lang="es-CL" dirty="0"/>
                    </a:p>
                  </a:txBody>
                  <a:tcPr/>
                </a:tc>
                <a:tc>
                  <a:txBody>
                    <a:bodyPr/>
                    <a:lstStyle/>
                    <a:p>
                      <a:r>
                        <a:rPr lang="es-CL" dirty="0"/>
                        <a:t>4. Los dioses que mas adoraban eran :</a:t>
                      </a:r>
                    </a:p>
                    <a:p>
                      <a:pPr marL="342900" indent="-342900">
                        <a:buFont typeface="+mj-lt"/>
                        <a:buAutoNum type="alphaUcPeriod"/>
                      </a:pPr>
                      <a:r>
                        <a:rPr lang="es-CL" dirty="0">
                          <a:latin typeface="Arial" panose="020B0604020202020204" pitchFamily="34" charset="0"/>
                          <a:cs typeface="Arial" panose="020B0604020202020204" pitchFamily="34" charset="0"/>
                        </a:rPr>
                        <a:t>Venus </a:t>
                      </a:r>
                    </a:p>
                    <a:p>
                      <a:pPr marL="342900" indent="-342900">
                        <a:buFont typeface="+mj-lt"/>
                        <a:buAutoNum type="alphaUcPeriod"/>
                      </a:pPr>
                      <a:r>
                        <a:rPr lang="es-CL" dirty="0">
                          <a:latin typeface="Arial" panose="020B0604020202020204" pitchFamily="34" charset="0"/>
                          <a:cs typeface="Arial" panose="020B0604020202020204" pitchFamily="34" charset="0"/>
                        </a:rPr>
                        <a:t>Baco </a:t>
                      </a:r>
                    </a:p>
                    <a:p>
                      <a:pPr marL="342900" indent="-342900">
                        <a:buFont typeface="+mj-lt"/>
                        <a:buAutoNum type="alphaUcPeriod"/>
                      </a:pPr>
                      <a:r>
                        <a:rPr kumimoji="0" lang="es-CL" sz="18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Júpiter, Minerva y Juno</a:t>
                      </a:r>
                      <a:endParaRPr lang="es-C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54376"/>
                  </a:ext>
                </a:extLst>
              </a:tr>
            </a:tbl>
          </a:graphicData>
        </a:graphic>
      </p:graphicFrame>
    </p:spTree>
    <p:extLst>
      <p:ext uri="{BB962C8B-B14F-4D97-AF65-F5344CB8AC3E}">
        <p14:creationId xmlns:p14="http://schemas.microsoft.com/office/powerpoint/2010/main" val="160423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5E584BE-4E0E-41FD-93E7-1F89C117C724}"/>
              </a:ext>
            </a:extLst>
          </p:cNvPr>
          <p:cNvSpPr txBox="1"/>
          <p:nvPr/>
        </p:nvSpPr>
        <p:spPr>
          <a:xfrm>
            <a:off x="1000720" y="298064"/>
            <a:ext cx="6553966"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Recordemos las normas de la sala virtual:</a:t>
            </a:r>
          </a:p>
        </p:txBody>
      </p:sp>
      <p:pic>
        <p:nvPicPr>
          <p:cNvPr id="6" name="Imagen 5">
            <a:extLst>
              <a:ext uri="{FF2B5EF4-FFF2-40B4-BE49-F238E27FC236}">
                <a16:creationId xmlns:a16="http://schemas.microsoft.com/office/drawing/2014/main" id="{77253DE7-CDC0-471B-AEEB-1C2BF4720B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95920" y="759729"/>
            <a:ext cx="10201275" cy="4686915"/>
          </a:xfrm>
          <a:prstGeom prst="rect">
            <a:avLst/>
          </a:prstGeom>
        </p:spPr>
      </p:pic>
    </p:spTree>
    <p:extLst>
      <p:ext uri="{BB962C8B-B14F-4D97-AF65-F5344CB8AC3E}">
        <p14:creationId xmlns:p14="http://schemas.microsoft.com/office/powerpoint/2010/main" val="190385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E736-4C0C-49BA-A452-80280BA2387E}"/>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1BD29626-0CAF-49FE-9919-6687D5644748}"/>
              </a:ext>
            </a:extLst>
          </p:cNvPr>
          <p:cNvSpPr>
            <a:spLocks noGrp="1"/>
          </p:cNvSpPr>
          <p:nvPr>
            <p:ph sz="quarter" idx="13"/>
          </p:nvPr>
        </p:nvSpPr>
        <p:spPr/>
        <p:txBody>
          <a:bodyPr/>
          <a:lstStyle/>
          <a:p>
            <a:endParaRPr lang="es-CL" dirty="0"/>
          </a:p>
        </p:txBody>
      </p:sp>
      <p:pic>
        <p:nvPicPr>
          <p:cNvPr id="4" name="Imagen 3">
            <a:extLst>
              <a:ext uri="{FF2B5EF4-FFF2-40B4-BE49-F238E27FC236}">
                <a16:creationId xmlns:a16="http://schemas.microsoft.com/office/drawing/2014/main" id="{4B98822D-B263-4EF8-9293-09408E651A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85800" y="441677"/>
            <a:ext cx="10578548" cy="5107577"/>
          </a:xfrm>
          <a:prstGeom prst="rect">
            <a:avLst/>
          </a:prstGeom>
        </p:spPr>
      </p:pic>
    </p:spTree>
    <p:extLst>
      <p:ext uri="{BB962C8B-B14F-4D97-AF65-F5344CB8AC3E}">
        <p14:creationId xmlns:p14="http://schemas.microsoft.com/office/powerpoint/2010/main" val="30158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3F67D04-5D95-4C2F-B9E3-9F50BE72C27D}"/>
              </a:ext>
            </a:extLst>
          </p:cNvPr>
          <p:cNvSpPr txBox="1"/>
          <p:nvPr/>
        </p:nvSpPr>
        <p:spPr>
          <a:xfrm>
            <a:off x="2630556" y="334617"/>
            <a:ext cx="6639339" cy="523220"/>
          </a:xfrm>
          <a:prstGeom prst="rect">
            <a:avLst/>
          </a:prstGeom>
          <a:noFill/>
        </p:spPr>
        <p:txBody>
          <a:bodyPr wrap="square" rtlCol="0">
            <a:spAutoFit/>
          </a:bodyPr>
          <a:lstStyle/>
          <a:p>
            <a:pPr marL="457200" indent="-457200">
              <a:buFont typeface="Wingdings" panose="05000000000000000000" pitchFamily="2" charset="2"/>
              <a:buChar char="Ø"/>
              <a:defRPr/>
            </a:pPr>
            <a:r>
              <a:rPr lang="es-CL" sz="2800" b="1" dirty="0">
                <a:solidFill>
                  <a:prstClr val="black"/>
                </a:solidFill>
                <a:latin typeface="Arial" panose="020B0604020202020204" pitchFamily="34" charset="0"/>
                <a:cs typeface="Arial" panose="020B0604020202020204" pitchFamily="34" charset="0"/>
              </a:rPr>
              <a:t>¿ QUÉ APRENDEREMOS HOY? </a:t>
            </a:r>
          </a:p>
        </p:txBody>
      </p:sp>
      <p:pic>
        <p:nvPicPr>
          <p:cNvPr id="1026" name="Picture 2" descr="El Bombillo">
            <a:extLst>
              <a:ext uri="{FF2B5EF4-FFF2-40B4-BE49-F238E27FC236}">
                <a16:creationId xmlns:a16="http://schemas.microsoft.com/office/drawing/2014/main" id="{DC4B6B73-8845-4ED9-AD48-281530C3B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68" y="1113183"/>
            <a:ext cx="3038475"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9A1AB0A-083E-42C6-9668-D3A4F1140A9A}"/>
              </a:ext>
            </a:extLst>
          </p:cNvPr>
          <p:cNvSpPr txBox="1"/>
          <p:nvPr/>
        </p:nvSpPr>
        <p:spPr>
          <a:xfrm>
            <a:off x="3578087" y="1113183"/>
            <a:ext cx="7354957" cy="1540806"/>
          </a:xfrm>
          <a:prstGeom prst="rect">
            <a:avLst/>
          </a:prstGeom>
          <a:noFill/>
        </p:spPr>
        <p:txBody>
          <a:bodyPr wrap="square" rtlCol="0">
            <a:spAutoFit/>
          </a:bodyPr>
          <a:lstStyle/>
          <a:p>
            <a:pPr>
              <a:lnSpc>
                <a:spcPct val="106000"/>
              </a:lnSpc>
              <a:spcAft>
                <a:spcPts val="800"/>
              </a:spcAft>
            </a:pPr>
            <a:r>
              <a:rPr lang="es-CL"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Identificar las principales características de los dioses Romanos, completando cuadro con cada una de sus funciones, respondiendo preguntas  </a:t>
            </a:r>
            <a:r>
              <a:rPr lang="es-ES_tradnl"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mediante guía de trabajo manifestando una actitud de respeto y solidaridad que favorezca la convivencia</a:t>
            </a:r>
            <a:r>
              <a:rPr lang="es-ES_tradnl"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Calibri" panose="020F0502020204030204" pitchFamily="34" charset="0"/>
            </a:endParaRPr>
          </a:p>
        </p:txBody>
      </p:sp>
      <p:sp>
        <p:nvSpPr>
          <p:cNvPr id="7" name="CuadroTexto 6">
            <a:extLst>
              <a:ext uri="{FF2B5EF4-FFF2-40B4-BE49-F238E27FC236}">
                <a16:creationId xmlns:a16="http://schemas.microsoft.com/office/drawing/2014/main" id="{AC9C93F1-828B-4E0D-A507-1D816D1A3D55}"/>
              </a:ext>
            </a:extLst>
          </p:cNvPr>
          <p:cNvSpPr txBox="1"/>
          <p:nvPr/>
        </p:nvSpPr>
        <p:spPr>
          <a:xfrm>
            <a:off x="3127511" y="3048000"/>
            <a:ext cx="7354957" cy="1292662"/>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L" sz="2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Contenido </a:t>
            </a:r>
            <a:r>
              <a:rPr kumimoji="0" lang="es-CL" sz="1800" b="0" i="0" u="none" strike="noStrike" kern="0" cap="none" spc="0" normalizeH="0" baseline="0" noProof="0" dirty="0">
                <a:ln>
                  <a:noFill/>
                </a:ln>
                <a:solidFill>
                  <a:prstClr val="black"/>
                </a:solidFill>
                <a:effectLst/>
                <a:uLnTx/>
                <a:uFillTx/>
              </a:rPr>
              <a:t>:  </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s-CL"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Dioses  de la antigua Romanos </a:t>
            </a:r>
          </a:p>
        </p:txBody>
      </p:sp>
    </p:spTree>
    <p:extLst>
      <p:ext uri="{BB962C8B-B14F-4D97-AF65-F5344CB8AC3E}">
        <p14:creationId xmlns:p14="http://schemas.microsoft.com/office/powerpoint/2010/main" val="2003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AA8F888-4074-43CC-99CF-4E258B118E4D}"/>
              </a:ext>
            </a:extLst>
          </p:cNvPr>
          <p:cNvSpPr/>
          <p:nvPr/>
        </p:nvSpPr>
        <p:spPr>
          <a:xfrm>
            <a:off x="5817705" y="0"/>
            <a:ext cx="4757529" cy="36178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2800" dirty="0">
                <a:ln w="0"/>
                <a:solidFill>
                  <a:schemeClr val="tx1"/>
                </a:solidFill>
                <a:effectLst>
                  <a:outerShdw blurRad="38100" dist="19050" dir="2700000" algn="tl" rotWithShape="0">
                    <a:schemeClr val="dk1">
                      <a:alpha val="40000"/>
                    </a:schemeClr>
                  </a:outerShdw>
                </a:effectLst>
              </a:rPr>
              <a:t>Te invito a  seguir aprendiendo un poco mas sobre los Dioses Romanos </a:t>
            </a:r>
          </a:p>
        </p:txBody>
      </p:sp>
      <p:pic>
        <p:nvPicPr>
          <p:cNvPr id="2050" name="Picture 2" descr="La Antigua Roma, Dioses Romanos Diosas, La Antigua Grecia imagen png -  imagen transparente descarga gratuita">
            <a:extLst>
              <a:ext uri="{FF2B5EF4-FFF2-40B4-BE49-F238E27FC236}">
                <a16:creationId xmlns:a16="http://schemas.microsoft.com/office/drawing/2014/main" id="{47E030FA-2669-4E79-98AE-0AC9904F1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83" y="613740"/>
            <a:ext cx="4286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curvada hacia arriba 5">
            <a:extLst>
              <a:ext uri="{FF2B5EF4-FFF2-40B4-BE49-F238E27FC236}">
                <a16:creationId xmlns:a16="http://schemas.microsoft.com/office/drawing/2014/main" id="{55A2B994-B613-420B-9FA0-DFC21C5022CC}"/>
              </a:ext>
            </a:extLst>
          </p:cNvPr>
          <p:cNvSpPr/>
          <p:nvPr/>
        </p:nvSpPr>
        <p:spPr>
          <a:xfrm>
            <a:off x="3925543" y="3209509"/>
            <a:ext cx="2756452" cy="12854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 name="CuadroTexto 6">
            <a:extLst>
              <a:ext uri="{FF2B5EF4-FFF2-40B4-BE49-F238E27FC236}">
                <a16:creationId xmlns:a16="http://schemas.microsoft.com/office/drawing/2014/main" id="{4CB03E07-A9CD-4384-840B-970953C0224B}"/>
              </a:ext>
            </a:extLst>
          </p:cNvPr>
          <p:cNvSpPr txBox="1"/>
          <p:nvPr/>
        </p:nvSpPr>
        <p:spPr>
          <a:xfrm>
            <a:off x="861391" y="5170651"/>
            <a:ext cx="10204174" cy="1200329"/>
          </a:xfrm>
          <a:prstGeom prst="rect">
            <a:avLst/>
          </a:prstGeom>
          <a:noFill/>
        </p:spPr>
        <p:txBody>
          <a:bodyPr wrap="square" rtlCol="0">
            <a:spAutoFit/>
          </a:bodyPr>
          <a:lstStyle/>
          <a:p>
            <a:r>
              <a:rPr lang="es-CL" sz="2400" dirty="0"/>
              <a:t>Identificamos cuando: traemos a la memoria imágenes y experiencias, definiciones o  conceptos previamente aprendidos que se relaciona con la situación presentada . </a:t>
            </a:r>
          </a:p>
        </p:txBody>
      </p:sp>
    </p:spTree>
    <p:extLst>
      <p:ext uri="{BB962C8B-B14F-4D97-AF65-F5344CB8AC3E}">
        <p14:creationId xmlns:p14="http://schemas.microsoft.com/office/powerpoint/2010/main" val="358163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070473C-1AAF-4815-BF61-FCE45DAE7DF8}"/>
              </a:ext>
            </a:extLst>
          </p:cNvPr>
          <p:cNvSpPr txBox="1"/>
          <p:nvPr/>
        </p:nvSpPr>
        <p:spPr>
          <a:xfrm>
            <a:off x="318052" y="318052"/>
            <a:ext cx="11436626" cy="1292662"/>
          </a:xfrm>
          <a:prstGeom prst="rect">
            <a:avLst/>
          </a:prstGeom>
          <a:noFill/>
        </p:spPr>
        <p:txBody>
          <a:bodyPr wrap="square" rtlCol="0">
            <a:spAutoFit/>
          </a:bodyPr>
          <a:lstStyle/>
          <a:p>
            <a:pPr algn="l"/>
            <a:r>
              <a:rPr lang="es-CL" b="1" i="0" dirty="0">
                <a:solidFill>
                  <a:srgbClr val="21242C"/>
                </a:solidFill>
                <a:effectLst/>
                <a:latin typeface="Lato"/>
              </a:rPr>
              <a:t>                                           </a:t>
            </a:r>
            <a:r>
              <a:rPr lang="es-CL" sz="2400" b="1" i="0" dirty="0">
                <a:solidFill>
                  <a:srgbClr val="21242C"/>
                </a:solidFill>
                <a:effectLst/>
                <a:latin typeface="Lato"/>
              </a:rPr>
              <a:t>¿Quiénes eran los dioses romanos?</a:t>
            </a:r>
          </a:p>
          <a:p>
            <a:pPr algn="l"/>
            <a:endParaRPr lang="es-CL" b="1" dirty="0">
              <a:solidFill>
                <a:srgbClr val="21242C"/>
              </a:solidFill>
              <a:latin typeface="Lato"/>
            </a:endParaRPr>
          </a:p>
          <a:p>
            <a:pPr algn="l"/>
            <a:endParaRPr lang="es-CL" b="1" i="0" dirty="0">
              <a:solidFill>
                <a:srgbClr val="21242C"/>
              </a:solidFill>
              <a:effectLst/>
              <a:latin typeface="Lato"/>
            </a:endParaRPr>
          </a:p>
          <a:p>
            <a:pPr algn="l"/>
            <a:endParaRPr lang="es-CL" b="1" i="0" dirty="0">
              <a:solidFill>
                <a:srgbClr val="21242C"/>
              </a:solidFill>
              <a:effectLst/>
              <a:latin typeface="Lato"/>
            </a:endParaRPr>
          </a:p>
        </p:txBody>
      </p:sp>
      <p:sp>
        <p:nvSpPr>
          <p:cNvPr id="5" name="Flecha: hacia abajo 4">
            <a:extLst>
              <a:ext uri="{FF2B5EF4-FFF2-40B4-BE49-F238E27FC236}">
                <a16:creationId xmlns:a16="http://schemas.microsoft.com/office/drawing/2014/main" id="{6A957BD1-FB7F-481C-A1AB-590270F14144}"/>
              </a:ext>
            </a:extLst>
          </p:cNvPr>
          <p:cNvSpPr/>
          <p:nvPr/>
        </p:nvSpPr>
        <p:spPr>
          <a:xfrm>
            <a:off x="5082209" y="823289"/>
            <a:ext cx="954156" cy="62285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1AD0CE0E-AEBD-4888-B79F-B2E3051E61F3}"/>
              </a:ext>
            </a:extLst>
          </p:cNvPr>
          <p:cNvSpPr/>
          <p:nvPr/>
        </p:nvSpPr>
        <p:spPr>
          <a:xfrm>
            <a:off x="1563757" y="1446142"/>
            <a:ext cx="8322366" cy="21319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21242C"/>
                </a:solidFill>
                <a:effectLst/>
                <a:uLnTx/>
                <a:uFillTx/>
                <a:latin typeface="Lato"/>
                <a:ea typeface="+mn-ea"/>
                <a:cs typeface="+mn-cs"/>
              </a:rPr>
              <a:t>Los dioses romanos eran las</a:t>
            </a:r>
            <a:r>
              <a:rPr kumimoji="0" lang="es-CL" sz="1800" b="1" i="0" u="none" strike="noStrike" kern="1200" cap="none" spc="0" normalizeH="0" baseline="0" noProof="0" dirty="0">
                <a:ln>
                  <a:noFill/>
                </a:ln>
                <a:solidFill>
                  <a:srgbClr val="21242C"/>
                </a:solidFill>
                <a:effectLst/>
                <a:uLnTx/>
                <a:uFillTx/>
                <a:latin typeface="Lato"/>
                <a:ea typeface="+mn-ea"/>
                <a:cs typeface="+mn-cs"/>
              </a:rPr>
              <a:t> divinidades adoradas en la </a:t>
            </a:r>
            <a:r>
              <a:rPr kumimoji="0" lang="es-CL" sz="1800" b="0" i="0" u="none" strike="noStrike" kern="1200" cap="none" spc="0" normalizeH="0" baseline="0" noProof="0" dirty="0">
                <a:ln>
                  <a:noFill/>
                </a:ln>
                <a:solidFill>
                  <a:srgbClr val="C4903C"/>
                </a:solidFill>
                <a:effectLst/>
                <a:uLnTx/>
                <a:uFillTx/>
                <a:latin typeface="Lato"/>
                <a:ea typeface="+mn-ea"/>
                <a:cs typeface="+mn-cs"/>
                <a:hlinkClick r:id="rId2"/>
              </a:rPr>
              <a:t>Antigua Roma</a:t>
            </a:r>
            <a:r>
              <a:rPr kumimoji="0" lang="es-CL" sz="1800" b="1" i="0" u="none" strike="noStrike" kern="1200" cap="none" spc="0" normalizeH="0" baseline="0" noProof="0" dirty="0">
                <a:ln>
                  <a:noFill/>
                </a:ln>
                <a:solidFill>
                  <a:srgbClr val="21242C"/>
                </a:solidFill>
                <a:effectLst/>
                <a:uLnTx/>
                <a:uFillTx/>
                <a:latin typeface="Lato"/>
                <a:ea typeface="+mn-ea"/>
                <a:cs typeface="+mn-cs"/>
              </a:rPr>
              <a:t>,</a:t>
            </a:r>
            <a:r>
              <a:rPr kumimoji="0" lang="es-CL" sz="1800" b="0" i="0" u="none" strike="noStrike" kern="1200" cap="none" spc="0" normalizeH="0" baseline="0" noProof="0" dirty="0">
                <a:ln>
                  <a:noFill/>
                </a:ln>
                <a:solidFill>
                  <a:srgbClr val="21242C"/>
                </a:solidFill>
                <a:effectLst/>
                <a:uLnTx/>
                <a:uFillTx/>
                <a:latin typeface="Lato"/>
                <a:ea typeface="+mn-ea"/>
                <a:cs typeface="+mn-cs"/>
              </a:rPr>
              <a:t> antes de que se impusiera la religión judío-cristiana. Estos dioses tienen origen en su propia cultura pero además portan influencias de otras </a:t>
            </a:r>
            <a:r>
              <a:rPr kumimoji="0" lang="es-CL" sz="1800" b="1" i="0" u="none" strike="noStrike" kern="1200" cap="none" spc="0" normalizeH="0" baseline="0" noProof="0" dirty="0">
                <a:ln>
                  <a:noFill/>
                </a:ln>
                <a:solidFill>
                  <a:srgbClr val="21242C"/>
                </a:solidFill>
                <a:effectLst/>
                <a:uLnTx/>
                <a:uFillTx/>
                <a:latin typeface="Lato"/>
                <a:ea typeface="+mn-ea"/>
                <a:cs typeface="+mn-cs"/>
              </a:rPr>
              <a:t>mitologías</a:t>
            </a:r>
            <a:r>
              <a:rPr kumimoji="0" lang="es-CL" sz="1800" b="0" i="0" u="none" strike="noStrike" kern="1200" cap="none" spc="0" normalizeH="0" baseline="0" noProof="0" dirty="0">
                <a:ln>
                  <a:noFill/>
                </a:ln>
                <a:solidFill>
                  <a:srgbClr val="21242C"/>
                </a:solidFill>
                <a:effectLst/>
                <a:uLnTx/>
                <a:uFillTx/>
                <a:latin typeface="Lato"/>
                <a:ea typeface="+mn-ea"/>
                <a:cs typeface="+mn-cs"/>
              </a:rPr>
              <a:t>, tales como la </a:t>
            </a:r>
            <a:r>
              <a:rPr kumimoji="0" lang="es-CL" sz="1800" b="1" i="0" u="none" strike="noStrike" kern="1200" cap="none" spc="0" normalizeH="0" baseline="0" noProof="0" dirty="0">
                <a:ln>
                  <a:noFill/>
                </a:ln>
                <a:solidFill>
                  <a:srgbClr val="21242C"/>
                </a:solidFill>
                <a:effectLst/>
                <a:uLnTx/>
                <a:uFillTx/>
                <a:latin typeface="Lato"/>
                <a:ea typeface="+mn-ea"/>
                <a:cs typeface="+mn-cs"/>
              </a:rPr>
              <a:t>griega</a:t>
            </a:r>
            <a:endParaRPr kumimoji="0" lang="es-CL" sz="1800" b="0" i="0" u="none" strike="noStrike" kern="1200" cap="none" spc="0" normalizeH="0" baseline="0" noProof="0" dirty="0">
              <a:ln>
                <a:noFill/>
              </a:ln>
              <a:solidFill>
                <a:srgbClr val="21242C"/>
              </a:solidFill>
              <a:effectLst/>
              <a:uLnTx/>
              <a:uFillTx/>
              <a:latin typeface="Lato"/>
              <a:ea typeface="+mn-ea"/>
              <a:cs typeface="+mn-cs"/>
            </a:endParaRPr>
          </a:p>
        </p:txBody>
      </p:sp>
      <p:sp>
        <p:nvSpPr>
          <p:cNvPr id="7" name="Flecha: hacia abajo 6">
            <a:extLst>
              <a:ext uri="{FF2B5EF4-FFF2-40B4-BE49-F238E27FC236}">
                <a16:creationId xmlns:a16="http://schemas.microsoft.com/office/drawing/2014/main" id="{FC5D40E1-9B27-4CC6-A99A-654DB67EC183}"/>
              </a:ext>
            </a:extLst>
          </p:cNvPr>
          <p:cNvSpPr/>
          <p:nvPr/>
        </p:nvSpPr>
        <p:spPr>
          <a:xfrm>
            <a:off x="4896679" y="3689507"/>
            <a:ext cx="1199321" cy="3468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9" name="Rectángulo: esquinas redondeadas 8">
            <a:extLst>
              <a:ext uri="{FF2B5EF4-FFF2-40B4-BE49-F238E27FC236}">
                <a16:creationId xmlns:a16="http://schemas.microsoft.com/office/drawing/2014/main" id="{F99F19F0-D437-43BC-B82B-2C8B93E39592}"/>
              </a:ext>
            </a:extLst>
          </p:cNvPr>
          <p:cNvSpPr/>
          <p:nvPr/>
        </p:nvSpPr>
        <p:spPr>
          <a:xfrm>
            <a:off x="543339" y="4200940"/>
            <a:ext cx="10959548" cy="1292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L" dirty="0"/>
          </a:p>
        </p:txBody>
      </p:sp>
      <p:sp>
        <p:nvSpPr>
          <p:cNvPr id="8" name="CuadroTexto 7">
            <a:extLst>
              <a:ext uri="{FF2B5EF4-FFF2-40B4-BE49-F238E27FC236}">
                <a16:creationId xmlns:a16="http://schemas.microsoft.com/office/drawing/2014/main" id="{A2F0763E-D22E-4507-A946-4BB8BD32070A}"/>
              </a:ext>
            </a:extLst>
          </p:cNvPr>
          <p:cNvSpPr txBox="1"/>
          <p:nvPr/>
        </p:nvSpPr>
        <p:spPr>
          <a:xfrm>
            <a:off x="675861" y="4385606"/>
            <a:ext cx="10972800" cy="923330"/>
          </a:xfrm>
          <a:prstGeom prst="rect">
            <a:avLst/>
          </a:prstGeom>
          <a:noFill/>
        </p:spPr>
        <p:txBody>
          <a:bodyPr wrap="square" rtlCol="0">
            <a:spAutoFit/>
          </a:bodyPr>
          <a:lstStyle/>
          <a:p>
            <a:r>
              <a:rPr lang="es-CL" b="0" i="0" dirty="0">
                <a:solidFill>
                  <a:srgbClr val="21242C"/>
                </a:solidFill>
                <a:effectLst/>
                <a:latin typeface="Lato"/>
              </a:rPr>
              <a:t>También se basaba en una</a:t>
            </a:r>
            <a:r>
              <a:rPr lang="es-CL" b="1" i="0" dirty="0">
                <a:solidFill>
                  <a:srgbClr val="21242C"/>
                </a:solidFill>
                <a:effectLst/>
                <a:latin typeface="Lato"/>
              </a:rPr>
              <a:t> serie de creencias sobrenaturales</a:t>
            </a:r>
            <a:r>
              <a:rPr lang="es-CL" b="0" i="0" dirty="0">
                <a:solidFill>
                  <a:srgbClr val="21242C"/>
                </a:solidFill>
                <a:effectLst/>
                <a:latin typeface="Lato"/>
              </a:rPr>
              <a:t> que fueron modificándose en el tiempo, a medida que iban conquistando territorios e integraban creencias religiosas o sobrenaturales de los pueblos conquistados.</a:t>
            </a:r>
            <a:endParaRPr lang="es-CL" dirty="0"/>
          </a:p>
        </p:txBody>
      </p:sp>
    </p:spTree>
    <p:extLst>
      <p:ext uri="{BB962C8B-B14F-4D97-AF65-F5344CB8AC3E}">
        <p14:creationId xmlns:p14="http://schemas.microsoft.com/office/powerpoint/2010/main" val="185127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5980BBF-8F5D-44B3-8D37-901E9340D8BD}"/>
              </a:ext>
            </a:extLst>
          </p:cNvPr>
          <p:cNvSpPr txBox="1"/>
          <p:nvPr/>
        </p:nvSpPr>
        <p:spPr>
          <a:xfrm>
            <a:off x="2849217" y="1316001"/>
            <a:ext cx="8507896" cy="2677656"/>
          </a:xfrm>
          <a:prstGeom prst="rect">
            <a:avLst/>
          </a:prstGeom>
          <a:noFill/>
        </p:spPr>
        <p:txBody>
          <a:bodyPr wrap="square">
            <a:spAutoFit/>
          </a:bodyPr>
          <a:lstStyle/>
          <a:p>
            <a:r>
              <a:rPr lang="es-CL" sz="2800" b="1" i="0" dirty="0">
                <a:solidFill>
                  <a:srgbClr val="3A3A3A"/>
                </a:solidFill>
                <a:effectLst/>
                <a:latin typeface="Comic Sans MS" panose="030F0702030302020204" pitchFamily="66" charset="0"/>
              </a:rPr>
              <a:t>La religión en Roma</a:t>
            </a:r>
            <a:r>
              <a:rPr lang="es-CL" sz="2800" b="0" i="0" dirty="0">
                <a:solidFill>
                  <a:srgbClr val="3A3A3A"/>
                </a:solidFill>
                <a:effectLst/>
                <a:latin typeface="Comic Sans MS" panose="030F0702030302020204" pitchFamily="66" charset="0"/>
              </a:rPr>
              <a:t> para esa época, se trataba de la politeísta, que quiere decir que se creía en diferentes dioses, así como se tenia la creencia en la antigua ciudad de Grecia, la religión de los romanos, fue muy absorbida por los griegos, por la conquista de estos en la península de los Balcanes. </a:t>
            </a:r>
            <a:endParaRPr lang="es-CL" sz="2800" dirty="0"/>
          </a:p>
        </p:txBody>
      </p:sp>
      <p:sp>
        <p:nvSpPr>
          <p:cNvPr id="6" name="CuadroTexto 5">
            <a:extLst>
              <a:ext uri="{FF2B5EF4-FFF2-40B4-BE49-F238E27FC236}">
                <a16:creationId xmlns:a16="http://schemas.microsoft.com/office/drawing/2014/main" id="{C225720E-B763-47ED-8C1D-5FA9CF1E0325}"/>
              </a:ext>
            </a:extLst>
          </p:cNvPr>
          <p:cNvSpPr txBox="1"/>
          <p:nvPr/>
        </p:nvSpPr>
        <p:spPr>
          <a:xfrm>
            <a:off x="768626" y="386330"/>
            <a:ext cx="4916557" cy="584775"/>
          </a:xfrm>
          <a:prstGeom prst="rect">
            <a:avLst/>
          </a:prstGeom>
          <a:noFill/>
        </p:spPr>
        <p:txBody>
          <a:bodyPr wrap="square" rtlCol="0">
            <a:spAutoFit/>
          </a:bodyPr>
          <a:lstStyle/>
          <a:p>
            <a:pPr marL="457200" indent="-457200">
              <a:buFont typeface="Wingdings" panose="05000000000000000000" pitchFamily="2" charset="2"/>
              <a:buChar char="Ø"/>
            </a:pPr>
            <a:r>
              <a:rPr lang="es-CL" sz="3200" dirty="0"/>
              <a:t>Religión</a:t>
            </a:r>
            <a:r>
              <a:rPr lang="es-CL" dirty="0"/>
              <a:t> </a:t>
            </a:r>
          </a:p>
        </p:txBody>
      </p:sp>
      <p:pic>
        <p:nvPicPr>
          <p:cNvPr id="4098" name="Picture 2" descr="El emperador constantino i dibuja personajes. ilustración de vectores.">
            <a:extLst>
              <a:ext uri="{FF2B5EF4-FFF2-40B4-BE49-F238E27FC236}">
                <a16:creationId xmlns:a16="http://schemas.microsoft.com/office/drawing/2014/main" id="{0C7399AC-B9C4-4321-9A86-E9C55DC316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42"/>
          <a:stretch/>
        </p:blipFill>
        <p:spPr bwMode="auto">
          <a:xfrm>
            <a:off x="276018" y="1071355"/>
            <a:ext cx="2257425" cy="4295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2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AAD3278-0798-4AC8-AB02-9F60561A2C66}"/>
              </a:ext>
            </a:extLst>
          </p:cNvPr>
          <p:cNvPicPr>
            <a:picLocks noChangeAspect="1"/>
          </p:cNvPicPr>
          <p:nvPr/>
        </p:nvPicPr>
        <p:blipFill rotWithShape="1">
          <a:blip r:embed="rId2"/>
          <a:srcRect l="30761" t="17762" r="33261" b="45892"/>
          <a:stretch/>
        </p:blipFill>
        <p:spPr>
          <a:xfrm>
            <a:off x="3339548" y="609600"/>
            <a:ext cx="7566990" cy="4412974"/>
          </a:xfrm>
          <a:prstGeom prst="rect">
            <a:avLst/>
          </a:prstGeom>
        </p:spPr>
      </p:pic>
      <p:pic>
        <p:nvPicPr>
          <p:cNvPr id="1026" name="Picture 2" descr="Los principales dioses romanos que formaron parte de la mitología">
            <a:extLst>
              <a:ext uri="{FF2B5EF4-FFF2-40B4-BE49-F238E27FC236}">
                <a16:creationId xmlns:a16="http://schemas.microsoft.com/office/drawing/2014/main" id="{698216BB-7B69-4464-A9AB-2A80231EB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86" y="609599"/>
            <a:ext cx="2753971" cy="441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92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AE71C1E0-A515-46B7-A4BE-0ABAE9BFE9EF}"/>
              </a:ext>
            </a:extLst>
          </p:cNvPr>
          <p:cNvSpPr/>
          <p:nvPr/>
        </p:nvSpPr>
        <p:spPr>
          <a:xfrm>
            <a:off x="2299253" y="277776"/>
            <a:ext cx="2915478" cy="241189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2400" dirty="0">
                <a:ln w="0"/>
                <a:solidFill>
                  <a:schemeClr val="tx1"/>
                </a:solidFill>
                <a:effectLst>
                  <a:outerShdw blurRad="38100" dist="19050" dir="2700000" algn="tl" rotWithShape="0">
                    <a:schemeClr val="dk1">
                      <a:alpha val="40000"/>
                    </a:schemeClr>
                  </a:outerShdw>
                </a:effectLst>
              </a:rPr>
              <a:t>Importancia  de la religión romana </a:t>
            </a:r>
          </a:p>
        </p:txBody>
      </p:sp>
      <p:sp>
        <p:nvSpPr>
          <p:cNvPr id="9" name="Rectángulo: esquinas redondeadas 8">
            <a:extLst>
              <a:ext uri="{FF2B5EF4-FFF2-40B4-BE49-F238E27FC236}">
                <a16:creationId xmlns:a16="http://schemas.microsoft.com/office/drawing/2014/main" id="{62ED9347-0D38-40BE-B075-51029931F0CF}"/>
              </a:ext>
            </a:extLst>
          </p:cNvPr>
          <p:cNvSpPr/>
          <p:nvPr/>
        </p:nvSpPr>
        <p:spPr>
          <a:xfrm>
            <a:off x="649357" y="3716302"/>
            <a:ext cx="6559826" cy="25179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dirty="0"/>
          </a:p>
        </p:txBody>
      </p:sp>
      <p:pic>
        <p:nvPicPr>
          <p:cNvPr id="8194" name="Picture 2" descr="CULTURA ROMANA » El profundo legado de un vasto e importante imperio">
            <a:extLst>
              <a:ext uri="{FF2B5EF4-FFF2-40B4-BE49-F238E27FC236}">
                <a16:creationId xmlns:a16="http://schemas.microsoft.com/office/drawing/2014/main" id="{1EE60CAA-793F-402D-97AF-9DEADFEC2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7776"/>
            <a:ext cx="5238750" cy="34385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D414F19-253E-45F7-9885-031A434EF8D1}"/>
              </a:ext>
            </a:extLst>
          </p:cNvPr>
          <p:cNvSpPr txBox="1"/>
          <p:nvPr/>
        </p:nvSpPr>
        <p:spPr>
          <a:xfrm>
            <a:off x="980662" y="4098095"/>
            <a:ext cx="6135756" cy="1754326"/>
          </a:xfrm>
          <a:prstGeom prst="rect">
            <a:avLst/>
          </a:prstGeom>
          <a:noFill/>
        </p:spPr>
        <p:txBody>
          <a:bodyPr wrap="square">
            <a:spAutoFit/>
          </a:bodyPr>
          <a:lstStyle/>
          <a:p>
            <a:r>
              <a:rPr lang="es-CL" b="0" i="0" dirty="0">
                <a:solidFill>
                  <a:srgbClr val="202124"/>
                </a:solidFill>
                <a:effectLst/>
                <a:latin typeface="arial" panose="020B0604020202020204" pitchFamily="34" charset="0"/>
              </a:rPr>
              <a:t>Los </a:t>
            </a:r>
            <a:r>
              <a:rPr lang="es-CL" b="1" i="0" dirty="0">
                <a:solidFill>
                  <a:srgbClr val="202124"/>
                </a:solidFill>
                <a:effectLst/>
                <a:latin typeface="arial" panose="020B0604020202020204" pitchFamily="34" charset="0"/>
              </a:rPr>
              <a:t>romanos</a:t>
            </a:r>
            <a:r>
              <a:rPr lang="es-CL" b="0" i="0" dirty="0">
                <a:solidFill>
                  <a:srgbClr val="202124"/>
                </a:solidFill>
                <a:effectLst/>
                <a:latin typeface="arial" panose="020B0604020202020204" pitchFamily="34" charset="0"/>
              </a:rPr>
              <a:t> adoraban un gran número de dioses. Los más venerados eran Júpiter, Minerva y Juno. En su honor construían templos y ofrecían sacrificios de animales. ... Los </a:t>
            </a:r>
            <a:r>
              <a:rPr lang="es-CL" b="1" i="0" dirty="0">
                <a:solidFill>
                  <a:srgbClr val="202124"/>
                </a:solidFill>
                <a:effectLst/>
                <a:latin typeface="arial" panose="020B0604020202020204" pitchFamily="34" charset="0"/>
              </a:rPr>
              <a:t>romanos</a:t>
            </a:r>
            <a:r>
              <a:rPr lang="es-CL" b="0" i="0" dirty="0">
                <a:solidFill>
                  <a:srgbClr val="202124"/>
                </a:solidFill>
                <a:effectLst/>
                <a:latin typeface="arial" panose="020B0604020202020204" pitchFamily="34" charset="0"/>
              </a:rPr>
              <a:t> también veneraban, en casa, a los dioses protectores del hogar y de la familia: en cada casa había un altar dedicado a estos dioses</a:t>
            </a:r>
            <a:endParaRPr lang="es-CL" dirty="0"/>
          </a:p>
        </p:txBody>
      </p:sp>
      <p:sp>
        <p:nvSpPr>
          <p:cNvPr id="12" name="Flecha: curvada hacia la derecha 11">
            <a:extLst>
              <a:ext uri="{FF2B5EF4-FFF2-40B4-BE49-F238E27FC236}">
                <a16:creationId xmlns:a16="http://schemas.microsoft.com/office/drawing/2014/main" id="{E38F46B6-93BC-4258-AF1A-61BA1230F2A1}"/>
              </a:ext>
            </a:extLst>
          </p:cNvPr>
          <p:cNvSpPr/>
          <p:nvPr/>
        </p:nvSpPr>
        <p:spPr>
          <a:xfrm>
            <a:off x="424070" y="1005579"/>
            <a:ext cx="1709530" cy="25179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3742208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1_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3.xml><?xml version="1.0" encoding="utf-8"?>
<a:theme xmlns:a="http://schemas.openxmlformats.org/drawingml/2006/main" name="2_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Evento principal</Template>
  <TotalTime>375</TotalTime>
  <Words>579</Words>
  <Application>Microsoft Office PowerPoint</Application>
  <PresentationFormat>Panorámica</PresentationFormat>
  <Paragraphs>79</Paragraphs>
  <Slides>16</Slides>
  <Notes>0</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16</vt:i4>
      </vt:variant>
    </vt:vector>
  </HeadingPairs>
  <TitlesOfParts>
    <vt:vector size="28" baseType="lpstr">
      <vt:lpstr>Arial</vt:lpstr>
      <vt:lpstr>Arial</vt:lpstr>
      <vt:lpstr>Calibri</vt:lpstr>
      <vt:lpstr>Comic Sans MS</vt:lpstr>
      <vt:lpstr>Gill Sans MT</vt:lpstr>
      <vt:lpstr>Impact</vt:lpstr>
      <vt:lpstr>Lato</vt:lpstr>
      <vt:lpstr>Times New Roman</vt:lpstr>
      <vt:lpstr>Wingdings</vt:lpstr>
      <vt:lpstr>Evento principal</vt:lpstr>
      <vt:lpstr>1_Evento principal</vt:lpstr>
      <vt:lpstr>2_Evento principal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Docente</dc:creator>
  <cp:lastModifiedBy>Docente</cp:lastModifiedBy>
  <cp:revision>23</cp:revision>
  <dcterms:created xsi:type="dcterms:W3CDTF">2020-11-22T23:07:19Z</dcterms:created>
  <dcterms:modified xsi:type="dcterms:W3CDTF">2020-11-24T05:43:51Z</dcterms:modified>
</cp:coreProperties>
</file>