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sldIdLst>
    <p:sldId id="259" r:id="rId2"/>
    <p:sldId id="269" r:id="rId3"/>
    <p:sldId id="260" r:id="rId4"/>
    <p:sldId id="261" r:id="rId5"/>
    <p:sldId id="265" r:id="rId6"/>
    <p:sldId id="270" r:id="rId7"/>
    <p:sldId id="266" r:id="rId8"/>
    <p:sldId id="263" r:id="rId9"/>
    <p:sldId id="271" r:id="rId10"/>
    <p:sldId id="267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 snapToGrid="0" snapToObjects="1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0A38-4817-AB4A-B344-2967F84CD920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82E5-8440-EA4E-95A1-9952728137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6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E82E5-8440-EA4E-95A1-99527281370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218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595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2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13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39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12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199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391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03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98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381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930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05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09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197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79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71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BD19-16FE-534D-AB16-78C8F355DBB9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A962CC-6D20-F048-8A51-DCA0003D6F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38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board background clipart 4 » Clipart Station">
            <a:extLst>
              <a:ext uri="{FF2B5EF4-FFF2-40B4-BE49-F238E27FC236}">
                <a16:creationId xmlns:a16="http://schemas.microsoft.com/office/drawing/2014/main" xmlns="" id="{4B8FB2B6-F90D-C34C-B3A4-A539F360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368682-C22A-BF44-A387-54671DD57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3891"/>
          <a:stretch/>
        </p:blipFill>
        <p:spPr>
          <a:xfrm>
            <a:off x="6042991" y="1153511"/>
            <a:ext cx="3851246" cy="22754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1D6072-A73A-FF4F-8439-147A620093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730" y="763929"/>
            <a:ext cx="893033" cy="107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40ABCEC-6085-C14C-A753-25B7A842964B}"/>
              </a:ext>
            </a:extLst>
          </p:cNvPr>
          <p:cNvSpPr/>
          <p:nvPr/>
        </p:nvSpPr>
        <p:spPr>
          <a:xfrm>
            <a:off x="2487232" y="1300497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L" b="1" dirty="0">
                <a:solidFill>
                  <a:prstClr val="black"/>
                </a:solidFill>
                <a:latin typeface="Trebuchet MS" panose="020B0603020202020204"/>
              </a:rPr>
              <a:t>Colegio Hermanos Carrera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2EA61F9-E92A-354F-9420-F0FFD0D3F2C5}"/>
              </a:ext>
            </a:extLst>
          </p:cNvPr>
          <p:cNvSpPr/>
          <p:nvPr/>
        </p:nvSpPr>
        <p:spPr>
          <a:xfrm>
            <a:off x="2063782" y="3762018"/>
            <a:ext cx="4032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s-CL" b="1" dirty="0">
              <a:latin typeface="Gill Sans MT" panose="020B0502020104020203"/>
            </a:endParaRPr>
          </a:p>
          <a:p>
            <a:pPr lvl="0">
              <a:defRPr/>
            </a:pPr>
            <a:r>
              <a:rPr lang="es-CL" b="1" dirty="0">
                <a:latin typeface="Gill Sans MT" panose="020B0502020104020203"/>
              </a:rPr>
              <a:t>Profesora Jefe : Lidia Núñez López </a:t>
            </a:r>
          </a:p>
          <a:p>
            <a:pPr lvl="0">
              <a:defRPr/>
            </a:pPr>
            <a:r>
              <a:rPr lang="es-CL" b="1" dirty="0">
                <a:latin typeface="Trebuchet MS" panose="020B0603020202020204"/>
              </a:rPr>
              <a:t>Asignatura : </a:t>
            </a:r>
            <a:r>
              <a:rPr lang="es-ES_tradnl" b="1" dirty="0">
                <a:latin typeface="Trebuchet MS" panose="020B0603020202020204"/>
              </a:rPr>
              <a:t>Historia y Geografía </a:t>
            </a:r>
          </a:p>
          <a:p>
            <a:pPr lvl="0">
              <a:defRPr/>
            </a:pPr>
            <a:r>
              <a:rPr lang="es-CL" b="1" dirty="0">
                <a:latin typeface="Trebuchet MS" panose="020B0603020202020204"/>
              </a:rPr>
              <a:t>Curso: 3 básico  </a:t>
            </a:r>
          </a:p>
        </p:txBody>
      </p:sp>
    </p:spTree>
    <p:extLst>
      <p:ext uri="{BB962C8B-B14F-4D97-AF65-F5344CB8AC3E}">
        <p14:creationId xmlns:p14="http://schemas.microsoft.com/office/powerpoint/2010/main" val="413385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2725AE5-7C75-D54B-BA2D-B6737BA5B684}"/>
              </a:ext>
            </a:extLst>
          </p:cNvPr>
          <p:cNvSpPr txBox="1"/>
          <p:nvPr/>
        </p:nvSpPr>
        <p:spPr>
          <a:xfrm>
            <a:off x="1574800" y="330200"/>
            <a:ext cx="901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Para realizar la actividad   N º escoge una de las viviendas presentas </a:t>
            </a:r>
            <a:r>
              <a:rPr lang="es-ES_tradnl" dirty="0" err="1">
                <a:latin typeface="Trebuchet MS" panose="020B0703020202090204" pitchFamily="34" charset="0"/>
              </a:rPr>
              <a:t>domus</a:t>
            </a:r>
            <a:r>
              <a:rPr lang="es-ES_tradnl" dirty="0">
                <a:latin typeface="Trebuchet MS" panose="020B0703020202090204" pitchFamily="34" charset="0"/>
              </a:rPr>
              <a:t> o </a:t>
            </a:r>
            <a:r>
              <a:rPr lang="es-ES_tradnl" dirty="0" err="1">
                <a:latin typeface="Trebuchet MS" panose="020B0703020202090204" pitchFamily="34" charset="0"/>
              </a:rPr>
              <a:t>insulae</a:t>
            </a:r>
            <a:r>
              <a:rPr lang="es-ES_tradnl" dirty="0">
                <a:latin typeface="Trebuchet MS" panose="020B0703020202090204" pitchFamily="34" charset="0"/>
              </a:rPr>
              <a:t> y luego realiza en tu cuaderno la actividad presentada en la guía de trabajo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DE14C2B-1685-AC4C-BA8B-6D1E2FA04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9" t="16188" r="3304" b="6148"/>
          <a:stretch/>
        </p:blipFill>
        <p:spPr>
          <a:xfrm>
            <a:off x="355115" y="1694934"/>
            <a:ext cx="2934185" cy="16353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C6E0392-D482-BF4F-BE97-30DCE034F51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2423" r="7037" b="6334"/>
          <a:stretch/>
        </p:blipFill>
        <p:spPr bwMode="auto">
          <a:xfrm>
            <a:off x="3378684" y="1694933"/>
            <a:ext cx="3047516" cy="1635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xmlns="" id="{0A964420-5D51-524B-A019-2B83048E5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52127"/>
              </p:ext>
            </p:extLst>
          </p:nvPr>
        </p:nvGraphicFramePr>
        <p:xfrm>
          <a:off x="749299" y="5193448"/>
          <a:ext cx="10753726" cy="1289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6863">
                  <a:extLst>
                    <a:ext uri="{9D8B030D-6E8A-4147-A177-3AD203B41FA5}">
                      <a16:colId xmlns:a16="http://schemas.microsoft.com/office/drawing/2014/main" xmlns="" val="2468674796"/>
                    </a:ext>
                  </a:extLst>
                </a:gridCol>
                <a:gridCol w="5376863">
                  <a:extLst>
                    <a:ext uri="{9D8B030D-6E8A-4147-A177-3AD203B41FA5}">
                      <a16:colId xmlns:a16="http://schemas.microsoft.com/office/drawing/2014/main" xmlns="" val="1598060716"/>
                    </a:ext>
                  </a:extLst>
                </a:gridCol>
              </a:tblGrid>
              <a:tr h="33477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Semejanzas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Diferencias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060986"/>
                  </a:ext>
                </a:extLst>
              </a:tr>
              <a:tr h="92399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Están formados por mas de un piso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Poseen ventanas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Los pisos </a:t>
                      </a:r>
                    </a:p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Forma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14843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5396BF3-B451-8944-BCDB-96A0108DC46D}"/>
              </a:ext>
            </a:extLst>
          </p:cNvPr>
          <p:cNvSpPr txBox="1"/>
          <p:nvPr/>
        </p:nvSpPr>
        <p:spPr>
          <a:xfrm>
            <a:off x="1752600" y="1104900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Trebuchet MS" panose="020B0703020202090204" pitchFamily="34" charset="0"/>
              </a:rPr>
              <a:t>Domus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2E2A1AC-B70D-9B41-AD0A-86B462954D58}"/>
              </a:ext>
            </a:extLst>
          </p:cNvPr>
          <p:cNvSpPr txBox="1"/>
          <p:nvPr/>
        </p:nvSpPr>
        <p:spPr>
          <a:xfrm>
            <a:off x="4064000" y="99366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Trebuchet MS" panose="020B0703020202090204" pitchFamily="34" charset="0"/>
              </a:rPr>
              <a:t>Insulae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65E092F-DF66-9D4C-B457-9BCAD916583C}"/>
              </a:ext>
            </a:extLst>
          </p:cNvPr>
          <p:cNvSpPr txBox="1"/>
          <p:nvPr/>
        </p:nvSpPr>
        <p:spPr>
          <a:xfrm>
            <a:off x="749299" y="3933489"/>
            <a:ext cx="9453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Para realizar esta actividad elegí la vivienda </a:t>
            </a:r>
            <a:r>
              <a:rPr lang="es-ES_tradnl" dirty="0" err="1">
                <a:latin typeface="Trebuchet MS" panose="020B0703020202090204" pitchFamily="34" charset="0"/>
              </a:rPr>
              <a:t>insulae</a:t>
            </a:r>
            <a:r>
              <a:rPr lang="es-ES_tradnl" dirty="0">
                <a:latin typeface="Trebuchet MS" panose="020B0703020202090204" pitchFamily="34" charset="0"/>
              </a:rPr>
              <a:t> y escribiré diferencias y semejanzas </a:t>
            </a:r>
          </a:p>
          <a:p>
            <a:r>
              <a:rPr lang="es-ES_tradnl" dirty="0">
                <a:latin typeface="Trebuchet MS" panose="020B0703020202090204" pitchFamily="34" charset="0"/>
              </a:rPr>
              <a:t>con una vivienda de la actualidad (departamentos) </a:t>
            </a:r>
          </a:p>
          <a:p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EE0D930-4403-A749-A9A0-D6DF71A40341}"/>
              </a:ext>
            </a:extLst>
          </p:cNvPr>
          <p:cNvSpPr txBox="1"/>
          <p:nvPr/>
        </p:nvSpPr>
        <p:spPr>
          <a:xfrm>
            <a:off x="4711700" y="4856819"/>
            <a:ext cx="239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Insulae </a:t>
            </a:r>
          </a:p>
        </p:txBody>
      </p:sp>
      <p:pic>
        <p:nvPicPr>
          <p:cNvPr id="3074" name="Picture 2" descr="ADQUIRIR DEPARTAMENTOS SEGUIRA SIENDO LA MEJOR INVERSION PARA LOS PERUANOS |">
            <a:extLst>
              <a:ext uri="{FF2B5EF4-FFF2-40B4-BE49-F238E27FC236}">
                <a16:creationId xmlns:a16="http://schemas.microsoft.com/office/drawing/2014/main" xmlns="" id="{0D24BF36-0BB9-6741-A97A-58EED33C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82" y="1592461"/>
            <a:ext cx="3350743" cy="1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876AC1E-3C3E-3947-980B-F15AC3DED7E5}"/>
              </a:ext>
            </a:extLst>
          </p:cNvPr>
          <p:cNvSpPr txBox="1"/>
          <p:nvPr/>
        </p:nvSpPr>
        <p:spPr>
          <a:xfrm>
            <a:off x="8153400" y="1104900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Viviendas actuales </a:t>
            </a:r>
          </a:p>
        </p:txBody>
      </p:sp>
    </p:spTree>
    <p:extLst>
      <p:ext uri="{BB962C8B-B14F-4D97-AF65-F5344CB8AC3E}">
        <p14:creationId xmlns:p14="http://schemas.microsoft.com/office/powerpoint/2010/main" val="320953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90BA543B-B868-8A47-BA04-45C21E48A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61815"/>
              </p:ext>
            </p:extLst>
          </p:nvPr>
        </p:nvGraphicFramePr>
        <p:xfrm>
          <a:off x="1932732" y="1738739"/>
          <a:ext cx="9096051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2017">
                  <a:extLst>
                    <a:ext uri="{9D8B030D-6E8A-4147-A177-3AD203B41FA5}">
                      <a16:colId xmlns:a16="http://schemas.microsoft.com/office/drawing/2014/main" xmlns="" val="1090424510"/>
                    </a:ext>
                  </a:extLst>
                </a:gridCol>
                <a:gridCol w="3032017">
                  <a:extLst>
                    <a:ext uri="{9D8B030D-6E8A-4147-A177-3AD203B41FA5}">
                      <a16:colId xmlns:a16="http://schemas.microsoft.com/office/drawing/2014/main" xmlns="" val="2623256464"/>
                    </a:ext>
                  </a:extLst>
                </a:gridCol>
                <a:gridCol w="3032017">
                  <a:extLst>
                    <a:ext uri="{9D8B030D-6E8A-4147-A177-3AD203B41FA5}">
                      <a16:colId xmlns:a16="http://schemas.microsoft.com/office/drawing/2014/main" xmlns="" val="40469828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1.- Principal prenda de vestir romana fue: </a:t>
                      </a:r>
                      <a:endParaRPr lang="es-ES_tradnl" sz="1800" dirty="0" smtClean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s-CL" sz="18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800" dirty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Toga</a:t>
                      </a:r>
                      <a:endParaRPr lang="es-CL" sz="18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800" dirty="0" smtClean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Manto</a:t>
                      </a:r>
                    </a:p>
                    <a:p>
                      <a:pPr marL="342900" lvl="0" indent="-342900" algn="l"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800" dirty="0" smtClean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Cinturón </a:t>
                      </a:r>
                      <a:endParaRPr lang="es-CL" sz="18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2.- Los domos e </a:t>
                      </a:r>
                      <a:r>
                        <a:rPr lang="es-ES_tradnl" sz="1800" dirty="0" err="1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insulae</a:t>
                      </a:r>
                      <a:r>
                        <a:rPr lang="es-ES_tradnl" sz="1800" dirty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presentaban grandes diferencias tanto en</a:t>
                      </a:r>
                      <a:r>
                        <a:rPr lang="es-ES_tradnl" sz="1800" dirty="0" smtClean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/>
                      <a:r>
                        <a:rPr lang="es-ES_tradnl" sz="1800" dirty="0" smtClean="0">
                          <a:effectLst/>
                          <a:latin typeface="Trebuchet MS" panose="020B070302020209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800" dirty="0">
                        <a:effectLst/>
                        <a:latin typeface="Trebuchet MS" panose="020B070302020209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es-CL" sz="1800" dirty="0">
                          <a:effectLst/>
                          <a:latin typeface="Trebuchet MS" panose="020B0703020202090204" pitchFamily="34" charset="0"/>
                          <a:ea typeface="Arial" panose="020B0604020202020204" pitchFamily="34" charset="0"/>
                        </a:rPr>
                        <a:t>Estructuras como en diferencias sociales </a:t>
                      </a: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es-CL" sz="1800" dirty="0">
                          <a:effectLst/>
                          <a:latin typeface="Trebuchet MS" panose="020B0703020202090204" pitchFamily="34" charset="0"/>
                          <a:ea typeface="Arial" panose="020B0604020202020204" pitchFamily="34" charset="0"/>
                        </a:rPr>
                        <a:t>Solo en espacio de cosntruccion </a:t>
                      </a: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es-CL" sz="1800" dirty="0">
                          <a:effectLst/>
                          <a:latin typeface="Trebuchet MS" panose="020B0703020202090204" pitchFamily="34" charset="0"/>
                          <a:ea typeface="Arial" panose="020B0604020202020204" pitchFamily="34" charset="0"/>
                        </a:rPr>
                        <a:t>Ninguan de las anteriores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3.- Podemos concluir que: 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Tanto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la vestimenta como las casas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romanas:</a:t>
                      </a: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a) identificaban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la posición social entregando identidad y carácter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b) solo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eran objetos necesarios para satisfacen necesidades básicas 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c) no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tuvieron mayor relevancia en la civilización romana 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  <a:p>
                      <a:endParaRPr lang="es-ES_tradnl" sz="1800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384378"/>
                  </a:ext>
                </a:extLst>
              </a:tr>
            </a:tbl>
          </a:graphicData>
        </a:graphic>
      </p:graphicFrame>
      <p:pic>
        <p:nvPicPr>
          <p:cNvPr id="5" name="Imagen 4" descr="EXIT TICKET editables PARA EVALUAR EL PROCESO -Orientacion Andujar">
            <a:extLst>
              <a:ext uri="{FF2B5EF4-FFF2-40B4-BE49-F238E27FC236}">
                <a16:creationId xmlns:a16="http://schemas.microsoft.com/office/drawing/2014/main" xmlns="" id="{B80043D9-C697-764C-B86C-C64B61F0E5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6731" r="86452" b="5274"/>
          <a:stretch/>
        </p:blipFill>
        <p:spPr bwMode="auto">
          <a:xfrm rot="5400000">
            <a:off x="6354276" y="-1433149"/>
            <a:ext cx="647700" cy="5408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77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4907FB3-7B6F-E048-A952-9D773582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3" y="152400"/>
            <a:ext cx="1121586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CADA6A1-2335-AF4C-AF50-5FFE3CE07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r="2415" b="1375"/>
          <a:stretch/>
        </p:blipFill>
        <p:spPr>
          <a:xfrm>
            <a:off x="152400" y="793532"/>
            <a:ext cx="12039600" cy="60644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D93F67B-45F1-194F-AD63-5DF9DC0AF2AE}"/>
              </a:ext>
            </a:extLst>
          </p:cNvPr>
          <p:cNvSpPr txBox="1"/>
          <p:nvPr/>
        </p:nvSpPr>
        <p:spPr>
          <a:xfrm>
            <a:off x="3835400" y="190500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latin typeface="Trebuchet MS" panose="020B0703020202090204" pitchFamily="34" charset="0"/>
              </a:rPr>
              <a:t>NORMAS DE LA CLASE </a:t>
            </a:r>
          </a:p>
        </p:txBody>
      </p:sp>
    </p:spTree>
    <p:extLst>
      <p:ext uri="{BB962C8B-B14F-4D97-AF65-F5344CB8AC3E}">
        <p14:creationId xmlns:p14="http://schemas.microsoft.com/office/powerpoint/2010/main" val="416177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43692B8-CDE4-824C-946D-C519BE5B4A99}"/>
              </a:ext>
            </a:extLst>
          </p:cNvPr>
          <p:cNvSpPr txBox="1"/>
          <p:nvPr/>
        </p:nvSpPr>
        <p:spPr>
          <a:xfrm>
            <a:off x="1724628" y="569928"/>
            <a:ext cx="383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Trebuchet MS" panose="020B0703020202090204" pitchFamily="34" charset="0"/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1609DA3-9E33-1C42-9630-9DD09FCB1EAC}"/>
              </a:ext>
            </a:extLst>
          </p:cNvPr>
          <p:cNvSpPr/>
          <p:nvPr/>
        </p:nvSpPr>
        <p:spPr>
          <a:xfrm>
            <a:off x="5406160" y="3848828"/>
            <a:ext cx="2053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Trebuchet MS" panose="020B0703020202090204" pitchFamily="34" charset="0"/>
              </a:rPr>
              <a:t>CONTENIDO</a:t>
            </a:r>
            <a:endParaRPr lang="es-ES_tradnl" sz="2800" dirty="0">
              <a:latin typeface="Trebuchet MS" panose="020B0703020202090204" pitchFamily="34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7781D00-7AF2-DD42-8AFC-1B7E45AAB0BF}"/>
              </a:ext>
            </a:extLst>
          </p:cNvPr>
          <p:cNvSpPr/>
          <p:nvPr/>
        </p:nvSpPr>
        <p:spPr>
          <a:xfrm>
            <a:off x="1358900" y="1093148"/>
            <a:ext cx="10418019" cy="23358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>
              <a:latin typeface="Trebuchet MS" panose="020B0703020202090204" pitchFamily="34" charset="0"/>
            </a:endParaRPr>
          </a:p>
          <a:p>
            <a:r>
              <a:rPr lang="es-CL" sz="2400" dirty="0">
                <a:latin typeface="Trebuchet MS" panose="020B0703020202090204" pitchFamily="34" charset="0"/>
              </a:rPr>
              <a:t>Identificar aspectos de la vida cotidiana de la antigua civilización romana como: vivienda, vestimenta respondiendo preguntas, completando cuadro con diferencias y semejanzas,</a:t>
            </a:r>
            <a:r>
              <a:rPr lang="es-ES_tradnl" sz="2400" dirty="0">
                <a:solidFill>
                  <a:srgbClr val="262628"/>
                </a:solidFill>
                <a:latin typeface="Trebuchet MS" panose="020B0703020202090204" pitchFamily="34" charset="0"/>
              </a:rPr>
              <a:t>mediante guía de trabajo manifestando una actitud de respeto y solidaridad que favorezca la convivencia.</a:t>
            </a:r>
            <a:r>
              <a:rPr lang="es-CL" sz="2400" dirty="0">
                <a:latin typeface="Trebuchet MS" panose="020B0703020202090204" pitchFamily="34" charset="0"/>
              </a:rPr>
              <a:t> 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D7960CAF-CB8F-F644-8734-C7468752B2A3}"/>
              </a:ext>
            </a:extLst>
          </p:cNvPr>
          <p:cNvSpPr/>
          <p:nvPr/>
        </p:nvSpPr>
        <p:spPr>
          <a:xfrm>
            <a:off x="4450489" y="4410794"/>
            <a:ext cx="3965302" cy="10736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2400" dirty="0">
                <a:latin typeface="Trebuchet MS" panose="020B0703020202090204" pitchFamily="34" charset="0"/>
              </a:rPr>
              <a:t>Principales aspectos de la vida cotidiana de la civilización romana </a:t>
            </a:r>
            <a:r>
              <a:rPr lang="es-ES_tradnl" dirty="0">
                <a:latin typeface="Trebuchet MS" panose="020B070302020209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11B64FA-7EC9-A34F-950F-B7A91395E7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6" y="3651864"/>
            <a:ext cx="1072334" cy="917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74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ble onda 1">
            <a:extLst>
              <a:ext uri="{FF2B5EF4-FFF2-40B4-BE49-F238E27FC236}">
                <a16:creationId xmlns:a16="http://schemas.microsoft.com/office/drawing/2014/main" xmlns="" id="{410199BC-B94A-844D-AC86-D34F32DDDBB1}"/>
              </a:ext>
            </a:extLst>
          </p:cNvPr>
          <p:cNvSpPr/>
          <p:nvPr/>
        </p:nvSpPr>
        <p:spPr>
          <a:xfrm>
            <a:off x="416688" y="277793"/>
            <a:ext cx="5565012" cy="3151207"/>
          </a:xfrm>
          <a:prstGeom prst="doubleWave">
            <a:avLst>
              <a:gd name="adj1" fmla="val 6250"/>
              <a:gd name="adj2" fmla="val -2042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latin typeface="Trebuchet MS" panose="020B0703020202090204" pitchFamily="34" charset="0"/>
              </a:rPr>
              <a:t>Te invito a seguir aprendiendo sobre los  romanos específicamente  su vivienda y  vestimenta.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4B87981B-A982-4A42-B8F4-394C79127AB6}"/>
              </a:ext>
            </a:extLst>
          </p:cNvPr>
          <p:cNvSpPr/>
          <p:nvPr/>
        </p:nvSpPr>
        <p:spPr>
          <a:xfrm>
            <a:off x="927100" y="4584700"/>
            <a:ext cx="9677400" cy="1346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CL" sz="2800" b="1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Identificamos</a:t>
            </a:r>
            <a:r>
              <a:rPr lang="es-CL" sz="28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cuando: traemos a la memoria imágenes y experiencias, definiciones o conceptos previamente aprendidos que se relacionan con la situación presentada.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B4CBC74-40C0-7447-B848-1EE5D5D25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" t="1903" r="4283"/>
          <a:stretch/>
        </p:blipFill>
        <p:spPr>
          <a:xfrm>
            <a:off x="7353300" y="495300"/>
            <a:ext cx="4610100" cy="3632200"/>
          </a:xfrm>
          <a:prstGeom prst="rect">
            <a:avLst/>
          </a:prstGeom>
        </p:spPr>
      </p:pic>
      <p:sp>
        <p:nvSpPr>
          <p:cNvPr id="8" name="Flecha derecha 7">
            <a:extLst>
              <a:ext uri="{FF2B5EF4-FFF2-40B4-BE49-F238E27FC236}">
                <a16:creationId xmlns:a16="http://schemas.microsoft.com/office/drawing/2014/main" xmlns="" id="{043F2353-F516-E74D-9EFB-E47076E0C0DF}"/>
              </a:ext>
            </a:extLst>
          </p:cNvPr>
          <p:cNvSpPr/>
          <p:nvPr/>
        </p:nvSpPr>
        <p:spPr>
          <a:xfrm>
            <a:off x="5981700" y="1968500"/>
            <a:ext cx="12573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960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380469E-BF9E-AB4B-8BB9-81C19E9FFDE5}"/>
              </a:ext>
            </a:extLst>
          </p:cNvPr>
          <p:cNvSpPr txBox="1"/>
          <p:nvPr/>
        </p:nvSpPr>
        <p:spPr>
          <a:xfrm>
            <a:off x="4394200" y="177800"/>
            <a:ext cx="266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VIVIENDAS ROMANAS 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69631B4C-511E-2F4C-B80D-7CE72FFC5F5D}"/>
              </a:ext>
            </a:extLst>
          </p:cNvPr>
          <p:cNvSpPr/>
          <p:nvPr/>
        </p:nvSpPr>
        <p:spPr>
          <a:xfrm>
            <a:off x="1019335" y="577910"/>
            <a:ext cx="9410540" cy="11936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dirty="0">
                <a:latin typeface="Trebuchet MS" panose="020B0703020202090204" pitchFamily="34" charset="0"/>
              </a:rPr>
              <a:t>Los romanos también tenían distintos tipos de viviendas. En el campo existían las </a:t>
            </a:r>
            <a:r>
              <a:rPr lang="es-CL" sz="2000" i="1" dirty="0">
                <a:latin typeface="Trebuchet MS" panose="020B0703020202090204" pitchFamily="34" charset="0"/>
              </a:rPr>
              <a:t>villae </a:t>
            </a:r>
            <a:r>
              <a:rPr lang="es-CL" sz="2000" dirty="0">
                <a:latin typeface="Trebuchet MS" panose="020B0703020202090204" pitchFamily="34" charset="0"/>
              </a:rPr>
              <a:t>o casas de campo; mientras que en la ciudad era posible encontrar las domus (viviendas de familias ricas) y las </a:t>
            </a:r>
            <a:r>
              <a:rPr lang="es-CL" sz="2000" i="1" dirty="0">
                <a:latin typeface="Trebuchet MS" panose="020B0703020202090204" pitchFamily="34" charset="0"/>
              </a:rPr>
              <a:t>insulae </a:t>
            </a:r>
            <a:r>
              <a:rPr lang="es-CL" sz="2000" dirty="0">
                <a:latin typeface="Trebuchet MS" panose="020B0703020202090204" pitchFamily="34" charset="0"/>
              </a:rPr>
              <a:t>(viviendas de familias con menos recursos).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1C1B6D67-919B-A448-8629-5B54813CD918}"/>
              </a:ext>
            </a:extLst>
          </p:cNvPr>
          <p:cNvSpPr/>
          <p:nvPr/>
        </p:nvSpPr>
        <p:spPr>
          <a:xfrm>
            <a:off x="6096000" y="2413207"/>
            <a:ext cx="5435600" cy="1587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dirty="0">
                <a:latin typeface="Trebuchet MS" panose="020B0703020202090204" pitchFamily="34" charset="0"/>
              </a:rPr>
              <a:t>Las </a:t>
            </a:r>
            <a:r>
              <a:rPr lang="es-CL" sz="2000" i="1" dirty="0">
                <a:latin typeface="Trebuchet MS" panose="020B0703020202090204" pitchFamily="34" charset="0"/>
              </a:rPr>
              <a:t>insulae </a:t>
            </a:r>
            <a:r>
              <a:rPr lang="es-CL" sz="2000" dirty="0">
                <a:latin typeface="Trebuchet MS" panose="020B0703020202090204" pitchFamily="34" charset="0"/>
              </a:rPr>
              <a:t>eran edificios de ladrillo y madera que albergaban a una gran cantidad de gente. Estos eran propiedad de hombres ricos, que arrendaban las habitaciones a trabajadores romanos.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B7A8740C-34F8-5942-9F24-DCBAEED2905F}"/>
              </a:ext>
            </a:extLst>
          </p:cNvPr>
          <p:cNvSpPr/>
          <p:nvPr/>
        </p:nvSpPr>
        <p:spPr>
          <a:xfrm>
            <a:off x="790495" y="2324307"/>
            <a:ext cx="4175115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Trebuchet MS" panose="020B0703020202090204" pitchFamily="34" charset="0"/>
              </a:rPr>
              <a:t>Las </a:t>
            </a:r>
            <a:r>
              <a:rPr lang="es-CL" sz="2000" i="1" dirty="0">
                <a:latin typeface="Trebuchet MS" panose="020B0703020202090204" pitchFamily="34" charset="0"/>
              </a:rPr>
              <a:t>domus </a:t>
            </a:r>
            <a:r>
              <a:rPr lang="es-CL" sz="2000" dirty="0">
                <a:latin typeface="Trebuchet MS" panose="020B0703020202090204" pitchFamily="34" charset="0"/>
              </a:rPr>
              <a:t>solían ser casas lujosas de una sola planta que ofrecían todo tipo de comodidades: agua, calefacción, sistema de alcantarillado y baño.</a:t>
            </a:r>
            <a:endParaRPr lang="es-ES_tradnl" sz="20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17E794D8-E2B5-0E49-BD83-05B4C3E4DAF5}"/>
              </a:ext>
            </a:extLst>
          </p:cNvPr>
          <p:cNvCxnSpPr>
            <a:cxnSpLocks/>
          </p:cNvCxnSpPr>
          <p:nvPr/>
        </p:nvCxnSpPr>
        <p:spPr>
          <a:xfrm flipH="1">
            <a:off x="3467260" y="1879541"/>
            <a:ext cx="330040" cy="450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6D3AE0A6-04CB-B242-850A-24A96CEE0BBD}"/>
              </a:ext>
            </a:extLst>
          </p:cNvPr>
          <p:cNvCxnSpPr>
            <a:cxnSpLocks/>
          </p:cNvCxnSpPr>
          <p:nvPr/>
        </p:nvCxnSpPr>
        <p:spPr>
          <a:xfrm>
            <a:off x="7620000" y="1879541"/>
            <a:ext cx="304800" cy="508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791B818-7C32-C949-8055-7D53C1DDA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9" t="-3935" b="3935"/>
          <a:stretch/>
        </p:blipFill>
        <p:spPr>
          <a:xfrm>
            <a:off x="7226381" y="4159071"/>
            <a:ext cx="3555840" cy="2578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603CF96-044D-0C44-BBF0-02C292791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8"/>
          <a:stretch/>
        </p:blipFill>
        <p:spPr>
          <a:xfrm>
            <a:off x="790496" y="4438619"/>
            <a:ext cx="4175125" cy="2298611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79A4101E-199B-284E-BCEB-84BD40AE0CB1}"/>
              </a:ext>
            </a:extLst>
          </p:cNvPr>
          <p:cNvCxnSpPr/>
          <p:nvPr/>
        </p:nvCxnSpPr>
        <p:spPr>
          <a:xfrm>
            <a:off x="2362200" y="4063941"/>
            <a:ext cx="0" cy="749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7B9F7787-A993-6941-BF74-53D848389250}"/>
              </a:ext>
            </a:extLst>
          </p:cNvPr>
          <p:cNvCxnSpPr/>
          <p:nvPr/>
        </p:nvCxnSpPr>
        <p:spPr>
          <a:xfrm>
            <a:off x="9004300" y="4063940"/>
            <a:ext cx="0" cy="749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1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D2F3BDA-DA1C-5A45-A0F9-05ABD31B80B6}"/>
              </a:ext>
            </a:extLst>
          </p:cNvPr>
          <p:cNvSpPr txBox="1"/>
          <p:nvPr/>
        </p:nvSpPr>
        <p:spPr>
          <a:xfrm>
            <a:off x="1922428" y="304800"/>
            <a:ext cx="5769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Trebuchet MS" panose="020B0703020202090204" pitchFamily="34" charset="0"/>
              </a:rPr>
              <a:t>OBSERVA EJEMPLOS DE CASAS ROMANAS </a:t>
            </a:r>
          </a:p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37E68F-532B-D84D-B81A-893CA6BAD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" r="2072"/>
          <a:stretch/>
        </p:blipFill>
        <p:spPr>
          <a:xfrm>
            <a:off x="418717" y="2908300"/>
            <a:ext cx="5230965" cy="3644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43B7AC0-C656-404C-96E8-68BD52A83F14}"/>
              </a:ext>
            </a:extLst>
          </p:cNvPr>
          <p:cNvSpPr txBox="1"/>
          <p:nvPr/>
        </p:nvSpPr>
        <p:spPr>
          <a:xfrm>
            <a:off x="901700" y="2235200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Trebuchet MS" panose="020B0703020202090204" pitchFamily="34" charset="0"/>
              </a:rPr>
              <a:t>Insulae</a:t>
            </a:r>
            <a:r>
              <a:rPr lang="es-ES_tradnl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43F7D0E-7926-004B-AA45-8E79AC0EF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7" t="12886" r="15034" b="8659"/>
          <a:stretch/>
        </p:blipFill>
        <p:spPr>
          <a:xfrm>
            <a:off x="5892800" y="951131"/>
            <a:ext cx="6107264" cy="44209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D0BC0E1-FA56-2741-B0E4-E30F31F9639D}"/>
              </a:ext>
            </a:extLst>
          </p:cNvPr>
          <p:cNvSpPr txBox="1"/>
          <p:nvPr/>
        </p:nvSpPr>
        <p:spPr>
          <a:xfrm>
            <a:off x="8216900" y="581799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Domus</a:t>
            </a:r>
          </a:p>
        </p:txBody>
      </p:sp>
    </p:spTree>
    <p:extLst>
      <p:ext uri="{BB962C8B-B14F-4D97-AF65-F5344CB8AC3E}">
        <p14:creationId xmlns:p14="http://schemas.microsoft.com/office/powerpoint/2010/main" val="42990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37F5B17-0011-354C-AA96-0AD37BF99BBC}"/>
              </a:ext>
            </a:extLst>
          </p:cNvPr>
          <p:cNvSpPr txBox="1"/>
          <p:nvPr/>
        </p:nvSpPr>
        <p:spPr>
          <a:xfrm>
            <a:off x="2819400" y="254000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Trebuchet MS" panose="020B0703020202090204" pitchFamily="34" charset="0"/>
              </a:rPr>
              <a:t>VESTIMENTA DE LOS ROMANOS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046D29BB-89BB-4C4A-AB0F-3DCEC964CC8B}"/>
              </a:ext>
            </a:extLst>
          </p:cNvPr>
          <p:cNvSpPr/>
          <p:nvPr/>
        </p:nvSpPr>
        <p:spPr>
          <a:xfrm>
            <a:off x="1257300" y="1079500"/>
            <a:ext cx="4076700" cy="184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dirty="0">
                <a:latin typeface="Trebuchet MS" panose="020B0703020202090204" pitchFamily="34" charset="0"/>
              </a:rPr>
              <a:t>Los hombres romanos llevaban una túnica corta sobre la cual se ponían distintos elementos, que dependían de su situación social.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F9BCABB7-74C7-654A-B872-7483C1523DDF}"/>
              </a:ext>
            </a:extLst>
          </p:cNvPr>
          <p:cNvSpPr/>
          <p:nvPr/>
        </p:nvSpPr>
        <p:spPr>
          <a:xfrm>
            <a:off x="6096000" y="1035050"/>
            <a:ext cx="5537200" cy="188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L</a:t>
            </a:r>
            <a:r>
              <a:rPr lang="es-CL" sz="2000" dirty="0">
                <a:latin typeface="Trebuchet MS" panose="020B0703020202090204" pitchFamily="34" charset="0"/>
              </a:rPr>
              <a:t>as mujeres llevaban una túnica interior, sobre la cual llevaban un vestido sujeto por un cinturón y unos broches. Para salir de la casa se envolvían en la palla, un manto que podía taparlas desde la cabeza, pero con el rostro descubierto.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9E81C54-37E3-354F-9F5B-515B1CAA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3429000"/>
            <a:ext cx="60833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153249C-7B9B-C84D-B37F-9A537D842CAF}"/>
              </a:ext>
            </a:extLst>
          </p:cNvPr>
          <p:cNvSpPr/>
          <p:nvPr/>
        </p:nvSpPr>
        <p:spPr>
          <a:xfrm>
            <a:off x="1752600" y="464235"/>
            <a:ext cx="961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Trebuchet MS" panose="020B0703020202090204" pitchFamily="34" charset="0"/>
              </a:rPr>
              <a:t>Observa el ejemplo de vestimenta romana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270705E-2A3E-6140-A78D-C1F69896E404}"/>
              </a:ext>
            </a:extLst>
          </p:cNvPr>
          <p:cNvSpPr txBox="1"/>
          <p:nvPr/>
        </p:nvSpPr>
        <p:spPr>
          <a:xfrm>
            <a:off x="1460500" y="990600"/>
            <a:ext cx="878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Recuerda que su vestimenta era acorde a la clase social a la que perteneció cada ciudadano romano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5323DB4-B455-9C48-8A0F-BB1BE969F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066"/>
          <a:stretch/>
        </p:blipFill>
        <p:spPr>
          <a:xfrm>
            <a:off x="1190634" y="2820837"/>
            <a:ext cx="3651798" cy="37961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960AB03-620E-3F48-B5F5-DAEE0D85099B}"/>
              </a:ext>
            </a:extLst>
          </p:cNvPr>
          <p:cNvSpPr txBox="1"/>
          <p:nvPr/>
        </p:nvSpPr>
        <p:spPr>
          <a:xfrm>
            <a:off x="1295400" y="1998246"/>
            <a:ext cx="2746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Patricio </a:t>
            </a:r>
          </a:p>
          <a:p>
            <a:r>
              <a:rPr lang="es-ES_tradnl" dirty="0">
                <a:latin typeface="Trebuchet MS" panose="020B0703020202090204" pitchFamily="34" charset="0"/>
              </a:rPr>
              <a:t>Clase noble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CF3B622-B1A2-7943-BE49-E1DA43D91975}"/>
              </a:ext>
            </a:extLst>
          </p:cNvPr>
          <p:cNvSpPr txBox="1"/>
          <p:nvPr/>
        </p:nvSpPr>
        <p:spPr>
          <a:xfrm>
            <a:off x="5645567" y="1998246"/>
            <a:ext cx="619083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Plebeyos </a:t>
            </a:r>
          </a:p>
          <a:p>
            <a:r>
              <a:rPr lang="es-ES_tradnl" dirty="0">
                <a:latin typeface="Trebuchet MS" panose="020B0703020202090204" pitchFamily="34" charset="0"/>
              </a:rPr>
              <a:t>El pueblo compuesto por artesanos y comerciantes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2279"/>
          <a:stretch/>
        </p:blipFill>
        <p:spPr>
          <a:xfrm>
            <a:off x="7057552" y="2733869"/>
            <a:ext cx="3366862" cy="38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A91B546-BC79-5447-BC75-757762115E21}"/>
              </a:ext>
            </a:extLst>
          </p:cNvPr>
          <p:cNvSpPr/>
          <p:nvPr/>
        </p:nvSpPr>
        <p:spPr>
          <a:xfrm>
            <a:off x="1701800" y="317500"/>
            <a:ext cx="995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Trebuchet MS" panose="020B0703020202090204" pitchFamily="34" charset="0"/>
              </a:rPr>
              <a:t>Observa el ejemplo para que te guies y puedas relaizar la actividad en tu cuaderno presentada en la </a:t>
            </a:r>
            <a:r>
              <a:rPr lang="es-ES_tradnl" dirty="0">
                <a:latin typeface="Trebuchet MS" panose="020B0703020202090204" pitchFamily="34" charset="0"/>
              </a:rPr>
              <a:t>guía de trabajo.</a:t>
            </a:r>
          </a:p>
          <a:p>
            <a:endParaRPr lang="es-CL" dirty="0">
              <a:latin typeface="Trebuchet MS" panose="020B070302020209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155E6B-04DA-F74B-9EEB-E62E9466A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9" t="16188" r="3304" b="6148"/>
          <a:stretch/>
        </p:blipFill>
        <p:spPr>
          <a:xfrm>
            <a:off x="749300" y="1270000"/>
            <a:ext cx="5104127" cy="2844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9BBB6C6-14D9-D441-BED8-21644F49E4A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2423" r="7037" b="6334"/>
          <a:stretch/>
        </p:blipFill>
        <p:spPr bwMode="auto">
          <a:xfrm>
            <a:off x="5853427" y="1270000"/>
            <a:ext cx="5305425" cy="219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1CD0FCF2-BC6A-E14A-91A3-B21BA2702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96867"/>
              </p:ext>
            </p:extLst>
          </p:nvPr>
        </p:nvGraphicFramePr>
        <p:xfrm>
          <a:off x="1308100" y="4772660"/>
          <a:ext cx="957580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7900">
                  <a:extLst>
                    <a:ext uri="{9D8B030D-6E8A-4147-A177-3AD203B41FA5}">
                      <a16:colId xmlns:a16="http://schemas.microsoft.com/office/drawing/2014/main" xmlns="" val="2142897829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xmlns="" val="206143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rebuchet MS" panose="020B0703020202090204" pitchFamily="34" charset="0"/>
                        </a:rPr>
                        <a:t>Semejanzas </a:t>
                      </a:r>
                    </a:p>
                    <a:p>
                      <a:endParaRPr lang="es-ES_tradnl" sz="2000" dirty="0">
                        <a:latin typeface="Trebuchet MS" panose="020B0703020202090204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ES_tradnl" sz="2000" dirty="0">
                          <a:latin typeface="Trebuchet MS" panose="020B0703020202090204" pitchFamily="34" charset="0"/>
                        </a:rPr>
                        <a:t>Ambas son viviendas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rebuchet MS" panose="020B0703020202090204" pitchFamily="34" charset="0"/>
                        </a:rPr>
                        <a:t>Diferencias </a:t>
                      </a:r>
                    </a:p>
                    <a:p>
                      <a:endParaRPr lang="es-ES_tradnl" sz="2000" dirty="0">
                        <a:latin typeface="Trebuchet MS" panose="020B0703020202090204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ES_tradnl" sz="2000" dirty="0">
                          <a:latin typeface="Trebuchet MS" panose="020B0703020202090204" pitchFamily="34" charset="0"/>
                        </a:rPr>
                        <a:t>Tamaño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68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01794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{097577E6-6EA8-3F42-B2F7-4059F8188190}tf10001069</Template>
  <TotalTime>1470</TotalTime>
  <Words>521</Words>
  <Application>Microsoft Office PowerPoint</Application>
  <PresentationFormat>Panorámica</PresentationFormat>
  <Paragraphs>66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Gill Sans MT</vt:lpstr>
      <vt:lpstr>Times New Roman</vt:lpstr>
      <vt:lpstr>Trebuchet MS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Lidiia Nuñez</dc:creator>
  <cp:lastModifiedBy>HP</cp:lastModifiedBy>
  <cp:revision>23</cp:revision>
  <dcterms:created xsi:type="dcterms:W3CDTF">2020-11-03T23:49:44Z</dcterms:created>
  <dcterms:modified xsi:type="dcterms:W3CDTF">2020-11-06T14:23:39Z</dcterms:modified>
</cp:coreProperties>
</file>