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72" r:id="rId2"/>
    <p:sldId id="256" r:id="rId3"/>
    <p:sldId id="267" r:id="rId4"/>
    <p:sldId id="269" r:id="rId5"/>
    <p:sldId id="260" r:id="rId6"/>
    <p:sldId id="273" r:id="rId7"/>
    <p:sldId id="276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Lillo Alaniz" initials="CLA" lastIdx="1" clrIdx="0">
    <p:extLst>
      <p:ext uri="{19B8F6BF-5375-455C-9EA6-DF929625EA0E}">
        <p15:presenceInfo xmlns:p15="http://schemas.microsoft.com/office/powerpoint/2012/main" userId="9ead98a88c9389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950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64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37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21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53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4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88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383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291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259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48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154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356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77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76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5959-3A08-43A2-BDFD-175971FFBEDC}" type="datetimeFigureOut">
              <a:rPr lang="es-ES" smtClean="0"/>
              <a:t>26/09/2020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ABA40C-E6C8-4370-AB38-A13642AD15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798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n de Brenda Torrecillas en Covers | Caratula para niños ...">
            <a:extLst>
              <a:ext uri="{FF2B5EF4-FFF2-40B4-BE49-F238E27FC236}">
                <a16:creationId xmlns:a16="http://schemas.microsoft.com/office/drawing/2014/main" id="{39ED35E5-5EFD-5645-9A8B-D2C54129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D3AF0F-2C81-D441-9572-6734BA1E7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3891"/>
          <a:stretch/>
        </p:blipFill>
        <p:spPr>
          <a:xfrm>
            <a:off x="7207623" y="1000462"/>
            <a:ext cx="3958815" cy="30444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66664AB-4B92-1041-8B64-BC7DE4AD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122" y="202864"/>
            <a:ext cx="967409" cy="114337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D85AC32-6560-6144-9569-D6CCE838F38A}"/>
              </a:ext>
            </a:extLst>
          </p:cNvPr>
          <p:cNvSpPr/>
          <p:nvPr/>
        </p:nvSpPr>
        <p:spPr>
          <a:xfrm>
            <a:off x="3324113" y="1000462"/>
            <a:ext cx="471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latin typeface="Trebuchet MS" panose="020B0703020202090204" pitchFamily="34" charset="0"/>
                <a:cs typeface="Arial" panose="020B0604020202020204" pitchFamily="34" charset="0"/>
              </a:rPr>
              <a:t>COLEGIO HERMANOS CARRERA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7DD03D1-B04B-8C45-88F1-64F95FAAF305}"/>
              </a:ext>
            </a:extLst>
          </p:cNvPr>
          <p:cNvSpPr/>
          <p:nvPr/>
        </p:nvSpPr>
        <p:spPr>
          <a:xfrm>
            <a:off x="3506993" y="2967335"/>
            <a:ext cx="4421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s-CL" b="1" dirty="0">
              <a:latin typeface="Gill Sans MT" panose="020B0502020104020203"/>
            </a:endParaRPr>
          </a:p>
          <a:p>
            <a:pPr lvl="0">
              <a:defRPr/>
            </a:pPr>
            <a:r>
              <a:rPr lang="es-CL" b="1" dirty="0">
                <a:latin typeface="Trebuchet MS" panose="020B0703020202090204" pitchFamily="34" charset="0"/>
              </a:rPr>
              <a:t>Profesora Jefe: Lidia Núñez López </a:t>
            </a:r>
          </a:p>
          <a:p>
            <a:pPr lvl="0">
              <a:defRPr/>
            </a:pPr>
            <a:r>
              <a:rPr lang="es-CL" b="1" dirty="0">
                <a:latin typeface="Trebuchet MS" panose="020B0703020202090204" pitchFamily="34" charset="0"/>
              </a:rPr>
              <a:t>Asignatura : Historia y geografía </a:t>
            </a:r>
          </a:p>
          <a:p>
            <a:pPr lvl="0">
              <a:defRPr/>
            </a:pPr>
            <a:r>
              <a:rPr lang="es-CL" b="1" dirty="0">
                <a:latin typeface="Trebuchet MS" panose="020B0703020202090204" pitchFamily="34" charset="0"/>
              </a:rPr>
              <a:t>Curso: 3º básico  </a:t>
            </a:r>
          </a:p>
        </p:txBody>
      </p:sp>
    </p:spTree>
    <p:extLst>
      <p:ext uri="{BB962C8B-B14F-4D97-AF65-F5344CB8AC3E}">
        <p14:creationId xmlns:p14="http://schemas.microsoft.com/office/powerpoint/2010/main" val="2256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8978D-5D6B-460D-B4C3-D8A1D5BD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476904"/>
            <a:ext cx="3693459" cy="661281"/>
          </a:xfrm>
        </p:spPr>
        <p:txBody>
          <a:bodyPr>
            <a:normAutofit/>
          </a:bodyPr>
          <a:lstStyle/>
          <a:p>
            <a:pPr algn="l"/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¿Qué aprenderé?</a:t>
            </a:r>
            <a:endParaRPr lang="es-ES" sz="2800" dirty="0">
              <a:latin typeface="Trebuchet MS" panose="020B070302020209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1DF337-4263-824A-8824-3B2AF6A09C29}"/>
              </a:ext>
            </a:extLst>
          </p:cNvPr>
          <p:cNvSpPr/>
          <p:nvPr/>
        </p:nvSpPr>
        <p:spPr>
          <a:xfrm>
            <a:off x="1706880" y="14185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>
                <a:latin typeface="Trebuchet MS" panose="020B0703020202090204" pitchFamily="34" charset="0"/>
                <a:ea typeface="Calibri" panose="020F0502020204030204" pitchFamily="34" charset="0"/>
              </a:rPr>
              <a:t>Identificar ubicación geográfica de la civilización romana rotulando mapa mediante guía de trabajo.</a:t>
            </a:r>
            <a:r>
              <a:rPr lang="es-CL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114646-676E-834B-AA41-B0F84BA5F313}"/>
              </a:ext>
            </a:extLst>
          </p:cNvPr>
          <p:cNvSpPr/>
          <p:nvPr/>
        </p:nvSpPr>
        <p:spPr>
          <a:xfrm>
            <a:off x="1240971" y="4239122"/>
            <a:ext cx="7707086" cy="104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CL" sz="2000" b="1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Identificamos</a:t>
            </a:r>
            <a:r>
              <a:rPr lang="es-CL" sz="20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cuando: traemos a la memoria imágenes y experiencias, definiciones o conceptos previamente aprendidos que se relacionan con la situación presentada </a:t>
            </a:r>
            <a:endParaRPr lang="es-CL" sz="2000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BB2C3C-0906-B043-BE8E-4E12A37FFB8A}"/>
              </a:ext>
            </a:extLst>
          </p:cNvPr>
          <p:cNvSpPr txBox="1"/>
          <p:nvPr/>
        </p:nvSpPr>
        <p:spPr>
          <a:xfrm>
            <a:off x="2413568" y="3244334"/>
            <a:ext cx="165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+mj-lt"/>
              </a:rPr>
              <a:t>Recuerda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9F3737-290C-7240-960E-CB46FB677E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3155092"/>
            <a:ext cx="1072334" cy="917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8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D020F-798F-4EBE-8DBF-5D1B0C9F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3631"/>
            <a:ext cx="10515600" cy="1117600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Antigua</a:t>
            </a:r>
            <a:r>
              <a:rPr lang="es-ES" sz="3600" dirty="0">
                <a:solidFill>
                  <a:srgbClr val="FF0000"/>
                </a:solidFill>
              </a:rPr>
              <a:t> Roma:</a:t>
            </a:r>
            <a:r>
              <a:rPr lang="es-ES" sz="3100" dirty="0">
                <a:solidFill>
                  <a:srgbClr val="FF0000"/>
                </a:solidFill>
              </a:rPr>
              <a:t> </a:t>
            </a:r>
            <a:r>
              <a:rPr lang="es-ES" sz="2200" b="0" i="0" u="none" strike="noStrike" baseline="0" dirty="0"/>
              <a:t>En el caso del territorio romano,  se ubicó  y desarrolló en lo que hoy se conoce como la península itálica que tiene forma de bota y se ubica al sur de Europa, en el mar mediterráneo. </a:t>
            </a:r>
            <a:br>
              <a:rPr lang="es-ES" sz="2200" b="0" i="0" u="none" strike="noStrike" baseline="0" dirty="0">
                <a:latin typeface="AspiraNar-Light"/>
              </a:rPr>
            </a:br>
            <a:br>
              <a:rPr lang="es-ES" sz="2200" b="0" i="0" u="none" strike="noStrike" baseline="0" dirty="0">
                <a:latin typeface="AspiraNar-Light"/>
              </a:rPr>
            </a:br>
            <a:r>
              <a:rPr lang="es-ES" sz="2200" b="0" i="0" u="none" strike="noStrike" baseline="0" dirty="0">
                <a:latin typeface="AspiraNar-Light"/>
              </a:rPr>
              <a:t> </a:t>
            </a:r>
            <a:endParaRPr lang="es-ES" sz="22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588E27E-7209-4474-AA8B-60ED37BA90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44979"/>
            <a:ext cx="6041570" cy="504789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5E08D7-FD74-4CEC-AB4B-763A5E36C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9770" y="1444979"/>
            <a:ext cx="4963887" cy="504789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s-ES" sz="2000" dirty="0">
                <a:latin typeface="Trebuchet MS" panose="020B0703020202090204" pitchFamily="34" charset="0"/>
              </a:rPr>
              <a:t> </a:t>
            </a:r>
            <a:r>
              <a:rPr lang="es-ES" sz="2000" b="1" dirty="0">
                <a:latin typeface="Trebuchet MS" panose="020B0703020202090204" pitchFamily="34" charset="0"/>
              </a:rPr>
              <a:t>Ese territorio limita al Norte con los Alpes, que es una cadena de montañas.</a:t>
            </a:r>
          </a:p>
          <a:p>
            <a:pPr algn="l"/>
            <a:r>
              <a:rPr lang="es-ES" sz="2000" b="1" dirty="0">
                <a:latin typeface="Trebuchet MS" panose="020B0703020202090204" pitchFamily="34" charset="0"/>
              </a:rPr>
              <a:t>Con el mar mediterráneo al Sur.</a:t>
            </a:r>
          </a:p>
          <a:p>
            <a:pPr algn="l"/>
            <a:r>
              <a:rPr lang="es-ES" sz="2000" b="1" dirty="0">
                <a:latin typeface="Trebuchet MS" panose="020B0703020202090204" pitchFamily="34" charset="0"/>
              </a:rPr>
              <a:t>Con el mar adriático al Este y mar tirreno al Oeste.</a:t>
            </a:r>
          </a:p>
          <a:p>
            <a:pPr algn="l"/>
            <a:r>
              <a:rPr lang="es-ES" sz="2000" b="1" dirty="0">
                <a:latin typeface="Trebuchet MS" panose="020B0703020202090204" pitchFamily="34" charset="0"/>
              </a:rPr>
              <a:t>La península se encontraba en medio de importantes mares, lo cual influenció el dominio romano en las costas del mediterráneo y por lo tanto, en las culturas vecinas, hasta llegar a convertirse en un imperio.</a:t>
            </a:r>
          </a:p>
          <a:p>
            <a:pPr algn="l"/>
            <a:r>
              <a:rPr lang="es-ES" sz="2000" b="1" dirty="0">
                <a:latin typeface="Trebuchet MS" panose="020B0703020202090204" pitchFamily="34" charset="0"/>
              </a:rPr>
              <a:t> En sus inicios Roma fue una pequeña ciudad, con el tiempo se  transformó en uno de los imperios más grandes de la historia, llamando al mediterráneo Mare Nostrum (Nuestro mar)</a:t>
            </a:r>
          </a:p>
          <a:p>
            <a:pPr algn="l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918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CE9DB-DD20-4D1A-8168-DC29B0D1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es-ES" dirty="0"/>
              <a:t> ANTIGUA ROMA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754D7-FE65-4370-956B-11F0A004D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7244"/>
            <a:ext cx="5181600" cy="47997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 dirty="0"/>
              <a:t>La ubicación geográfica de la civilización romana antigua,  se ubica actualmente  en Italia, cuya ciudad más importante fue Roma, ubicada en el valle de las 7 colinas, y que es atravesada por el Río Tíber, uno de los más importantes de Italia, junto a los Ríos Po y Arno ubicados más al Norte de la península y que facilitaron su desarrollo. </a:t>
            </a:r>
          </a:p>
          <a:p>
            <a:pPr marL="0" indent="0">
              <a:buNone/>
            </a:pPr>
            <a:r>
              <a:rPr lang="es-ES" sz="2400" dirty="0"/>
              <a:t>La cercanía de estas ciudades con los ríos permitía tener agua para el desarrollo de distintas actividades agrícolas y ganaderas, especialmente ovejas.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E52A9FD-3593-463D-AC25-C7C6DDDB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7912"/>
            <a:ext cx="5181600" cy="4969052"/>
          </a:xfrm>
        </p:spPr>
        <p:txBody>
          <a:bodyPr>
            <a:normAutofit fontScale="92500" lnSpcReduction="10000"/>
          </a:bodyPr>
          <a:lstStyle/>
          <a:p>
            <a:r>
              <a:rPr lang="es-ES" sz="1800" b="1" dirty="0"/>
              <a:t>Las colinas son elevaciones de terreno menores que una montaña de forma redondeadas.</a:t>
            </a:r>
          </a:p>
        </p:txBody>
      </p:sp>
      <p:pic>
        <p:nvPicPr>
          <p:cNvPr id="4098" name="Picture 2" descr="Segundo Parcial de Historia y Geografía Universal: Roma">
            <a:extLst>
              <a:ext uri="{FF2B5EF4-FFF2-40B4-BE49-F238E27FC236}">
                <a16:creationId xmlns:a16="http://schemas.microsoft.com/office/drawing/2014/main" id="{92566A23-7813-41AA-9380-908BA6A5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71323"/>
            <a:ext cx="5743222" cy="47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C741F6-07C3-F148-85FA-2800C064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2"/>
            <a:ext cx="12192000" cy="609599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AE7CC2-2C8D-0444-91DD-0C491A618F25}"/>
              </a:ext>
            </a:extLst>
          </p:cNvPr>
          <p:cNvSpPr txBox="1"/>
          <p:nvPr/>
        </p:nvSpPr>
        <p:spPr>
          <a:xfrm>
            <a:off x="442377" y="283029"/>
            <a:ext cx="1006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Trebuchet MS" panose="020B0703020202090204" pitchFamily="34" charset="0"/>
              </a:rPr>
              <a:t>Observa con atención  el mapa  para que puedas guiarte y realizar la actividad dada en la guía  </a:t>
            </a:r>
          </a:p>
        </p:txBody>
      </p:sp>
    </p:spTree>
    <p:extLst>
      <p:ext uri="{BB962C8B-B14F-4D97-AF65-F5344CB8AC3E}">
        <p14:creationId xmlns:p14="http://schemas.microsoft.com/office/powerpoint/2010/main" val="17730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2A49AE-1E21-BB4E-B88C-711A808750D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r="5044"/>
          <a:stretch/>
        </p:blipFill>
        <p:spPr bwMode="auto">
          <a:xfrm>
            <a:off x="1055914" y="675306"/>
            <a:ext cx="9470572" cy="5301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99D4BDF-09B6-3545-91AF-4F2952975BAD}"/>
              </a:ext>
            </a:extLst>
          </p:cNvPr>
          <p:cNvSpPr txBox="1"/>
          <p:nvPr/>
        </p:nvSpPr>
        <p:spPr>
          <a:xfrm>
            <a:off x="413657" y="228600"/>
            <a:ext cx="1122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Trebuchet MS" panose="020B0703020202090204" pitchFamily="34" charset="0"/>
              </a:rPr>
              <a:t>Observa el ejemplo para que te guies en la  rotulacion del  mapa que se te presenta en la guia de trabajo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42EB94-E45B-BC4E-8415-AF1CD0029CDE}"/>
              </a:ext>
            </a:extLst>
          </p:cNvPr>
          <p:cNvSpPr txBox="1"/>
          <p:nvPr/>
        </p:nvSpPr>
        <p:spPr>
          <a:xfrm>
            <a:off x="4872264" y="5715587"/>
            <a:ext cx="1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55F5A78-8DCD-174C-A58B-DC805314A3C8}"/>
              </a:ext>
            </a:extLst>
          </p:cNvPr>
          <p:cNvSpPr/>
          <p:nvPr/>
        </p:nvSpPr>
        <p:spPr>
          <a:xfrm>
            <a:off x="5105400" y="6008524"/>
            <a:ext cx="1474098" cy="424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Trebuchet MS" panose="020B0703020202090204" pitchFamily="34" charset="0"/>
              </a:rPr>
              <a:t>Mar Jónico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5BB191D-A516-D742-A469-6E73B79983FA}"/>
              </a:ext>
            </a:extLst>
          </p:cNvPr>
          <p:cNvCxnSpPr>
            <a:cxnSpLocks/>
          </p:cNvCxnSpPr>
          <p:nvPr/>
        </p:nvCxnSpPr>
        <p:spPr>
          <a:xfrm>
            <a:off x="5453743" y="5389015"/>
            <a:ext cx="0" cy="5882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8A774D2-F72B-E543-BE23-CA4D0C8F949B}"/>
              </a:ext>
            </a:extLst>
          </p:cNvPr>
          <p:cNvCxnSpPr/>
          <p:nvPr/>
        </p:nvCxnSpPr>
        <p:spPr>
          <a:xfrm flipH="1" flipV="1">
            <a:off x="1121226" y="4059589"/>
            <a:ext cx="3135086" cy="2830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D0AF2CC-7D64-D84E-BB69-7EB12F6247C9}"/>
              </a:ext>
            </a:extLst>
          </p:cNvPr>
          <p:cNvSpPr/>
          <p:nvPr/>
        </p:nvSpPr>
        <p:spPr>
          <a:xfrm>
            <a:off x="108857" y="3776952"/>
            <a:ext cx="947058" cy="424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Trebuchet MS" panose="020B0703020202090204" pitchFamily="34" charset="0"/>
              </a:rPr>
              <a:t>Alpes </a:t>
            </a:r>
          </a:p>
        </p:txBody>
      </p:sp>
      <p:graphicFrame>
        <p:nvGraphicFramePr>
          <p:cNvPr id="20" name="Tabla 20">
            <a:extLst>
              <a:ext uri="{FF2B5EF4-FFF2-40B4-BE49-F238E27FC236}">
                <a16:creationId xmlns:a16="http://schemas.microsoft.com/office/drawing/2014/main" id="{967ECB7B-80CF-164F-8712-74334BD2C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33269"/>
              </p:ext>
            </p:extLst>
          </p:nvPr>
        </p:nvGraphicFramePr>
        <p:xfrm>
          <a:off x="1262742" y="1335371"/>
          <a:ext cx="360952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9522">
                  <a:extLst>
                    <a:ext uri="{9D8B030D-6E8A-4147-A177-3AD203B41FA5}">
                      <a16:colId xmlns:a16="http://schemas.microsoft.com/office/drawing/2014/main" val="2609997455"/>
                    </a:ext>
                  </a:extLst>
                </a:gridCol>
              </a:tblGrid>
              <a:tr h="794656">
                <a:tc>
                  <a:txBody>
                    <a:bodyPr/>
                    <a:lstStyle/>
                    <a:p>
                      <a:r>
                        <a:rPr lang="es-ES_tradnl" b="1" dirty="0">
                          <a:latin typeface="Trebuchet MS" panose="020B0703020202090204" pitchFamily="34" charset="0"/>
                        </a:rPr>
                        <a:t>Para rotular el mapa observe el mapa anterior y completé escribiendo  los recuadros de acuerdo a la información presentada en el mapa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5487"/>
                  </a:ext>
                </a:extLst>
              </a:tr>
            </a:tbl>
          </a:graphicData>
        </a:graphic>
      </p:graphicFrame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4089CFA-28DC-9E47-8CEB-226F12E7C697}"/>
              </a:ext>
            </a:extLst>
          </p:cNvPr>
          <p:cNvCxnSpPr/>
          <p:nvPr/>
        </p:nvCxnSpPr>
        <p:spPr>
          <a:xfrm>
            <a:off x="9705860" y="3966072"/>
            <a:ext cx="10025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id="{E040057B-9945-F24B-A400-02D8146F7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71096"/>
              </p:ext>
            </p:extLst>
          </p:nvPr>
        </p:nvGraphicFramePr>
        <p:xfrm>
          <a:off x="10708395" y="3835342"/>
          <a:ext cx="1277957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957">
                  <a:extLst>
                    <a:ext uri="{9D8B030D-6E8A-4147-A177-3AD203B41FA5}">
                      <a16:colId xmlns:a16="http://schemas.microsoft.com/office/drawing/2014/main" val="4265114051"/>
                    </a:ext>
                  </a:extLst>
                </a:gridCol>
              </a:tblGrid>
              <a:tr h="235031">
                <a:tc>
                  <a:txBody>
                    <a:bodyPr/>
                    <a:lstStyle/>
                    <a:p>
                      <a:r>
                        <a:rPr lang="es-ES_tradnl" dirty="0"/>
                        <a:t>Mar Negro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66278"/>
                  </a:ext>
                </a:extLst>
              </a:tr>
            </a:tbl>
          </a:graphicData>
        </a:graphic>
      </p:graphicFrame>
      <p:sp>
        <p:nvSpPr>
          <p:cNvPr id="24" name="Flecha abajo 23">
            <a:extLst>
              <a:ext uri="{FF2B5EF4-FFF2-40B4-BE49-F238E27FC236}">
                <a16:creationId xmlns:a16="http://schemas.microsoft.com/office/drawing/2014/main" id="{38CEBEB0-D6E1-544F-A00D-9682C0178F77}"/>
              </a:ext>
            </a:extLst>
          </p:cNvPr>
          <p:cNvSpPr/>
          <p:nvPr/>
        </p:nvSpPr>
        <p:spPr>
          <a:xfrm>
            <a:off x="3260993" y="597932"/>
            <a:ext cx="308472" cy="7374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877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E1DA47F-6A4C-C643-A509-495F42C2A64C}"/>
              </a:ext>
            </a:extLst>
          </p:cNvPr>
          <p:cNvSpPr/>
          <p:nvPr/>
        </p:nvSpPr>
        <p:spPr>
          <a:xfrm>
            <a:off x="528810" y="506776"/>
            <a:ext cx="1044399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>
                <a:latin typeface="Trebuchet MS" panose="020B0703020202090204" pitchFamily="34" charset="0"/>
                <a:ea typeface="Times New Roman" panose="02020603050405020304" pitchFamily="18" charset="0"/>
              </a:rPr>
              <a:t> III.- En tu cuaderno escribe lugares en que crees que es más probable que los antiguos romanos practicaran la agricultura y la ganadería , marca con una x si la alternativa según corresponda a lo que tu crees.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b="1" dirty="0">
                <a:latin typeface="Trebuchet MS" panose="020B0703020202090204" pitchFamily="34" charset="0"/>
                <a:ea typeface="Times New Roman" panose="02020603050405020304" pitchFamily="18" charset="0"/>
              </a:rPr>
              <a:t>Guiate por el ejmplo dado </a:t>
            </a:r>
          </a:p>
          <a:p>
            <a:endParaRPr lang="es-CL" b="1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endParaRPr lang="es-CL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CL" dirty="0">
                <a:latin typeface="Trebuchet MS" panose="020B0703020202090204" pitchFamily="34" charset="0"/>
                <a:ea typeface="Times New Roman" panose="02020603050405020304" pitchFamily="18" charset="0"/>
              </a:rPr>
              <a:t>En los territorios montañosos </a:t>
            </a:r>
          </a:p>
          <a:p>
            <a:pPr lvl="0"/>
            <a:endParaRPr lang="es-CL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endParaRPr lang="es-CL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CL" dirty="0">
                <a:latin typeface="Trebuchet MS" panose="020B0703020202090204" pitchFamily="34" charset="0"/>
                <a:ea typeface="Times New Roman" panose="02020603050405020304" pitchFamily="18" charset="0"/>
              </a:rPr>
              <a:t>b) En los valles y llanuras              </a:t>
            </a:r>
            <a:r>
              <a:rPr lang="es-CL" dirty="0">
                <a:solidFill>
                  <a:srgbClr val="FF0000"/>
                </a:solidFill>
                <a:latin typeface="Trebuchet MS" panose="020B0703020202090204" pitchFamily="34" charset="0"/>
                <a:ea typeface="Times New Roman" panose="02020603050405020304" pitchFamily="18" charset="0"/>
              </a:rPr>
              <a:t>En este caso yo marque la alternativa b </a:t>
            </a:r>
          </a:p>
          <a:p>
            <a:pPr marL="342900" lvl="0" indent="-342900">
              <a:buFont typeface="+mj-lt"/>
              <a:buAutoNum type="alphaLcParenR"/>
            </a:pPr>
            <a:endParaRPr lang="es-CL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CL" dirty="0">
                <a:latin typeface="Trebuchet MS" panose="020B0703020202090204" pitchFamily="34" charset="0"/>
                <a:ea typeface="Times New Roman" panose="02020603050405020304" pitchFamily="18" charset="0"/>
              </a:rPr>
              <a:t>c) Fundamenta tu respuesta: (Porque crees que en ese lugar practicaban la agricultura) </a:t>
            </a:r>
            <a:r>
              <a:rPr lang="es-CL" sz="2000" dirty="0">
                <a:latin typeface="Trebuchet MS" panose="020B0703020202090204" pitchFamily="34" charset="0"/>
                <a:ea typeface="Times New Roman" panose="02020603050405020304" pitchFamily="18" charset="0"/>
              </a:rPr>
              <a:t> </a:t>
            </a:r>
          </a:p>
          <a:p>
            <a:pPr lvl="0"/>
            <a:endParaRPr lang="es-CL" sz="2000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CL" sz="2000" dirty="0">
                <a:latin typeface="Trebuchet MS" panose="020B0703020202090204" pitchFamily="34" charset="0"/>
                <a:ea typeface="Times New Roman" panose="02020603050405020304" pitchFamily="18" charset="0"/>
              </a:rPr>
              <a:t>Ejemplo:               </a:t>
            </a:r>
            <a:r>
              <a:rPr lang="es-ES_tradnl" sz="2000" dirty="0">
                <a:solidFill>
                  <a:srgbClr val="FF0000"/>
                </a:solidFill>
                <a:latin typeface="Trebuchet MS" panose="020B0703020202090204" pitchFamily="34" charset="0"/>
                <a:ea typeface="Times New Roman" panose="02020603050405020304" pitchFamily="18" charset="0"/>
              </a:rPr>
              <a:t>Yo creo que en este lugar se puede sembrar y criar animales por la características geográficas</a:t>
            </a:r>
          </a:p>
          <a:p>
            <a:pPr lvl="0"/>
            <a:endParaRPr lang="es-CL" sz="2000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pPr lvl="0"/>
            <a:endParaRPr lang="es-CL" sz="2000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pPr lvl="0"/>
            <a:endParaRPr lang="es-CL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rminador 2">
            <a:extLst>
              <a:ext uri="{FF2B5EF4-FFF2-40B4-BE49-F238E27FC236}">
                <a16:creationId xmlns:a16="http://schemas.microsoft.com/office/drawing/2014/main" id="{4BF2C534-A7FD-CE40-BD33-E4F1088B7D9A}"/>
              </a:ext>
            </a:extLst>
          </p:cNvPr>
          <p:cNvSpPr/>
          <p:nvPr/>
        </p:nvSpPr>
        <p:spPr>
          <a:xfrm>
            <a:off x="4008303" y="2208291"/>
            <a:ext cx="694063" cy="349199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rminador 3">
            <a:extLst>
              <a:ext uri="{FF2B5EF4-FFF2-40B4-BE49-F238E27FC236}">
                <a16:creationId xmlns:a16="http://schemas.microsoft.com/office/drawing/2014/main" id="{D55DCAC0-1834-6445-90B2-EE077A723F68}"/>
              </a:ext>
            </a:extLst>
          </p:cNvPr>
          <p:cNvSpPr/>
          <p:nvPr/>
        </p:nvSpPr>
        <p:spPr>
          <a:xfrm>
            <a:off x="3314240" y="2963665"/>
            <a:ext cx="694063" cy="349199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0286802D-3296-D047-BF00-2AFBE6485A00}"/>
              </a:ext>
            </a:extLst>
          </p:cNvPr>
          <p:cNvSpPr/>
          <p:nvPr/>
        </p:nvSpPr>
        <p:spPr>
          <a:xfrm>
            <a:off x="1707615" y="4186410"/>
            <a:ext cx="958467" cy="3305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41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XIT TICKET editables PARA EVALUAR EL PROCESO -Orientacion Andujar">
            <a:extLst>
              <a:ext uri="{FF2B5EF4-FFF2-40B4-BE49-F238E27FC236}">
                <a16:creationId xmlns:a16="http://schemas.microsoft.com/office/drawing/2014/main" id="{FFAFEA35-835C-C442-8B4E-F32855A4F8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6731" r="86452" b="5274"/>
          <a:stretch/>
        </p:blipFill>
        <p:spPr bwMode="auto">
          <a:xfrm>
            <a:off x="1432192" y="1046602"/>
            <a:ext cx="724539" cy="5398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B5594D5-D11E-9E4B-A137-62FB67DDC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65933"/>
              </p:ext>
            </p:extLst>
          </p:nvPr>
        </p:nvGraphicFramePr>
        <p:xfrm>
          <a:off x="2258458" y="1140278"/>
          <a:ext cx="7436179" cy="4008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2464">
                  <a:extLst>
                    <a:ext uri="{9D8B030D-6E8A-4147-A177-3AD203B41FA5}">
                      <a16:colId xmlns:a16="http://schemas.microsoft.com/office/drawing/2014/main" val="3302389057"/>
                    </a:ext>
                  </a:extLst>
                </a:gridCol>
                <a:gridCol w="3773715">
                  <a:extLst>
                    <a:ext uri="{9D8B030D-6E8A-4147-A177-3AD203B41FA5}">
                      <a16:colId xmlns:a16="http://schemas.microsoft.com/office/drawing/2014/main" val="1977437522"/>
                    </a:ext>
                  </a:extLst>
                </a:gridCol>
              </a:tblGrid>
              <a:tr h="2351076">
                <a:tc>
                  <a:txBody>
                    <a:bodyPr/>
                    <a:lstStyle/>
                    <a:p>
                      <a:r>
                        <a:rPr lang="es-CL" dirty="0">
                          <a:latin typeface="Trebuchet MS" panose="020B0703020202090204" pitchFamily="34" charset="0"/>
                        </a:rPr>
                        <a:t>1</a:t>
                      </a:r>
                      <a:r>
                        <a:rPr lang="es-CL" sz="1800" dirty="0">
                          <a:latin typeface="Trebuchet MS" panose="020B0703020202090204" pitchFamily="34" charset="0"/>
                        </a:rPr>
                        <a:t>.- La antigua civilizcion romana se ubico y desarrollo en: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Península de los Balcanes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Península Ibérica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Península Itálica 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>
                          <a:latin typeface="+mj-lt"/>
                        </a:rPr>
                        <a:t>2.- Los mares que rodean a la península Itálica son: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+mj-lt"/>
                        </a:rPr>
                        <a:t>Mar Adriático- mar caspio –mar mediterráneo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+mj-lt"/>
                        </a:rPr>
                        <a:t>Mar Negro- mar jónico- mar Atlántico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+mj-lt"/>
                        </a:rPr>
                        <a:t>Mar Adriático-mar Tirreno-mar jónico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12099"/>
                  </a:ext>
                </a:extLst>
              </a:tr>
              <a:tr h="1657589">
                <a:tc>
                  <a:txBody>
                    <a:bodyPr/>
                    <a:lstStyle/>
                    <a:p>
                      <a:r>
                        <a:rPr lang="es-ES_tradnl" noProof="0" dirty="0"/>
                        <a:t>3.- La principal característica de la península Itálica es: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/>
                        <a:t>Tiene forma de zapato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/>
                        <a:t>Tiene forma de bota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/>
                        <a:t>Tiene forma de un pie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4.- La ciudad mas importante de la civilización romana fue: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/>
                        <a:t>Atenas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/>
                        <a:t>Roma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/>
                        <a:t>Alejandría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54497"/>
                  </a:ext>
                </a:extLst>
              </a:tr>
            </a:tbl>
          </a:graphicData>
        </a:graphic>
      </p:graphicFrame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302B279-8A14-564B-AF39-7B78FB4BA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24944"/>
              </p:ext>
            </p:extLst>
          </p:nvPr>
        </p:nvGraphicFramePr>
        <p:xfrm>
          <a:off x="2089604" y="5153161"/>
          <a:ext cx="7605034" cy="1291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5034">
                  <a:extLst>
                    <a:ext uri="{9D8B030D-6E8A-4147-A177-3AD203B41FA5}">
                      <a16:colId xmlns:a16="http://schemas.microsoft.com/office/drawing/2014/main" val="2748580477"/>
                    </a:ext>
                  </a:extLst>
                </a:gridCol>
              </a:tblGrid>
              <a:tr h="1291706">
                <a:tc>
                  <a:txBody>
                    <a:bodyPr/>
                    <a:lstStyle/>
                    <a:p>
                      <a:r>
                        <a:rPr lang="es-ES_tradnl" dirty="0"/>
                        <a:t>5.- ¿En qué mar de Europa se desarrolló la cultura romana?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/>
                        <a:t>Mar Negro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/>
                        <a:t>Mar Egeo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/>
                        <a:t>Mar Mediterráneo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2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88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elaine caroline en stiker educativos en 2020 | Etiquetas  preescolares, Frases para alumnos, Mensajes para niños">
            <a:extLst>
              <a:ext uri="{FF2B5EF4-FFF2-40B4-BE49-F238E27FC236}">
                <a16:creationId xmlns:a16="http://schemas.microsoft.com/office/drawing/2014/main" id="{5438EC7C-B00A-6F4F-B13D-CC93C4F7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387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{C392C3DB-A667-C646-BEB9-C6F4CCE3F61C}tf10001060</Template>
  <TotalTime>546</TotalTime>
  <Words>599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AspiraNar-Light</vt:lpstr>
      <vt:lpstr>Gill Sans MT</vt:lpstr>
      <vt:lpstr>Trebuchet MS</vt:lpstr>
      <vt:lpstr>Wingdings</vt:lpstr>
      <vt:lpstr>Wingdings 3</vt:lpstr>
      <vt:lpstr>Faceta</vt:lpstr>
      <vt:lpstr>Presentación de PowerPoint</vt:lpstr>
      <vt:lpstr>¿Qué aprenderé?</vt:lpstr>
      <vt:lpstr>Antigua Roma: En el caso del territorio romano,  se ubicó  y desarrolló en lo que hoy se conoce como la península itálica que tiene forma de bota y se ubica al sur de Europa, en el mar mediterráneo.    </vt:lpstr>
      <vt:lpstr> ANTIGUA ROMA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Lillo Alaniz</dc:creator>
  <cp:lastModifiedBy>Jorge y Brenda</cp:lastModifiedBy>
  <cp:revision>41</cp:revision>
  <dcterms:created xsi:type="dcterms:W3CDTF">2020-07-08T03:40:10Z</dcterms:created>
  <dcterms:modified xsi:type="dcterms:W3CDTF">2020-09-26T22:57:21Z</dcterms:modified>
</cp:coreProperties>
</file>