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1" r:id="rId12"/>
    <p:sldId id="272" r:id="rId13"/>
    <p:sldId id="263" r:id="rId14"/>
    <p:sldId id="273" r:id="rId15"/>
    <p:sldId id="274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589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73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456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07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0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34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71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95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8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50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42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31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98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1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60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F7391D-6936-4CBB-9495-B351082D201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468750-F878-4A61-8F16-FB34DB9816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2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artoon gymnastics | Cute cartoon gymnastics for children and healthy  lifestyle — Stock Vector © Oligliya #225465526">
            <a:extLst>
              <a:ext uri="{FF2B5EF4-FFF2-40B4-BE49-F238E27FC236}">
                <a16:creationId xmlns:a16="http://schemas.microsoft.com/office/drawing/2014/main" xmlns="" id="{FC46CB54-C0BA-4502-B0F0-245BE63BD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 bwMode="auto">
          <a:xfrm>
            <a:off x="7543801" y="2717800"/>
            <a:ext cx="4787900" cy="4343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cartoon gymnastics for children and healthy lifestyle — Stock Vector ©  Oligliya #222975808">
            <a:extLst>
              <a:ext uri="{FF2B5EF4-FFF2-40B4-BE49-F238E27FC236}">
                <a16:creationId xmlns:a16="http://schemas.microsoft.com/office/drawing/2014/main" xmlns="" id="{22494CAB-5C2F-4078-84C8-DC94C436D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 bwMode="auto">
          <a:xfrm>
            <a:off x="7159626" y="-749300"/>
            <a:ext cx="5172075" cy="4782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D6F788A-766C-41DE-99BF-FB7FFE81BB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48" y="491880"/>
            <a:ext cx="1520645" cy="172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1D4669E-4073-4225-BF80-827AE7FD0A3E}"/>
              </a:ext>
            </a:extLst>
          </p:cNvPr>
          <p:cNvSpPr txBox="1"/>
          <p:nvPr/>
        </p:nvSpPr>
        <p:spPr>
          <a:xfrm>
            <a:off x="2319662" y="1117422"/>
            <a:ext cx="577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L" sz="3200" kern="0" dirty="0">
                <a:solidFill>
                  <a:schemeClr val="accent2">
                    <a:lumMod val="75000"/>
                  </a:schemeClr>
                </a:solidFill>
                <a:latin typeface="Impact" panose="020B0806030902050204"/>
              </a:rPr>
              <a:t>Colegio Hermanos Carrera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C0D8AC5-AEE3-4200-A6FC-43B52450D8BD}"/>
              </a:ext>
            </a:extLst>
          </p:cNvPr>
          <p:cNvSpPr txBox="1"/>
          <p:nvPr/>
        </p:nvSpPr>
        <p:spPr>
          <a:xfrm>
            <a:off x="3200114" y="4524783"/>
            <a:ext cx="618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</a:rPr>
              <a:t>Profesora : Diana Taborda.</a:t>
            </a:r>
          </a:p>
          <a:p>
            <a:pPr>
              <a:defRPr/>
            </a:pP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</a:rPr>
              <a:t>Asistente: Soledad Campos.</a:t>
            </a:r>
          </a:p>
          <a:p>
            <a:pPr>
              <a:defRPr/>
            </a:pP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</a:rPr>
              <a:t>Curso: 3° Básico </a:t>
            </a:r>
          </a:p>
          <a:p>
            <a:pPr>
              <a:defRPr/>
            </a:pPr>
            <a:endParaRPr lang="es-CL" sz="2000" b="1" dirty="0">
              <a:solidFill>
                <a:srgbClr val="00B0F0"/>
              </a:solidFill>
              <a:latin typeface="Gill Sans MT" panose="020B0502020104020203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E585AE-F28D-4C8B-A357-F247049E4AE4}"/>
              </a:ext>
            </a:extLst>
          </p:cNvPr>
          <p:cNvSpPr txBox="1"/>
          <p:nvPr/>
        </p:nvSpPr>
        <p:spPr>
          <a:xfrm>
            <a:off x="3018161" y="2861033"/>
            <a:ext cx="531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Naturales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293330D-D851-41F1-ACB4-141A31823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9538"/>
            <a:ext cx="3340100" cy="35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2721EEBC-4107-4901-BA5C-999888298EEB}"/>
              </a:ext>
            </a:extLst>
          </p:cNvPr>
          <p:cNvSpPr/>
          <p:nvPr/>
        </p:nvSpPr>
        <p:spPr>
          <a:xfrm>
            <a:off x="1073426" y="848139"/>
            <a:ext cx="5194852" cy="4094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Reguladores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 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protectores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que suministran los nutrientes necesarios para que el cuerpo funcione correctamente y regulan el metabolismo de nuestras células. Son alimentos ricos en vitaminas y también en sales minerales: frutas, verduras, hortalizas y agua.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pic>
        <p:nvPicPr>
          <p:cNvPr id="8194" name="Picture 2" descr="Pin en clases de nutrición">
            <a:extLst>
              <a:ext uri="{FF2B5EF4-FFF2-40B4-BE49-F238E27FC236}">
                <a16:creationId xmlns:a16="http://schemas.microsoft.com/office/drawing/2014/main" xmlns="" id="{C9CAFA02-BBD1-4B76-BB12-A772BD39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96" y="848139"/>
            <a:ext cx="33051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xmlns="" id="{E4E6EF99-5C1A-4E98-9929-B42092B4E544}"/>
              </a:ext>
            </a:extLst>
          </p:cNvPr>
          <p:cNvSpPr/>
          <p:nvPr/>
        </p:nvSpPr>
        <p:spPr>
          <a:xfrm>
            <a:off x="4731026" y="4943061"/>
            <a:ext cx="3101009" cy="13252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9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18A1E9-0AE9-4772-B62C-D615B0AF7420}"/>
              </a:ext>
            </a:extLst>
          </p:cNvPr>
          <p:cNvSpPr txBox="1"/>
          <p:nvPr/>
        </p:nvSpPr>
        <p:spPr>
          <a:xfrm>
            <a:off x="1789041" y="2066465"/>
            <a:ext cx="859403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 hábitos alimentarios saludables, son aquellas prácticas de consumo de alimentos por medio de las cuales las personas seleccionan su alimentación en función de mantener una buena salud.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D01AF1-A3D7-4970-AFE3-8A98344BD009}"/>
              </a:ext>
            </a:extLst>
          </p:cNvPr>
          <p:cNvSpPr txBox="1"/>
          <p:nvPr/>
        </p:nvSpPr>
        <p:spPr>
          <a:xfrm>
            <a:off x="311423" y="538418"/>
            <a:ext cx="512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dirty="0"/>
              <a:t>Hábitos alimentarios saludable 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0A8F86BD-C85F-4A04-A432-E635D9DBF83C}"/>
              </a:ext>
            </a:extLst>
          </p:cNvPr>
          <p:cNvSpPr/>
          <p:nvPr/>
        </p:nvSpPr>
        <p:spPr>
          <a:xfrm>
            <a:off x="5440016" y="1205761"/>
            <a:ext cx="1007165" cy="596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2C4A660C-E3D2-44DD-857E-10C3934249F0}"/>
              </a:ext>
            </a:extLst>
          </p:cNvPr>
          <p:cNvSpPr/>
          <p:nvPr/>
        </p:nvSpPr>
        <p:spPr>
          <a:xfrm>
            <a:off x="5208104" y="4068417"/>
            <a:ext cx="1391479" cy="927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83B5377-E619-4D02-B983-38FAEDB6E6C5}"/>
              </a:ext>
            </a:extLst>
          </p:cNvPr>
          <p:cNvSpPr txBox="1"/>
          <p:nvPr/>
        </p:nvSpPr>
        <p:spPr>
          <a:xfrm>
            <a:off x="3379304" y="5329073"/>
            <a:ext cx="543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 veamos el siguiente Ejemplo.</a:t>
            </a:r>
          </a:p>
        </p:txBody>
      </p:sp>
    </p:spTree>
    <p:extLst>
      <p:ext uri="{BB962C8B-B14F-4D97-AF65-F5344CB8AC3E}">
        <p14:creationId xmlns:p14="http://schemas.microsoft.com/office/powerpoint/2010/main" val="327028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E723F3-D1D1-4920-9525-91AC48F4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fichas de habitos alimenticios para niños - Buscar con Google | Habitos  saludables para niños, Vida saludable para niños, Habitos saludables">
            <a:extLst>
              <a:ext uri="{FF2B5EF4-FFF2-40B4-BE49-F238E27FC236}">
                <a16:creationId xmlns:a16="http://schemas.microsoft.com/office/drawing/2014/main" xmlns="" id="{EDC5F3E7-4027-4639-BA59-CA72628ED84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765"/>
            <a:ext cx="12192000" cy="6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251924F2-C9F1-48C5-95B3-FA7078E55A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6" t="38078" r="31070" b="15308"/>
          <a:stretch/>
        </p:blipFill>
        <p:spPr>
          <a:xfrm>
            <a:off x="2497015" y="230002"/>
            <a:ext cx="6989885" cy="6281530"/>
          </a:xfrm>
        </p:spPr>
      </p:pic>
    </p:spTree>
    <p:extLst>
      <p:ext uri="{BB962C8B-B14F-4D97-AF65-F5344CB8AC3E}">
        <p14:creationId xmlns:p14="http://schemas.microsoft.com/office/powerpoint/2010/main" val="166556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8FB340F-2734-45DE-9C31-B2BB0CF53E85}"/>
              </a:ext>
            </a:extLst>
          </p:cNvPr>
          <p:cNvSpPr txBox="1"/>
          <p:nvPr/>
        </p:nvSpPr>
        <p:spPr>
          <a:xfrm>
            <a:off x="914401" y="660089"/>
            <a:ext cx="105752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/>
              <a:t>Piensen y elaboren respuestas a las siguientes preguntas:      EJEMPLO </a:t>
            </a:r>
          </a:p>
          <a:p>
            <a:pPr marL="342900" indent="-342900">
              <a:buAutoNum type="arabicPeriod"/>
            </a:pPr>
            <a:r>
              <a:rPr lang="es-CL" sz="2400" dirty="0"/>
              <a:t>¿Cuándo creen que un alimento es saludable? Explica. </a:t>
            </a:r>
          </a:p>
          <a:p>
            <a:r>
              <a:rPr lang="es-CL" sz="2400" dirty="0"/>
              <a:t> R: Se puede decir que la alimentación saludable es aquella que proporciona los nutrientes que el cuerpo necesita para mantener el buen funcionamiento del organismo</a:t>
            </a:r>
          </a:p>
          <a:p>
            <a:r>
              <a:rPr lang="es-CL" sz="2400" dirty="0"/>
              <a:t>2.  ¿Cuáles son los alimentos que comen diariamente? </a:t>
            </a:r>
          </a:p>
          <a:p>
            <a:r>
              <a:rPr lang="es-CL" sz="2400" dirty="0"/>
              <a:t>3. Elaboren un listado de ellos, en su cuaderno de ciencias; luego, ordénenlos en un esquema como el que se muestra en la figura. Pueden dibujar o pegar recortes de alimentos</a:t>
            </a:r>
            <a:r>
              <a:rPr lang="es-CL" dirty="0"/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F0F84F-D9CB-4F2C-B0F1-B6BF0A69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4" t="33035" r="18804" b="16892"/>
          <a:stretch/>
        </p:blipFill>
        <p:spPr>
          <a:xfrm>
            <a:off x="2544417" y="3684104"/>
            <a:ext cx="8024192" cy="31738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445FFD-BE0D-4DC3-81CC-9D4D8899583E}"/>
              </a:ext>
            </a:extLst>
          </p:cNvPr>
          <p:cNvSpPr txBox="1"/>
          <p:nvPr/>
        </p:nvSpPr>
        <p:spPr>
          <a:xfrm>
            <a:off x="1046922" y="145774"/>
            <a:ext cx="504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I. Ahora a trabajar </a:t>
            </a:r>
          </a:p>
        </p:txBody>
      </p:sp>
      <p:sp>
        <p:nvSpPr>
          <p:cNvPr id="9" name="Flecha: curvada hacia la izquierda 8">
            <a:extLst>
              <a:ext uri="{FF2B5EF4-FFF2-40B4-BE49-F238E27FC236}">
                <a16:creationId xmlns:a16="http://schemas.microsoft.com/office/drawing/2014/main" xmlns="" id="{16023641-B3AE-430A-BFA9-B4F784472E0F}"/>
              </a:ext>
            </a:extLst>
          </p:cNvPr>
          <p:cNvSpPr/>
          <p:nvPr/>
        </p:nvSpPr>
        <p:spPr>
          <a:xfrm>
            <a:off x="9687340" y="821635"/>
            <a:ext cx="622852" cy="7553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0244" name="Picture 4" descr="Clasificación de las frutas - Gastronomia - ABC Color">
            <a:extLst>
              <a:ext uri="{FF2B5EF4-FFF2-40B4-BE49-F238E27FC236}">
                <a16:creationId xmlns:a16="http://schemas.microsoft.com/office/drawing/2014/main" xmlns="" id="{C2D4A2D6-89CA-4978-A449-0AFCF95D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69" y="4076409"/>
            <a:ext cx="815543" cy="5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6DF33F41-B1CC-44A6-B3CD-F3664A25FEF1}"/>
              </a:ext>
            </a:extLst>
          </p:cNvPr>
          <p:cNvSpPr/>
          <p:nvPr/>
        </p:nvSpPr>
        <p:spPr>
          <a:xfrm>
            <a:off x="1934817" y="4076409"/>
            <a:ext cx="1510748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3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40D6EB-D5FE-4F26-B13B-FAC4DFC7B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33035" r="31630" b="14959"/>
          <a:stretch/>
        </p:blipFill>
        <p:spPr>
          <a:xfrm>
            <a:off x="1436968" y="331687"/>
            <a:ext cx="8164232" cy="4571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AE1C9DD-0B5A-4EDD-86A1-7BCFC3EC24CC}"/>
              </a:ext>
            </a:extLst>
          </p:cNvPr>
          <p:cNvSpPr txBox="1"/>
          <p:nvPr/>
        </p:nvSpPr>
        <p:spPr>
          <a:xfrm>
            <a:off x="993912" y="5104248"/>
            <a:ext cx="80308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1. ¿Qué alimentos de la rueda crees tú que debes comer en mayor cantidad</a:t>
            </a:r>
          </a:p>
          <a:p>
            <a:r>
              <a:rPr lang="es-CL" dirty="0"/>
              <a:t>durante un día para tener una dieta sana? Explica por qué.</a:t>
            </a:r>
          </a:p>
          <a:p>
            <a:r>
              <a:rPr lang="es-CL" dirty="0"/>
              <a:t>__________________________________________________________________</a:t>
            </a:r>
          </a:p>
          <a:p>
            <a:r>
              <a:rPr lang="es-CL" dirty="0"/>
              <a:t>__________________________________________________________________</a:t>
            </a:r>
          </a:p>
          <a:p>
            <a:r>
              <a:rPr lang="es-CL" dirty="0"/>
              <a:t>__________________________________________________________________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924572F-6939-4605-8944-41841DB3734C}"/>
              </a:ext>
            </a:extLst>
          </p:cNvPr>
          <p:cNvSpPr txBox="1"/>
          <p:nvPr/>
        </p:nvSpPr>
        <p:spPr>
          <a:xfrm>
            <a:off x="1934818" y="3429000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CARNE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F9C9F58-BEAF-4872-895B-23355C85EE61}"/>
              </a:ext>
            </a:extLst>
          </p:cNvPr>
          <p:cNvSpPr txBox="1"/>
          <p:nvPr/>
        </p:nvSpPr>
        <p:spPr>
          <a:xfrm>
            <a:off x="6096000" y="3429000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PESCADO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DCBB927C-C160-40E2-80B4-E9FA0208485B}"/>
              </a:ext>
            </a:extLst>
          </p:cNvPr>
          <p:cNvSpPr/>
          <p:nvPr/>
        </p:nvSpPr>
        <p:spPr>
          <a:xfrm>
            <a:off x="212035" y="2941983"/>
            <a:ext cx="1590261" cy="689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266570D-0469-4F35-9283-5FDF3F4B9CA8}"/>
              </a:ext>
            </a:extLst>
          </p:cNvPr>
          <p:cNvSpPr txBox="1"/>
          <p:nvPr/>
        </p:nvSpPr>
        <p:spPr>
          <a:xfrm>
            <a:off x="868017" y="608737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244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bjetivo de la guía: En esta guía realizaremos una síntesis de los temas  vistos en las guías anteriores. Síntesis segunda u">
            <a:extLst>
              <a:ext uri="{FF2B5EF4-FFF2-40B4-BE49-F238E27FC236}">
                <a16:creationId xmlns:a16="http://schemas.microsoft.com/office/drawing/2014/main" xmlns="" id="{820CA6B7-69D0-4688-A83E-969C42EB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2325" y="2669360"/>
            <a:ext cx="313943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xmlns="" id="{CFB6C92D-09D2-4EB6-B9C5-1FADEA48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59771"/>
              </p:ext>
            </p:extLst>
          </p:nvPr>
        </p:nvGraphicFramePr>
        <p:xfrm>
          <a:off x="3697357" y="1694953"/>
          <a:ext cx="812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186631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27211958"/>
                    </a:ext>
                  </a:extLst>
                </a:gridCol>
              </a:tblGrid>
              <a:tr h="228931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CL" sz="2000" b="1" dirty="0"/>
                        <a:t>¿Por qué debemos alimentarnos bien?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CL" sz="2000" b="1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es-C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Para sentirse bien y prevenir enfermedades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es-C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Para mantener nuestro organismos en buen funcionamiento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es-C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 y b son correctas 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b="1" dirty="0"/>
                        <a:t>2. La clasificación de ,os alimentos son: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CL" sz="2000" b="1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CL" sz="2000" b="1" dirty="0"/>
                        <a:t>Animal, vegetal y mineral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CL" sz="2000" b="1" dirty="0"/>
                        <a:t>Vegetal,  energéticos  y constructores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CL" sz="2000" b="1" dirty="0"/>
                        <a:t>A y b son falsas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934808"/>
                  </a:ext>
                </a:extLst>
              </a:tr>
            </a:tbl>
          </a:graphicData>
        </a:graphic>
      </p:graphicFrame>
      <p:pic>
        <p:nvPicPr>
          <p:cNvPr id="16" name="Picture 2" descr="Mi cole Luis Cernuda, Campanillas.: T.11 - 4º &quot;Problemas Figuras Planas&quot; |  Imagenes gif, Gifs animados de gracias, Gif">
            <a:extLst>
              <a:ext uri="{FF2B5EF4-FFF2-40B4-BE49-F238E27FC236}">
                <a16:creationId xmlns:a16="http://schemas.microsoft.com/office/drawing/2014/main" xmlns="" id="{52C2E0C5-1048-4E13-B470-5DDD39B0F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3"/>
            <a:ext cx="2301875" cy="49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en classroom">
            <a:extLst>
              <a:ext uri="{FF2B5EF4-FFF2-40B4-BE49-F238E27FC236}">
                <a16:creationId xmlns:a16="http://schemas.microsoft.com/office/drawing/2014/main" xmlns="" id="{CD7EFA48-65CF-424A-962C-0058C9E1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9EE376D-7C14-40C0-9387-43B1C5614D1E}"/>
              </a:ext>
            </a:extLst>
          </p:cNvPr>
          <p:cNvSpPr txBox="1"/>
          <p:nvPr/>
        </p:nvSpPr>
        <p:spPr>
          <a:xfrm>
            <a:off x="1244600" y="4803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Recordemos las normas de la sala virtual: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E1F02D-149C-4E58-8655-03A04F8C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20" y="1318529"/>
            <a:ext cx="10201275" cy="46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089CBA8-BDB7-4ED1-A6BE-70E43F46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1025877"/>
            <a:ext cx="10578548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42602CD-6C82-4585-A363-7E1EADDC0FC4}"/>
              </a:ext>
            </a:extLst>
          </p:cNvPr>
          <p:cNvSpPr txBox="1"/>
          <p:nvPr/>
        </p:nvSpPr>
        <p:spPr>
          <a:xfrm>
            <a:off x="1684130" y="474316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s-C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APRENDEREMOS HOY?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407710D-C854-4566-8C65-A0F67B142F53}"/>
              </a:ext>
            </a:extLst>
          </p:cNvPr>
          <p:cNvSpPr txBox="1"/>
          <p:nvPr/>
        </p:nvSpPr>
        <p:spPr>
          <a:xfrm>
            <a:off x="5877890" y="3481170"/>
            <a:ext cx="49171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Ø"/>
              <a:defRPr/>
            </a:pPr>
            <a:r>
              <a:rPr lang="es-CL" sz="2800" b="1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  <a:r>
              <a:rPr lang="es-CL" kern="0" dirty="0">
                <a:solidFill>
                  <a:prstClr val="black"/>
                </a:solidFill>
                <a:latin typeface="Impact" panose="020B0806030902050204"/>
              </a:rPr>
              <a:t>:  </a:t>
            </a:r>
          </a:p>
          <a:p>
            <a:pPr marL="457200" indent="-457200" defTabSz="914400">
              <a:buFont typeface="Wingdings" panose="05000000000000000000" pitchFamily="2" charset="2"/>
              <a:buChar char="Ø"/>
              <a:defRPr/>
            </a:pPr>
            <a:endParaRPr lang="es-CL" kern="0" dirty="0">
              <a:solidFill>
                <a:prstClr val="black"/>
              </a:solidFill>
              <a:latin typeface="Impact" panose="020B0806030902050204"/>
            </a:endParaRPr>
          </a:p>
          <a:p>
            <a:pPr defTabSz="914400">
              <a:defRPr/>
            </a:pPr>
            <a:r>
              <a:rPr lang="es-CL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 saludable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21537DA-180E-4B95-96D6-011498A5E069}"/>
              </a:ext>
            </a:extLst>
          </p:cNvPr>
          <p:cNvSpPr txBox="1"/>
          <p:nvPr/>
        </p:nvSpPr>
        <p:spPr>
          <a:xfrm>
            <a:off x="1179443" y="1337490"/>
            <a:ext cx="8112263" cy="106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Clasificar los alimentos</a:t>
            </a:r>
            <a:r>
              <a:rPr lang="es-ES_trad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distinguiendo sus efectos sobre la salud elaborando un listado proponiendo hábitos saludables, manifestando una actitud de respeto y solidaridad que favorezca la convivencia.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iseño De Estilo De Vida Saludable, Ejemplo Gráfico Del Vector Eps10  Ilustraciones Vectoriales, Clip Art Vectorizado Libre De Derechos. Image  51850120.">
            <a:extLst>
              <a:ext uri="{FF2B5EF4-FFF2-40B4-BE49-F238E27FC236}">
                <a16:creationId xmlns:a16="http://schemas.microsoft.com/office/drawing/2014/main" xmlns="" id="{696B17F1-E283-4E88-B087-2FF54005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3962"/>
            <a:ext cx="3948113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A9F86207-F511-42C3-96E4-09BB28A9EAC7}"/>
              </a:ext>
            </a:extLst>
          </p:cNvPr>
          <p:cNvSpPr/>
          <p:nvPr/>
        </p:nvSpPr>
        <p:spPr>
          <a:xfrm>
            <a:off x="4711700" y="3810000"/>
            <a:ext cx="1166190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71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74D5D9A-C45C-4242-BE6C-5C429C112478}"/>
              </a:ext>
            </a:extLst>
          </p:cNvPr>
          <p:cNvSpPr txBox="1">
            <a:spLocks/>
          </p:cNvSpPr>
          <p:nvPr/>
        </p:nvSpPr>
        <p:spPr>
          <a:xfrm>
            <a:off x="838200" y="278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ysClr val="windowText" lastClr="000000"/>
                </a:solidFill>
                <a:latin typeface="Calibri Light" panose="020F0302020204030204"/>
              </a:rPr>
              <a:t>Verifiquemos si se comprendió el objetivo</a:t>
            </a:r>
            <a:r>
              <a:rPr lang="es-ES" dirty="0">
                <a:solidFill>
                  <a:sysClr val="windowText" lastClr="000000"/>
                </a:solidFill>
                <a:latin typeface="Calibri Light" panose="020F0302020204030204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14E643-9A45-4F85-8226-ED9EDE26580D}"/>
              </a:ext>
            </a:extLst>
          </p:cNvPr>
          <p:cNvSpPr txBox="1"/>
          <p:nvPr/>
        </p:nvSpPr>
        <p:spPr>
          <a:xfrm>
            <a:off x="1910056" y="2351782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s-ES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 defTabSz="914400">
              <a:defRPr/>
            </a:pPr>
            <a:r>
              <a:rPr lang="es-ES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  <p:pic>
        <p:nvPicPr>
          <p:cNvPr id="3074" name="Picture 2" descr="Mi cole Luis Cernuda, Campanillas.: T.11 - 4º &quot;Problemas Figuras Planas&quot; |  Imagenes gif, Gifs animados de gracias, Gif">
            <a:extLst>
              <a:ext uri="{FF2B5EF4-FFF2-40B4-BE49-F238E27FC236}">
                <a16:creationId xmlns:a16="http://schemas.microsoft.com/office/drawing/2014/main" xmlns="" id="{8A489B6D-0FEF-4EBD-85C7-B2248EA226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781300"/>
            <a:ext cx="2301875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FDCA706-0D49-4176-B2CC-1C1AE4EAC1A8}"/>
              </a:ext>
            </a:extLst>
          </p:cNvPr>
          <p:cNvSpPr txBox="1"/>
          <p:nvPr/>
        </p:nvSpPr>
        <p:spPr>
          <a:xfrm>
            <a:off x="1460500" y="736600"/>
            <a:ext cx="95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¿Cómo y porque debemos alimentarnos bien?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EA5E94C-AA1D-4CBA-A59C-73FE5843D0DC}"/>
              </a:ext>
            </a:extLst>
          </p:cNvPr>
          <p:cNvSpPr txBox="1"/>
          <p:nvPr/>
        </p:nvSpPr>
        <p:spPr>
          <a:xfrm>
            <a:off x="1752600" y="1814036"/>
            <a:ext cx="924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202124"/>
                </a:solidFill>
                <a:latin typeface="arial" panose="020B0604020202020204" pitchFamily="34" charset="0"/>
              </a:rPr>
              <a:t>Una </a:t>
            </a:r>
            <a:r>
              <a:rPr lang="es-C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alimentación saludable es importante para sentirse bien y prevenir enfermedades crónicas como diabetes, hipertensión, obesidad y algunos tipos de cáncer. Con adoptar pequeños cambios, se pueden obtener grandes resultados</a:t>
            </a:r>
            <a:endParaRPr lang="es-CL" sz="2800" dirty="0"/>
          </a:p>
        </p:txBody>
      </p:sp>
      <p:pic>
        <p:nvPicPr>
          <p:cNvPr id="4098" name="Picture 2" descr="Alimentación Saludable">
            <a:extLst>
              <a:ext uri="{FF2B5EF4-FFF2-40B4-BE49-F238E27FC236}">
                <a16:creationId xmlns:a16="http://schemas.microsoft.com/office/drawing/2014/main" xmlns="" id="{EE3DAE75-1C52-445B-92F7-6373ABAC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060805"/>
            <a:ext cx="5511799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 cole Luis Cernuda, Campanillas.: T.11 - 4º &quot;Problemas Figuras Planas&quot; |  Imagenes gif, Gifs animados de gracias, Gif">
            <a:extLst>
              <a:ext uri="{FF2B5EF4-FFF2-40B4-BE49-F238E27FC236}">
                <a16:creationId xmlns:a16="http://schemas.microsoft.com/office/drawing/2014/main" xmlns="" id="{EE3CEB6D-80B1-456C-931A-907319949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1211013"/>
            <a:ext cx="2301875" cy="4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 clasificación de los alimentos por su origen - YouTube">
            <a:extLst>
              <a:ext uri="{FF2B5EF4-FFF2-40B4-BE49-F238E27FC236}">
                <a16:creationId xmlns:a16="http://schemas.microsoft.com/office/drawing/2014/main" xmlns="" id="{93309E1B-61B9-4BDB-810A-B82704F2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594951C2-1755-4CAE-8BD2-95D46CB07A9D}"/>
              </a:ext>
            </a:extLst>
          </p:cNvPr>
          <p:cNvSpPr/>
          <p:nvPr/>
        </p:nvSpPr>
        <p:spPr>
          <a:xfrm>
            <a:off x="563220" y="1550505"/>
            <a:ext cx="5744815" cy="45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Energéticos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que proveen energía para realizar diferentes actividades físicas (caminar, correr, hacer deportes). Tienen función vigorizante los alimentos glúcidos y lípidos como pastas, arroz y productos de panificación (pan, galletas, etc.), dulces, miel, aceites y también frutos secos.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13122EB-3B69-4287-9961-6A97862088B8}"/>
              </a:ext>
            </a:extLst>
          </p:cNvPr>
          <p:cNvSpPr txBox="1"/>
          <p:nvPr/>
        </p:nvSpPr>
        <p:spPr>
          <a:xfrm>
            <a:off x="914401" y="336565"/>
            <a:ext cx="100053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CL" sz="2800" b="1" i="0" dirty="0">
                <a:effectLst/>
                <a:latin typeface="inherit"/>
              </a:rPr>
              <a:t>La clasificación de los alimentos según sus funciones nutritivas</a:t>
            </a:r>
          </a:p>
          <a:p>
            <a:pPr algn="l"/>
            <a:endParaRPr lang="es-CL" sz="2400" b="0" i="0" dirty="0">
              <a:solidFill>
                <a:srgbClr val="672746"/>
              </a:solidFill>
              <a:effectLst/>
              <a:latin typeface="Playfair Display"/>
            </a:endParaRPr>
          </a:p>
        </p:txBody>
      </p:sp>
      <p:pic>
        <p:nvPicPr>
          <p:cNvPr id="6146" name="Picture 2" descr="Alimento Energético - EcuRed">
            <a:extLst>
              <a:ext uri="{FF2B5EF4-FFF2-40B4-BE49-F238E27FC236}">
                <a16:creationId xmlns:a16="http://schemas.microsoft.com/office/drawing/2014/main" xmlns="" id="{473CAEE2-9413-44F0-9B2A-E01B3AFC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8" y="2061719"/>
            <a:ext cx="4426224" cy="24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curvada hacia arriba 10">
            <a:extLst>
              <a:ext uri="{FF2B5EF4-FFF2-40B4-BE49-F238E27FC236}">
                <a16:creationId xmlns:a16="http://schemas.microsoft.com/office/drawing/2014/main" xmlns="" id="{65B16289-CAB6-4997-A044-62F8B0D49013}"/>
              </a:ext>
            </a:extLst>
          </p:cNvPr>
          <p:cNvSpPr/>
          <p:nvPr/>
        </p:nvSpPr>
        <p:spPr>
          <a:xfrm>
            <a:off x="6308035" y="4910672"/>
            <a:ext cx="2610678" cy="8925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F62D678-8C99-46BC-B99A-D3EA745858CF}"/>
              </a:ext>
            </a:extLst>
          </p:cNvPr>
          <p:cNvSpPr/>
          <p:nvPr/>
        </p:nvSpPr>
        <p:spPr>
          <a:xfrm>
            <a:off x="927652" y="172278"/>
            <a:ext cx="5804452" cy="56189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Constructores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también denominados </a:t>
            </a:r>
            <a:r>
              <a:rPr kumimoji="0" lang="es-CL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plásticos,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que nos aportan nutrientes que originan y regeneran los tejidos del cuerpo: forman la piel, los músculos y  además otros tejidos que favorecen la cicatrización de las heridas. Son alimentos ricos en proteínas como la leche y sus derivados, carnes rojas y blancas, huevos y legumbres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xmlns="" id="{0804DBC3-8530-434D-9506-44F1F7F7D25B}"/>
              </a:ext>
            </a:extLst>
          </p:cNvPr>
          <p:cNvSpPr/>
          <p:nvPr/>
        </p:nvSpPr>
        <p:spPr>
          <a:xfrm>
            <a:off x="5950226" y="4916556"/>
            <a:ext cx="2941983" cy="874644"/>
          </a:xfrm>
          <a:prstGeom prst="curvedUpArrow">
            <a:avLst>
              <a:gd name="adj1" fmla="val 2798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7170" name="Picture 2" descr="RENa - Segunda etapa - Ciencias - Alimentos de origen animal | Alimentos  dibujos, Alimentos, Ciencia">
            <a:extLst>
              <a:ext uri="{FF2B5EF4-FFF2-40B4-BE49-F238E27FC236}">
                <a16:creationId xmlns:a16="http://schemas.microsoft.com/office/drawing/2014/main" xmlns="" id="{0E3A865E-DB4F-44DF-BFFD-5E12B300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622852"/>
            <a:ext cx="3181350" cy="31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6494AC-C7E8-47D8-8AE5-8EB4E6A9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78" y="4082290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866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212</TotalTime>
  <Words>338</Words>
  <Application>Microsoft Office PowerPoint</Application>
  <PresentationFormat>Panorámica</PresentationFormat>
  <Paragraphs>47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arial</vt:lpstr>
      <vt:lpstr>Arial Black</vt:lpstr>
      <vt:lpstr>Calibri</vt:lpstr>
      <vt:lpstr>Calibri Light</vt:lpstr>
      <vt:lpstr>Gill Sans MT</vt:lpstr>
      <vt:lpstr>Impact</vt:lpstr>
      <vt:lpstr>inherit</vt:lpstr>
      <vt:lpstr>Playfair Display</vt:lpstr>
      <vt:lpstr>Times New Roman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21</cp:revision>
  <dcterms:created xsi:type="dcterms:W3CDTF">2020-11-24T00:51:51Z</dcterms:created>
  <dcterms:modified xsi:type="dcterms:W3CDTF">2020-11-24T13:33:14Z</dcterms:modified>
</cp:coreProperties>
</file>