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8"/>
  </p:notesMasterIdLst>
  <p:sldIdLst>
    <p:sldId id="259" r:id="rId2"/>
    <p:sldId id="256" r:id="rId3"/>
    <p:sldId id="267" r:id="rId4"/>
    <p:sldId id="261" r:id="rId5"/>
    <p:sldId id="260" r:id="rId6"/>
    <p:sldId id="262" r:id="rId7"/>
    <p:sldId id="263" r:id="rId8"/>
    <p:sldId id="264" r:id="rId9"/>
    <p:sldId id="265" r:id="rId10"/>
    <p:sldId id="269" r:id="rId11"/>
    <p:sldId id="270" r:id="rId12"/>
    <p:sldId id="268" r:id="rId13"/>
    <p:sldId id="273" r:id="rId14"/>
    <p:sldId id="266" r:id="rId15"/>
    <p:sldId id="257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9"/>
  </p:normalViewPr>
  <p:slideViewPr>
    <p:cSldViewPr snapToGrid="0" snapToObjects="1">
      <p:cViewPr varScale="1">
        <p:scale>
          <a:sx n="103" d="100"/>
          <a:sy n="103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FF0E2-A3A4-874E-AD5E-2CE0094F0D22}" type="datetimeFigureOut">
              <a:rPr lang="es-ES_tradnl" smtClean="0"/>
              <a:t>09/11/2020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C70A5-0D70-AF4D-97D1-29FE51B1D08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10346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C70A5-0D70-AF4D-97D1-29FE51B1D089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6566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C70A5-0D70-AF4D-97D1-29FE51B1D089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89657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C70A5-0D70-AF4D-97D1-29FE51B1D089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71939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8FDC-D68B-2F4D-8F10-980C86E34DF3}" type="datetimeFigureOut">
              <a:rPr lang="es-ES_tradnl" smtClean="0"/>
              <a:t>09/11/2020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EBB8-C622-0540-B65C-2CECAEB74BC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3341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8FDC-D68B-2F4D-8F10-980C86E34DF3}" type="datetimeFigureOut">
              <a:rPr lang="es-ES_tradnl" smtClean="0"/>
              <a:t>09/11/2020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EBB8-C622-0540-B65C-2CECAEB74BC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02330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8FDC-D68B-2F4D-8F10-980C86E34DF3}" type="datetimeFigureOut">
              <a:rPr lang="es-ES_tradnl" smtClean="0"/>
              <a:t>09/11/2020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EBB8-C622-0540-B65C-2CECAEB74BCF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2543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8FDC-D68B-2F4D-8F10-980C86E34DF3}" type="datetimeFigureOut">
              <a:rPr lang="es-ES_tradnl" smtClean="0"/>
              <a:t>09/11/2020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EBB8-C622-0540-B65C-2CECAEB74BC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2634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8FDC-D68B-2F4D-8F10-980C86E34DF3}" type="datetimeFigureOut">
              <a:rPr lang="es-ES_tradnl" smtClean="0"/>
              <a:t>09/11/2020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EBB8-C622-0540-B65C-2CECAEB74BCF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6067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8FDC-D68B-2F4D-8F10-980C86E34DF3}" type="datetimeFigureOut">
              <a:rPr lang="es-ES_tradnl" smtClean="0"/>
              <a:t>09/11/2020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EBB8-C622-0540-B65C-2CECAEB74BC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42608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8FDC-D68B-2F4D-8F10-980C86E34DF3}" type="datetimeFigureOut">
              <a:rPr lang="es-ES_tradnl" smtClean="0"/>
              <a:t>09/11/2020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EBB8-C622-0540-B65C-2CECAEB74BC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5170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8FDC-D68B-2F4D-8F10-980C86E34DF3}" type="datetimeFigureOut">
              <a:rPr lang="es-ES_tradnl" smtClean="0"/>
              <a:t>09/11/2020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EBB8-C622-0540-B65C-2CECAEB74BC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0708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8FDC-D68B-2F4D-8F10-980C86E34DF3}" type="datetimeFigureOut">
              <a:rPr lang="es-ES_tradnl" smtClean="0"/>
              <a:t>09/11/2020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EBB8-C622-0540-B65C-2CECAEB74BC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4407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8FDC-D68B-2F4D-8F10-980C86E34DF3}" type="datetimeFigureOut">
              <a:rPr lang="es-ES_tradnl" smtClean="0"/>
              <a:t>09/11/2020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EBB8-C622-0540-B65C-2CECAEB74BC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3047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8FDC-D68B-2F4D-8F10-980C86E34DF3}" type="datetimeFigureOut">
              <a:rPr lang="es-ES_tradnl" smtClean="0"/>
              <a:t>09/11/2020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EBB8-C622-0540-B65C-2CECAEB74BC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1410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8FDC-D68B-2F4D-8F10-980C86E34DF3}" type="datetimeFigureOut">
              <a:rPr lang="es-ES_tradnl" smtClean="0"/>
              <a:t>09/11/2020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EBB8-C622-0540-B65C-2CECAEB74BC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66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8FDC-D68B-2F4D-8F10-980C86E34DF3}" type="datetimeFigureOut">
              <a:rPr lang="es-ES_tradnl" smtClean="0"/>
              <a:t>09/11/2020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EBB8-C622-0540-B65C-2CECAEB74BC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57780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8FDC-D68B-2F4D-8F10-980C86E34DF3}" type="datetimeFigureOut">
              <a:rPr lang="es-ES_tradnl" smtClean="0"/>
              <a:t>09/11/2020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EBB8-C622-0540-B65C-2CECAEB74BC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6049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8FDC-D68B-2F4D-8F10-980C86E34DF3}" type="datetimeFigureOut">
              <a:rPr lang="es-ES_tradnl" smtClean="0"/>
              <a:t>09/11/2020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EBB8-C622-0540-B65C-2CECAEB74BC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0599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8FDC-D68B-2F4D-8F10-980C86E34DF3}" type="datetimeFigureOut">
              <a:rPr lang="es-ES_tradnl" smtClean="0"/>
              <a:t>09/11/2020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EBB8-C622-0540-B65C-2CECAEB74BC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5091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8FDC-D68B-2F4D-8F10-980C86E34DF3}" type="datetimeFigureOut">
              <a:rPr lang="es-ES_tradnl" smtClean="0"/>
              <a:t>09/11/2020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8A1EBB8-C622-0540-B65C-2CECAEB74BC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9110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C170D6-A357-7B48-B61C-A13F5D136A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/>
            </a:r>
            <a:br>
              <a:rPr lang="es-ES_tradnl" dirty="0"/>
            </a:b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E4019A0-5000-4545-A3CC-9A198E3781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Picture 4" descr="Pin de Brenda Torrecillas en Covers | Caratula para niños ...">
            <a:extLst>
              <a:ext uri="{FF2B5EF4-FFF2-40B4-BE49-F238E27FC236}">
                <a16:creationId xmlns:a16="http://schemas.microsoft.com/office/drawing/2014/main" xmlns="" id="{0959EFD7-635A-A74D-8CAD-B911B8321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942"/>
            <a:ext cx="12634936" cy="718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278A4CF-0BE1-9B4E-9440-28588BF81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9213" y="244946"/>
            <a:ext cx="967409" cy="114337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D84BAAA-6D2C-A740-9C1B-D968BCF91420}"/>
              </a:ext>
            </a:extLst>
          </p:cNvPr>
          <p:cNvSpPr/>
          <p:nvPr/>
        </p:nvSpPr>
        <p:spPr>
          <a:xfrm>
            <a:off x="3842794" y="954338"/>
            <a:ext cx="3970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>
                <a:latin typeface="Trebuchet MS" panose="020B0703020202090204" pitchFamily="34" charset="0"/>
                <a:cs typeface="Arial" panose="020B0604020202020204" pitchFamily="34" charset="0"/>
              </a:rPr>
              <a:t>COLEGIO HERMANOS CARRERA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0EB480B5-9175-4D4A-A59E-982FE653CE45}"/>
              </a:ext>
            </a:extLst>
          </p:cNvPr>
          <p:cNvSpPr/>
          <p:nvPr/>
        </p:nvSpPr>
        <p:spPr>
          <a:xfrm>
            <a:off x="3842794" y="3058414"/>
            <a:ext cx="39709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CL" b="1" dirty="0">
                <a:latin typeface="Trebuchet MS" panose="020B0703020202090204" pitchFamily="34" charset="0"/>
              </a:rPr>
              <a:t>Profesora Jefe: Lidia Núñez López </a:t>
            </a:r>
          </a:p>
          <a:p>
            <a:pPr lvl="0">
              <a:defRPr/>
            </a:pPr>
            <a:r>
              <a:rPr lang="es-CL" b="1" dirty="0">
                <a:latin typeface="Trebuchet MS" panose="020B0703020202090204" pitchFamily="34" charset="0"/>
              </a:rPr>
              <a:t>Asignatura : Ciencias Naturales </a:t>
            </a:r>
          </a:p>
          <a:p>
            <a:pPr lvl="0">
              <a:defRPr/>
            </a:pPr>
            <a:r>
              <a:rPr lang="es-CL" b="1" dirty="0">
                <a:latin typeface="Trebuchet MS" panose="020B0703020202090204" pitchFamily="34" charset="0"/>
              </a:rPr>
              <a:t>Curso: 3º básico 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729CF0B1-A402-1A46-99CD-88D5352FF6C9}"/>
              </a:ext>
            </a:extLst>
          </p:cNvPr>
          <p:cNvSpPr txBox="1"/>
          <p:nvPr/>
        </p:nvSpPr>
        <p:spPr>
          <a:xfrm>
            <a:off x="8483745" y="885227"/>
            <a:ext cx="307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latin typeface="Trebuchet MS" panose="020B0703020202090204" pitchFamily="34" charset="0"/>
              </a:rPr>
              <a:t>Importancia de las plantas 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FBDC6B72-1409-8A42-8C35-B600B9FAD7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8" t="15998" r="32587" b="7696"/>
          <a:stretch/>
        </p:blipFill>
        <p:spPr bwMode="auto">
          <a:xfrm>
            <a:off x="8483745" y="1254559"/>
            <a:ext cx="3125985" cy="272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29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BE7E5222-9178-D741-8F1F-CF06BB763D5A}"/>
              </a:ext>
            </a:extLst>
          </p:cNvPr>
          <p:cNvSpPr txBox="1"/>
          <p:nvPr/>
        </p:nvSpPr>
        <p:spPr>
          <a:xfrm>
            <a:off x="949124" y="243068"/>
            <a:ext cx="8746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latin typeface="Trebuchet MS" panose="020B0703020202090204" pitchFamily="34" charset="0"/>
              </a:rPr>
              <a:t>I.- Ahora a trabajar </a:t>
            </a:r>
          </a:p>
          <a:p>
            <a:endParaRPr lang="es-ES_tradnl" dirty="0">
              <a:latin typeface="Trebuchet MS" panose="020B0703020202090204" pitchFamily="34" charset="0"/>
            </a:endParaRPr>
          </a:p>
          <a:p>
            <a:r>
              <a:rPr lang="es-ES_tradnl" dirty="0">
                <a:latin typeface="Trebuchet MS" panose="020B0703020202090204" pitchFamily="34" charset="0"/>
              </a:rPr>
              <a:t>Observa el ejemplo para que puedas completar la actividad de tu texto de estudio</a:t>
            </a:r>
          </a:p>
          <a:p>
            <a:r>
              <a:rPr lang="es-ES_tradnl" dirty="0">
                <a:latin typeface="Trebuchet MS" panose="020B0703020202090204" pitchFamily="34" charset="0"/>
              </a:rPr>
              <a:t> de las páginas 168 a la 171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C4D4FC9-4EE1-F646-B973-AB99B3B01F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01" t="3372" r="26197"/>
          <a:stretch/>
        </p:blipFill>
        <p:spPr>
          <a:xfrm>
            <a:off x="685467" y="2729053"/>
            <a:ext cx="3153431" cy="412894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C13F9B1-AE40-434A-AAB5-83F6546AFF38}"/>
              </a:ext>
            </a:extLst>
          </p:cNvPr>
          <p:cNvSpPr txBox="1"/>
          <p:nvPr/>
        </p:nvSpPr>
        <p:spPr>
          <a:xfrm>
            <a:off x="685467" y="1901559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EJEMPLO </a:t>
            </a:r>
          </a:p>
        </p:txBody>
      </p:sp>
      <p:sp>
        <p:nvSpPr>
          <p:cNvPr id="6" name="Flecha abajo 5">
            <a:extLst>
              <a:ext uri="{FF2B5EF4-FFF2-40B4-BE49-F238E27FC236}">
                <a16:creationId xmlns:a16="http://schemas.microsoft.com/office/drawing/2014/main" xmlns="" id="{1B1D68AC-70DD-1642-94A3-7179B8CAC4DD}"/>
              </a:ext>
            </a:extLst>
          </p:cNvPr>
          <p:cNvSpPr/>
          <p:nvPr/>
        </p:nvSpPr>
        <p:spPr>
          <a:xfrm>
            <a:off x="2030688" y="1845410"/>
            <a:ext cx="462988" cy="8112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3A4E12B7-79D4-0848-9F46-45EAD0278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824" y="1775073"/>
            <a:ext cx="3396124" cy="503941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2D307CCA-7A19-A84F-B2A4-F064EEF72374}"/>
              </a:ext>
            </a:extLst>
          </p:cNvPr>
          <p:cNvSpPr txBox="1"/>
          <p:nvPr/>
        </p:nvSpPr>
        <p:spPr>
          <a:xfrm>
            <a:off x="5116010" y="1784928"/>
            <a:ext cx="3935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Completa dibujando </a:t>
            </a:r>
          </a:p>
          <a:p>
            <a:r>
              <a:rPr lang="es-ES_tradnl" dirty="0"/>
              <a:t>O recortando lo solicitado en el recuadro </a:t>
            </a:r>
          </a:p>
        </p:txBody>
      </p:sp>
      <p:sp>
        <p:nvSpPr>
          <p:cNvPr id="11" name="Flecha derecha 10">
            <a:extLst>
              <a:ext uri="{FF2B5EF4-FFF2-40B4-BE49-F238E27FC236}">
                <a16:creationId xmlns:a16="http://schemas.microsoft.com/office/drawing/2014/main" xmlns="" id="{1CB2B6D0-0F7B-EB4F-8AEF-7AE3D8303262}"/>
              </a:ext>
            </a:extLst>
          </p:cNvPr>
          <p:cNvSpPr/>
          <p:nvPr/>
        </p:nvSpPr>
        <p:spPr>
          <a:xfrm>
            <a:off x="6302415" y="2341605"/>
            <a:ext cx="1562582" cy="4166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59028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A80ED0B-9107-4E4C-B77D-DC7FB73B47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94" t="8294" r="19509" b="9995"/>
          <a:stretch/>
        </p:blipFill>
        <p:spPr>
          <a:xfrm>
            <a:off x="162044" y="2013996"/>
            <a:ext cx="4768771" cy="361130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2E7FE565-CD47-3E4E-A607-610939CFBD6D}"/>
              </a:ext>
            </a:extLst>
          </p:cNvPr>
          <p:cNvSpPr txBox="1"/>
          <p:nvPr/>
        </p:nvSpPr>
        <p:spPr>
          <a:xfrm>
            <a:off x="1064871" y="324091"/>
            <a:ext cx="819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Observa el ejemplo para que puedas desarrollar la actividad de la pagina 169</a:t>
            </a:r>
          </a:p>
        </p:txBody>
      </p:sp>
      <p:sp>
        <p:nvSpPr>
          <p:cNvPr id="5" name="Flecha abajo 4">
            <a:extLst>
              <a:ext uri="{FF2B5EF4-FFF2-40B4-BE49-F238E27FC236}">
                <a16:creationId xmlns:a16="http://schemas.microsoft.com/office/drawing/2014/main" xmlns="" id="{EA7AF8ED-BE19-3A42-9F02-55E5AA13512E}"/>
              </a:ext>
            </a:extLst>
          </p:cNvPr>
          <p:cNvSpPr/>
          <p:nvPr/>
        </p:nvSpPr>
        <p:spPr>
          <a:xfrm>
            <a:off x="1608881" y="983848"/>
            <a:ext cx="509286" cy="1030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EC6E298-1660-7A44-A7F4-4684BCE0D7C1}"/>
              </a:ext>
            </a:extLst>
          </p:cNvPr>
          <p:cNvSpPr txBox="1"/>
          <p:nvPr/>
        </p:nvSpPr>
        <p:spPr>
          <a:xfrm>
            <a:off x="1608881" y="3622876"/>
            <a:ext cx="3565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Lechuga como sus hojas </a:t>
            </a:r>
          </a:p>
          <a:p>
            <a:r>
              <a:rPr lang="es-ES_tradnl" dirty="0"/>
              <a:t>Apio como su tallo </a:t>
            </a:r>
          </a:p>
          <a:p>
            <a:r>
              <a:rPr lang="es-ES_tradnl" dirty="0"/>
              <a:t>Coliflor como la flor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EE5B497-0711-7E4C-AD52-512B3E13B8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59" t="6414" r="17069"/>
          <a:stretch/>
        </p:blipFill>
        <p:spPr>
          <a:xfrm>
            <a:off x="5914664" y="2129742"/>
            <a:ext cx="5780928" cy="403956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3A791116-7785-CD44-9584-7426F4B5A0F7}"/>
              </a:ext>
            </a:extLst>
          </p:cNvPr>
          <p:cNvSpPr txBox="1"/>
          <p:nvPr/>
        </p:nvSpPr>
        <p:spPr>
          <a:xfrm>
            <a:off x="7016180" y="1367665"/>
            <a:ext cx="4496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Ahora completa tu solito los recuadros </a:t>
            </a:r>
          </a:p>
          <a:p>
            <a:r>
              <a:rPr lang="es-ES_tradnl" dirty="0"/>
              <a:t>siguientes guíate por el ejemplo anterior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91B2DD4B-0D5B-4F40-BD56-39E98CFD01FF}"/>
              </a:ext>
            </a:extLst>
          </p:cNvPr>
          <p:cNvSpPr txBox="1"/>
          <p:nvPr/>
        </p:nvSpPr>
        <p:spPr>
          <a:xfrm>
            <a:off x="2257063" y="1367665"/>
            <a:ext cx="1620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Ejemplo 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54237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5323AAC-EFAD-5A47-9C4B-478E53DE96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32" t="21752" r="22014" b="9184"/>
          <a:stretch/>
        </p:blipFill>
        <p:spPr>
          <a:xfrm>
            <a:off x="937549" y="1516283"/>
            <a:ext cx="10602410" cy="458953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09E3362-2617-314B-BDDA-6658E59B03A2}"/>
              </a:ext>
            </a:extLst>
          </p:cNvPr>
          <p:cNvSpPr txBox="1"/>
          <p:nvPr/>
        </p:nvSpPr>
        <p:spPr>
          <a:xfrm>
            <a:off x="1817225" y="474562"/>
            <a:ext cx="6393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Completa el siguiente cuadro guíate por el ejemplo </a:t>
            </a:r>
            <a:r>
              <a:rPr lang="es-ES_tradnl" dirty="0" err="1"/>
              <a:t>pág</a:t>
            </a:r>
            <a:r>
              <a:rPr lang="es-ES_tradnl" dirty="0"/>
              <a:t> 170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D97F32F8-52E9-B047-8C9B-55C64F2BF1D0}"/>
              </a:ext>
            </a:extLst>
          </p:cNvPr>
          <p:cNvSpPr txBox="1"/>
          <p:nvPr/>
        </p:nvSpPr>
        <p:spPr>
          <a:xfrm>
            <a:off x="5706320" y="2258121"/>
            <a:ext cx="4662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Infusiones para el dolor de estomago </a:t>
            </a:r>
          </a:p>
        </p:txBody>
      </p:sp>
      <p:sp>
        <p:nvSpPr>
          <p:cNvPr id="6" name="Flecha abajo 5">
            <a:extLst>
              <a:ext uri="{FF2B5EF4-FFF2-40B4-BE49-F238E27FC236}">
                <a16:creationId xmlns:a16="http://schemas.microsoft.com/office/drawing/2014/main" xmlns="" id="{3899E7B9-7506-B84B-9A24-EE991ED8B75F}"/>
              </a:ext>
            </a:extLst>
          </p:cNvPr>
          <p:cNvSpPr/>
          <p:nvPr/>
        </p:nvSpPr>
        <p:spPr>
          <a:xfrm>
            <a:off x="5266482" y="1169042"/>
            <a:ext cx="439838" cy="6944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AF3B3B53-A9CD-CF4E-B19F-6E3F1DB8E91F}"/>
              </a:ext>
            </a:extLst>
          </p:cNvPr>
          <p:cNvSpPr txBox="1"/>
          <p:nvPr/>
        </p:nvSpPr>
        <p:spPr>
          <a:xfrm>
            <a:off x="5798916" y="1169042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Ejemplo </a:t>
            </a:r>
          </a:p>
        </p:txBody>
      </p:sp>
    </p:spTree>
    <p:extLst>
      <p:ext uri="{BB962C8B-B14F-4D97-AF65-F5344CB8AC3E}">
        <p14:creationId xmlns:p14="http://schemas.microsoft.com/office/powerpoint/2010/main" val="259440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5355034-4703-EA43-941B-7ECACFD91D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9"/>
          <a:stretch/>
        </p:blipFill>
        <p:spPr>
          <a:xfrm>
            <a:off x="1527858" y="729205"/>
            <a:ext cx="9664861" cy="492213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318F360-5479-C44E-B174-BD27C033F93B}"/>
              </a:ext>
            </a:extLst>
          </p:cNvPr>
          <p:cNvSpPr txBox="1"/>
          <p:nvPr/>
        </p:nvSpPr>
        <p:spPr>
          <a:xfrm>
            <a:off x="2847371" y="4537275"/>
            <a:ext cx="1932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Ornamentación </a:t>
            </a:r>
          </a:p>
        </p:txBody>
      </p:sp>
      <p:sp>
        <p:nvSpPr>
          <p:cNvPr id="6" name="Flecha derecha 5">
            <a:extLst>
              <a:ext uri="{FF2B5EF4-FFF2-40B4-BE49-F238E27FC236}">
                <a16:creationId xmlns:a16="http://schemas.microsoft.com/office/drawing/2014/main" xmlns="" id="{DAA30CAF-8F7D-4A4D-B740-F0F406C9F1FE}"/>
              </a:ext>
            </a:extLst>
          </p:cNvPr>
          <p:cNvSpPr/>
          <p:nvPr/>
        </p:nvSpPr>
        <p:spPr>
          <a:xfrm>
            <a:off x="1346256" y="4779285"/>
            <a:ext cx="1180618" cy="4408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271486F8-E87A-C041-9B33-1B92B186709D}"/>
              </a:ext>
            </a:extLst>
          </p:cNvPr>
          <p:cNvSpPr txBox="1"/>
          <p:nvPr/>
        </p:nvSpPr>
        <p:spPr>
          <a:xfrm>
            <a:off x="231494" y="4906607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Ejemplo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23827A9F-158D-6F43-A27F-EFC7A2E165D4}"/>
              </a:ext>
            </a:extLst>
          </p:cNvPr>
          <p:cNvSpPr txBox="1"/>
          <p:nvPr/>
        </p:nvSpPr>
        <p:spPr>
          <a:xfrm>
            <a:off x="5474825" y="5859684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Ahora completa tu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572554EF-8796-3A47-B5B0-64CE3CC4BA40}"/>
              </a:ext>
            </a:extLst>
          </p:cNvPr>
          <p:cNvSpPr txBox="1"/>
          <p:nvPr/>
        </p:nvSpPr>
        <p:spPr>
          <a:xfrm>
            <a:off x="2384385" y="196770"/>
            <a:ext cx="2332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Actividad página 171</a:t>
            </a:r>
          </a:p>
        </p:txBody>
      </p:sp>
    </p:spTree>
    <p:extLst>
      <p:ext uri="{BB962C8B-B14F-4D97-AF65-F5344CB8AC3E}">
        <p14:creationId xmlns:p14="http://schemas.microsoft.com/office/powerpoint/2010/main" val="2340362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5B0CCDE-EAA2-D440-868F-F376178D4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904"/>
            <a:ext cx="12192000" cy="655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87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4092A01-9D07-924D-891D-C7936DD5A0C9}"/>
              </a:ext>
            </a:extLst>
          </p:cNvPr>
          <p:cNvSpPr txBox="1"/>
          <p:nvPr/>
        </p:nvSpPr>
        <p:spPr>
          <a:xfrm>
            <a:off x="648181" y="231493"/>
            <a:ext cx="9329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400" dirty="0">
                <a:latin typeface="Trebuchet MS" panose="020B0703020202090204" pitchFamily="34" charset="0"/>
              </a:rPr>
              <a:t>II.- Actividad Escribe en tu cuaderno un pequeño párrafo en el que expreses la importancia de las plantas en nuestra vida </a:t>
            </a:r>
            <a:endParaRPr lang="es-ES_tradnl" sz="2400" dirty="0">
              <a:latin typeface="Trebuchet MS" panose="020B070302020209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69D846D3-3FE7-2F46-BEAB-0EE87573CD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361679"/>
              </p:ext>
            </p:extLst>
          </p:nvPr>
        </p:nvGraphicFramePr>
        <p:xfrm>
          <a:off x="2842328" y="1805650"/>
          <a:ext cx="7511912" cy="27647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55956">
                  <a:extLst>
                    <a:ext uri="{9D8B030D-6E8A-4147-A177-3AD203B41FA5}">
                      <a16:colId xmlns:a16="http://schemas.microsoft.com/office/drawing/2014/main" xmlns="" val="74528149"/>
                    </a:ext>
                  </a:extLst>
                </a:gridCol>
                <a:gridCol w="3755956">
                  <a:extLst>
                    <a:ext uri="{9D8B030D-6E8A-4147-A177-3AD203B41FA5}">
                      <a16:colId xmlns:a16="http://schemas.microsoft.com/office/drawing/2014/main" xmlns="" val="1181119827"/>
                    </a:ext>
                  </a:extLst>
                </a:gridCol>
              </a:tblGrid>
              <a:tr h="2764787">
                <a:tc>
                  <a:txBody>
                    <a:bodyPr/>
                    <a:lstStyle/>
                    <a:p>
                      <a:r>
                        <a:rPr lang="es-ES_tradnl" dirty="0">
                          <a:latin typeface="Trebuchet MS" panose="020B0703020202090204" pitchFamily="34" charset="0"/>
                          <a:cs typeface="Arial" panose="020B0604020202020204" pitchFamily="34" charset="0"/>
                        </a:rPr>
                        <a:t>1.- ¿Cuál es la importancia de las plantas?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dirty="0">
                          <a:latin typeface="Trebuchet MS" panose="020B0703020202090204" pitchFamily="34" charset="0"/>
                          <a:cs typeface="Arial" panose="020B0604020202020204" pitchFamily="34" charset="0"/>
                        </a:rPr>
                        <a:t>Nos aportan oxigeno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dirty="0">
                          <a:latin typeface="Trebuchet MS" panose="020B0703020202090204" pitchFamily="34" charset="0"/>
                          <a:cs typeface="Arial" panose="020B0604020202020204" pitchFamily="34" charset="0"/>
                        </a:rPr>
                        <a:t>Nos aportan alimentos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dirty="0">
                          <a:latin typeface="Trebuchet MS" panose="020B0703020202090204" pitchFamily="34" charset="0"/>
                          <a:cs typeface="Arial" panose="020B0604020202020204" pitchFamily="34" charset="0"/>
                        </a:rPr>
                        <a:t>A y B son correctas </a:t>
                      </a:r>
                    </a:p>
                    <a:p>
                      <a:r>
                        <a:rPr lang="es-ES_tradnl" dirty="0">
                          <a:latin typeface="Trebuchet MS" panose="020B070302020209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latin typeface="Trebuchet MS" panose="020B0703020202090204" pitchFamily="34" charset="0"/>
                          <a:cs typeface="Arial" panose="020B0604020202020204" pitchFamily="34" charset="0"/>
                        </a:rPr>
                        <a:t>2.- Las plantas son importantes para el ser humano y el medio ambiente  porque: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dirty="0">
                          <a:latin typeface="Trebuchet MS" panose="020B0703020202090204" pitchFamily="34" charset="0"/>
                          <a:cs typeface="Arial" panose="020B0604020202020204" pitchFamily="34" charset="0"/>
                        </a:rPr>
                        <a:t>Protegen el suelo, dan alimento a seres humanos y animales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dirty="0">
                          <a:latin typeface="Trebuchet MS" panose="020B0703020202090204" pitchFamily="34" charset="0"/>
                          <a:cs typeface="Arial" panose="020B0604020202020204" pitchFamily="34" charset="0"/>
                        </a:rPr>
                        <a:t> solo sirve para adornos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dirty="0">
                          <a:latin typeface="Trebuchet MS" panose="020B0703020202090204" pitchFamily="34" charset="0"/>
                          <a:cs typeface="Arial" panose="020B0604020202020204" pitchFamily="34" charset="0"/>
                        </a:rPr>
                        <a:t>Ninguna de las anteriores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endParaRPr lang="es-ES_tradnl" dirty="0">
                        <a:latin typeface="Trebuchet MS" panose="020B070302020209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6694984"/>
                  </a:ext>
                </a:extLst>
              </a:tr>
            </a:tbl>
          </a:graphicData>
        </a:graphic>
      </p:graphicFrame>
      <p:graphicFrame>
        <p:nvGraphicFramePr>
          <p:cNvPr id="5" name="Tabla 9">
            <a:extLst>
              <a:ext uri="{FF2B5EF4-FFF2-40B4-BE49-F238E27FC236}">
                <a16:creationId xmlns:a16="http://schemas.microsoft.com/office/drawing/2014/main" xmlns="" id="{CADEFAAB-B31C-3847-B15E-CC5AAB380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556542"/>
              </p:ext>
            </p:extLst>
          </p:nvPr>
        </p:nvGraphicFramePr>
        <p:xfrm>
          <a:off x="2842329" y="4565807"/>
          <a:ext cx="7511909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11909">
                  <a:extLst>
                    <a:ext uri="{9D8B030D-6E8A-4147-A177-3AD203B41FA5}">
                      <a16:colId xmlns:a16="http://schemas.microsoft.com/office/drawing/2014/main" xmlns="" val="1685635013"/>
                    </a:ext>
                  </a:extLst>
                </a:gridCol>
              </a:tblGrid>
              <a:tr h="1144563">
                <a:tc>
                  <a:txBody>
                    <a:bodyPr/>
                    <a:lstStyle/>
                    <a:p>
                      <a:r>
                        <a:rPr lang="es-ES_tradnl" dirty="0">
                          <a:latin typeface="Trebuchet MS" panose="020B0703020202090204" pitchFamily="34" charset="0"/>
                          <a:cs typeface="Arial" panose="020B0604020202020204" pitchFamily="34" charset="0"/>
                        </a:rPr>
                        <a:t>3.- Podemos concluir que las plantas: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dirty="0">
                          <a:latin typeface="Trebuchet MS" panose="020B0703020202090204" pitchFamily="34" charset="0"/>
                          <a:cs typeface="Arial" panose="020B0604020202020204" pitchFamily="34" charset="0"/>
                        </a:rPr>
                        <a:t>Son de vital importancia para el desarrollo de la vida en el planeta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dirty="0">
                          <a:latin typeface="Trebuchet MS" panose="020B0703020202090204" pitchFamily="34" charset="0"/>
                          <a:cs typeface="Arial" panose="020B0604020202020204" pitchFamily="34" charset="0"/>
                        </a:rPr>
                        <a:t>Son necesarias en caso de dolor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dirty="0">
                          <a:latin typeface="Trebuchet MS" panose="020B0703020202090204" pitchFamily="34" charset="0"/>
                          <a:cs typeface="Arial" panose="020B0604020202020204" pitchFamily="34" charset="0"/>
                        </a:rPr>
                        <a:t>No tienen mayor relevancia en el entorno</a:t>
                      </a:r>
                    </a:p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2682495"/>
                  </a:ext>
                </a:extLst>
              </a:tr>
            </a:tbl>
          </a:graphicData>
        </a:graphic>
      </p:graphicFrame>
      <p:pic>
        <p:nvPicPr>
          <p:cNvPr id="6" name="Imagen 5" descr="EXIT TICKET editables PARA EVALUAR EL PROCESO -Orientacion Andujar">
            <a:extLst>
              <a:ext uri="{FF2B5EF4-FFF2-40B4-BE49-F238E27FC236}">
                <a16:creationId xmlns:a16="http://schemas.microsoft.com/office/drawing/2014/main" xmlns="" id="{D7F79416-59B7-344C-9B53-786F93ECF14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t="6727" r="86452" b="5196"/>
          <a:stretch/>
        </p:blipFill>
        <p:spPr bwMode="auto">
          <a:xfrm>
            <a:off x="1722096" y="1805650"/>
            <a:ext cx="1120232" cy="43677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04146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5BFF46B-BBFB-3145-B13A-D9145898D7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32" t="6236" r="15492" b="11266"/>
          <a:stretch/>
        </p:blipFill>
        <p:spPr>
          <a:xfrm>
            <a:off x="1" y="1498922"/>
            <a:ext cx="11887200" cy="535907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C30D2DE-F0C2-4C4F-BA5E-571FC938B526}"/>
              </a:ext>
            </a:extLst>
          </p:cNvPr>
          <p:cNvSpPr txBox="1"/>
          <p:nvPr/>
        </p:nvSpPr>
        <p:spPr>
          <a:xfrm>
            <a:off x="4409954" y="648182"/>
            <a:ext cx="37917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00" dirty="0">
                <a:latin typeface="Trebuchet MS" panose="020B0703020202090204" pitchFamily="34" charset="0"/>
              </a:rPr>
              <a:t>BUEN TRABAJO </a:t>
            </a:r>
          </a:p>
        </p:txBody>
      </p:sp>
    </p:spTree>
    <p:extLst>
      <p:ext uri="{BB962C8B-B14F-4D97-AF65-F5344CB8AC3E}">
        <p14:creationId xmlns:p14="http://schemas.microsoft.com/office/powerpoint/2010/main" val="982238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935139-6320-3C46-B42F-522B51CF13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58C63E4-F166-5A40-AC43-153DD599C8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A79302FB-25AC-9B45-B7DC-0F8568D435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58" r="2415" b="1375"/>
          <a:stretch/>
        </p:blipFill>
        <p:spPr>
          <a:xfrm>
            <a:off x="0" y="793532"/>
            <a:ext cx="12192000" cy="606446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BE844DAD-EE3B-254B-8C0B-7F263B464A1D}"/>
              </a:ext>
            </a:extLst>
          </p:cNvPr>
          <p:cNvSpPr txBox="1"/>
          <p:nvPr/>
        </p:nvSpPr>
        <p:spPr>
          <a:xfrm>
            <a:off x="4328932" y="266218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>
                <a:latin typeface="Trebuchet MS" panose="020B0703020202090204" pitchFamily="34" charset="0"/>
              </a:rPr>
              <a:t>Normas de la clase </a:t>
            </a:r>
          </a:p>
        </p:txBody>
      </p:sp>
    </p:spTree>
    <p:extLst>
      <p:ext uri="{BB962C8B-B14F-4D97-AF65-F5344CB8AC3E}">
        <p14:creationId xmlns:p14="http://schemas.microsoft.com/office/powerpoint/2010/main" val="3797133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xmlns="" id="{6B7AD185-0A5B-F74F-BD2F-236779D0BC1D}"/>
              </a:ext>
            </a:extLst>
          </p:cNvPr>
          <p:cNvSpPr/>
          <p:nvPr/>
        </p:nvSpPr>
        <p:spPr>
          <a:xfrm>
            <a:off x="682907" y="682907"/>
            <a:ext cx="8461094" cy="1794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b="1" dirty="0">
                <a:solidFill>
                  <a:schemeClr val="tx1"/>
                </a:solidFill>
                <a:latin typeface="Trebuchet MS" panose="020B0703020202090204" pitchFamily="34" charset="0"/>
              </a:rPr>
              <a:t> </a:t>
            </a:r>
            <a:r>
              <a:rPr lang="es-CL" dirty="0">
                <a:solidFill>
                  <a:schemeClr val="tx1"/>
                </a:solidFill>
              </a:rPr>
              <a:t>Describir la importancia de las plantas para los seres vivos, el ser humano y el medioambiente (por ejemplo: alimentación, aire para respirar, productos derivados, ornamentación, uso medicinal), </a:t>
            </a:r>
            <a:r>
              <a:rPr lang="es-ES_tradnl" dirty="0">
                <a:solidFill>
                  <a:schemeClr val="tx1"/>
                </a:solidFill>
              </a:rPr>
              <a:t>ilustrando y completando actividades de su texto de estudio, </a:t>
            </a:r>
            <a:r>
              <a:rPr lang="es-ES_tradnl" dirty="0">
                <a:solidFill>
                  <a:srgbClr val="262628"/>
                </a:solidFill>
                <a:latin typeface="Trebuchet MS" panose="020B0703020202090204" pitchFamily="34" charset="0"/>
              </a:rPr>
              <a:t>manifestando una actitud de respeto y solidaridad que favorezca la convivencia.</a:t>
            </a:r>
            <a:r>
              <a:rPr lang="es-CL" dirty="0">
                <a:latin typeface="Trebuchet MS" panose="020B0703020202090204" pitchFamily="34" charset="0"/>
              </a:rPr>
              <a:t> </a:t>
            </a:r>
          </a:p>
          <a:p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xmlns="" id="{2619F708-421A-0B47-B01D-FC618D27205D}"/>
              </a:ext>
            </a:extLst>
          </p:cNvPr>
          <p:cNvSpPr/>
          <p:nvPr/>
        </p:nvSpPr>
        <p:spPr>
          <a:xfrm>
            <a:off x="601885" y="5509549"/>
            <a:ext cx="8808334" cy="8681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chemeClr val="tx1"/>
                </a:solidFill>
                <a:latin typeface="+mj-lt"/>
              </a:rPr>
              <a:t>Describir:</a:t>
            </a:r>
            <a:r>
              <a:rPr lang="es-CL" dirty="0">
                <a:solidFill>
                  <a:schemeClr val="tx1"/>
                </a:solidFill>
                <a:latin typeface="+mj-lt"/>
              </a:rPr>
              <a:t> Se debe observar las características de un objeto o persona las que pueden ser físicas o psicológicas en este caso utilizaremos las psicológicas.</a:t>
            </a:r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xmlns="" id="{11A91B7A-5E99-2B46-978F-74B6573D8504}"/>
              </a:ext>
            </a:extLst>
          </p:cNvPr>
          <p:cNvSpPr/>
          <p:nvPr/>
        </p:nvSpPr>
        <p:spPr>
          <a:xfrm>
            <a:off x="601885" y="3714098"/>
            <a:ext cx="7037408" cy="7986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dirty="0">
                <a:solidFill>
                  <a:schemeClr val="tx1"/>
                </a:solidFill>
              </a:rPr>
              <a:t>IMPORTANCIA DE LAS PLANTAS PARA LOS SERES VIVOS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BB1C45E9-D432-9A40-9DED-583DA8D02361}"/>
              </a:ext>
            </a:extLst>
          </p:cNvPr>
          <p:cNvSpPr txBox="1"/>
          <p:nvPr/>
        </p:nvSpPr>
        <p:spPr>
          <a:xfrm>
            <a:off x="1099595" y="231494"/>
            <a:ext cx="2600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OBJETIVO DE LA CLASE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1971AD20-3D9E-014F-86F1-CFE426B4397B}"/>
              </a:ext>
            </a:extLst>
          </p:cNvPr>
          <p:cNvSpPr txBox="1"/>
          <p:nvPr/>
        </p:nvSpPr>
        <p:spPr>
          <a:xfrm>
            <a:off x="2789499" y="3304573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CONTENIDO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473E5589-0EA0-EE4C-9E66-0589608EEE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0779"/>
            <a:ext cx="1072334" cy="917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Aunque no lo creas, pero las plantas se extinguen mucho más rápido que los  animales - EcoDiario.es">
            <a:extLst>
              <a:ext uri="{FF2B5EF4-FFF2-40B4-BE49-F238E27FC236}">
                <a16:creationId xmlns:a16="http://schemas.microsoft.com/office/drawing/2014/main" xmlns="" id="{032879EE-F775-8042-86BC-921D00A1E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2659998"/>
            <a:ext cx="38608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993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E2E6BD3-0E83-314B-9B4A-FC0A32208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45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E14260B-77D7-BB4F-8108-096600261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87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CB6E015-0846-CD47-905D-7A9A708E32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3" r="750"/>
          <a:stretch/>
        </p:blipFill>
        <p:spPr>
          <a:xfrm>
            <a:off x="0" y="1"/>
            <a:ext cx="12192000" cy="675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2C938B3-566F-6D44-B726-EA15EBD15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77" b="1381"/>
          <a:stretch/>
        </p:blipFill>
        <p:spPr>
          <a:xfrm>
            <a:off x="0" y="0"/>
            <a:ext cx="120723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44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CD56DF2-391E-AF4D-9626-5E770E68FB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8" t="4869" r="19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02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72E7F9A-7329-D748-95B1-BBBCDF077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428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{C392C3DB-A667-C646-BEB9-C6F4CCE3F61C}tf10001060</Template>
  <TotalTime>174</TotalTime>
  <Words>342</Words>
  <Application>Microsoft Office PowerPoint</Application>
  <PresentationFormat>Panorámica</PresentationFormat>
  <Paragraphs>51</Paragraphs>
  <Slides>16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Trebuchet MS</vt:lpstr>
      <vt:lpstr>Wingdings 3</vt:lpstr>
      <vt:lpstr>Faceta</vt:lpstr>
      <vt:lpstr>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Lidiia Nuñez</dc:creator>
  <cp:lastModifiedBy>HP</cp:lastModifiedBy>
  <cp:revision>13</cp:revision>
  <dcterms:created xsi:type="dcterms:W3CDTF">2020-11-05T02:47:36Z</dcterms:created>
  <dcterms:modified xsi:type="dcterms:W3CDTF">2020-11-09T16:18:44Z</dcterms:modified>
</cp:coreProperties>
</file>