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6" r:id="rId4"/>
    <p:sldId id="261" r:id="rId5"/>
    <p:sldId id="260" r:id="rId6"/>
    <p:sldId id="263" r:id="rId7"/>
    <p:sldId id="264" r:id="rId8"/>
    <p:sldId id="265" r:id="rId9"/>
    <p:sldId id="267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5"/>
  </p:normalViewPr>
  <p:slideViewPr>
    <p:cSldViewPr snapToGrid="0" snapToObjects="1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7187E-C09C-4957-B449-A3DA2AE8C06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83C15-8800-4844-B6CB-C87F9C8CD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6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5E4B28-716D-004D-9892-EE6CA6D4C562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B25BBE-64F6-1849-90DF-6C7D78FE6B45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716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25BBE-64F6-1849-90DF-6C7D78FE6B45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20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032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02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09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724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10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51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199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175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692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05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380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3024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28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16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03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011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D910-90AF-3644-92A7-862B110C569A}" type="datetimeFigureOut">
              <a:rPr lang="es-ES_tradnl" smtClean="0"/>
              <a:t>05/10/2020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FF9364-6339-8C40-B9BC-4E68A064DE67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91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C170D6-A357-7B48-B61C-A13F5D136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E4019A0-5000-4545-A3CC-9A198E378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4" descr="Pin de Brenda Torrecillas en Covers | Caratula para niños ...">
            <a:extLst>
              <a:ext uri="{FF2B5EF4-FFF2-40B4-BE49-F238E27FC236}">
                <a16:creationId xmlns:a16="http://schemas.microsoft.com/office/drawing/2014/main" xmlns="" id="{0959EFD7-635A-A74D-8CAD-B911B832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278A4CF-0BE1-9B4E-9440-28588BF8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3" y="244946"/>
            <a:ext cx="967409" cy="114337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84BAAA-6D2C-A740-9C1B-D968BCF91420}"/>
              </a:ext>
            </a:extLst>
          </p:cNvPr>
          <p:cNvSpPr/>
          <p:nvPr/>
        </p:nvSpPr>
        <p:spPr>
          <a:xfrm>
            <a:off x="3842794" y="954338"/>
            <a:ext cx="3970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>
                <a:latin typeface="Trebuchet MS" panose="020B0703020202090204" pitchFamily="34" charset="0"/>
                <a:cs typeface="Arial" panose="020B0604020202020204" pitchFamily="34" charset="0"/>
              </a:rPr>
              <a:t>COLEGIO HERMANOS CARRERA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EB480B5-9175-4D4A-A59E-982FE653CE45}"/>
              </a:ext>
            </a:extLst>
          </p:cNvPr>
          <p:cNvSpPr/>
          <p:nvPr/>
        </p:nvSpPr>
        <p:spPr>
          <a:xfrm>
            <a:off x="3842794" y="3058414"/>
            <a:ext cx="3970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b="1">
                <a:latin typeface="Trebuchet MS" panose="020B0703020202090204" pitchFamily="34" charset="0"/>
              </a:rPr>
              <a:t>Profesora Jefe: Lidia Núñez López </a:t>
            </a:r>
          </a:p>
          <a:p>
            <a:pPr lvl="0">
              <a:defRPr/>
            </a:pPr>
            <a:r>
              <a:rPr lang="es-CL" b="1">
                <a:latin typeface="Trebuchet MS" panose="020B0703020202090204" pitchFamily="34" charset="0"/>
              </a:rPr>
              <a:t>Asignatura : Ciencias Naturales </a:t>
            </a:r>
          </a:p>
          <a:p>
            <a:pPr lvl="0">
              <a:defRPr/>
            </a:pPr>
            <a:r>
              <a:rPr lang="es-CL" b="1">
                <a:latin typeface="Trebuchet MS" panose="020B0703020202090204" pitchFamily="34" charset="0"/>
              </a:rPr>
              <a:t>Curso: 3º básico  </a:t>
            </a:r>
          </a:p>
        </p:txBody>
      </p:sp>
      <p:pic>
        <p:nvPicPr>
          <p:cNvPr id="6150" name="Picture 6" descr="Kukyflor | ¿De dónde viene la pigmentación en los pétalos de las flores?">
            <a:extLst>
              <a:ext uri="{FF2B5EF4-FFF2-40B4-BE49-F238E27FC236}">
                <a16:creationId xmlns:a16="http://schemas.microsoft.com/office/drawing/2014/main" xmlns="" id="{5943E140-BBDF-9F43-8651-5B1E4759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66" y="1519036"/>
            <a:ext cx="29676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D5FF028-A9F6-4743-9721-39D39F6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2870326" cy="544933"/>
          </a:xfrm>
        </p:spPr>
        <p:txBody>
          <a:bodyPr>
            <a:normAutofit/>
          </a:bodyPr>
          <a:lstStyle/>
          <a:p>
            <a:pPr algn="l"/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¿Qué aprenderé?</a:t>
            </a:r>
            <a:endParaRPr lang="es-ES" sz="2800" dirty="0">
              <a:latin typeface="Trebuchet MS" panose="020B070302020209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3DA0610-8D51-4D4A-8A23-165C6C2E1473}"/>
              </a:ext>
            </a:extLst>
          </p:cNvPr>
          <p:cNvSpPr/>
          <p:nvPr/>
        </p:nvSpPr>
        <p:spPr>
          <a:xfrm>
            <a:off x="1693762" y="15205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>
                <a:latin typeface="Trebuchet MS" panose="020B0703020202090204" pitchFamily="34" charset="0"/>
              </a:rPr>
              <a:t>Identificar</a:t>
            </a:r>
            <a:r>
              <a:rPr lang="es-ES" sz="2800" b="1" dirty="0">
                <a:latin typeface="Trebuchet MS" panose="020B0703020202090204" pitchFamily="34" charset="0"/>
              </a:rPr>
              <a:t> </a:t>
            </a:r>
            <a:r>
              <a:rPr lang="es-ES_tradnl" sz="2800" dirty="0">
                <a:latin typeface="Trebuchet MS" panose="020B0703020202090204" pitchFamily="34" charset="0"/>
              </a:rPr>
              <a:t>la estructura de la flor, rotulando y dando ejemplos mediante guía de trabajo. </a:t>
            </a:r>
            <a:endParaRPr lang="es-ES_tradnl" sz="2800" dirty="0">
              <a:solidFill>
                <a:srgbClr val="262628"/>
              </a:solidFill>
              <a:latin typeface="Trebuchet MS" panose="020B070302020209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C7AA1B7-B881-7E47-B95D-CFE0384B73ED}"/>
              </a:ext>
            </a:extLst>
          </p:cNvPr>
          <p:cNvSpPr txBox="1"/>
          <p:nvPr/>
        </p:nvSpPr>
        <p:spPr>
          <a:xfrm>
            <a:off x="2592926" y="3752451"/>
            <a:ext cx="159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>
                <a:latin typeface="Trebuchet MS" panose="020B0703020202090204" pitchFamily="34" charset="0"/>
              </a:rPr>
              <a:t>Recuerda</a:t>
            </a:r>
            <a:r>
              <a:rPr lang="es-CL">
                <a:latin typeface="+mj-lt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C01BA85-93DB-1E4D-9F7F-73BC5E72D9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3" y="4152561"/>
            <a:ext cx="965031" cy="6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E89B758-319C-C24E-9422-CE30A4BE3ECD}"/>
              </a:ext>
            </a:extLst>
          </p:cNvPr>
          <p:cNvSpPr/>
          <p:nvPr/>
        </p:nvSpPr>
        <p:spPr>
          <a:xfrm>
            <a:off x="1499218" y="4999517"/>
            <a:ext cx="8067358" cy="123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CL" sz="2400" b="1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Identificamos</a:t>
            </a:r>
            <a:r>
              <a:rPr lang="es-CL" sz="240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cuando: traemos a la memoria imágenes y experiencias, definiciones o conceptos previamente aprendidos que se relacionan con la situación presentada </a:t>
            </a:r>
          </a:p>
        </p:txBody>
      </p:sp>
    </p:spTree>
    <p:extLst>
      <p:ext uri="{BB962C8B-B14F-4D97-AF65-F5344CB8AC3E}">
        <p14:creationId xmlns:p14="http://schemas.microsoft.com/office/powerpoint/2010/main" val="21206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9BBCAC7-0D3D-2449-A63D-117B925D00D9}"/>
              </a:ext>
            </a:extLst>
          </p:cNvPr>
          <p:cNvSpPr txBox="1"/>
          <p:nvPr/>
        </p:nvSpPr>
        <p:spPr>
          <a:xfrm>
            <a:off x="1632031" y="324091"/>
            <a:ext cx="3406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>
                <a:latin typeface="Trebuchet MS" panose="020B0703020202090204" pitchFamily="34" charset="0"/>
              </a:rPr>
              <a:t>¿Qué es una flor?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29197560-158C-8948-9320-9785710507E9}"/>
              </a:ext>
            </a:extLst>
          </p:cNvPr>
          <p:cNvSpPr/>
          <p:nvPr/>
        </p:nvSpPr>
        <p:spPr>
          <a:xfrm>
            <a:off x="1161214" y="1574157"/>
            <a:ext cx="3877519" cy="272005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latin typeface="Trebuchet MS" panose="020B0703020202090204" pitchFamily="34" charset="0"/>
              </a:rPr>
              <a:t>Una flor es la parte de la planta encargada de la reproducción</a:t>
            </a:r>
            <a:r>
              <a:rPr lang="es-CL" dirty="0">
                <a:latin typeface="Trebuchet MS" panose="020B0703020202090204" pitchFamily="34" charset="0"/>
              </a:rPr>
              <a:t>. Su estructura contempla un tallo corto y un cúmulo de hojas modificadas que protege a las células sexuales y asegura la formación de nuevas semillas</a:t>
            </a:r>
            <a:r>
              <a:rPr lang="es-ES_tradnl" dirty="0">
                <a:latin typeface="Trebuchet MS" panose="020B0703020202090204" pitchFamily="34" charset="0"/>
              </a:rPr>
              <a:t>  </a:t>
            </a:r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xmlns="" id="{5B18AE39-D8B2-E24B-9A97-B775092E787C}"/>
              </a:ext>
            </a:extLst>
          </p:cNvPr>
          <p:cNvSpPr/>
          <p:nvPr/>
        </p:nvSpPr>
        <p:spPr>
          <a:xfrm>
            <a:off x="2662177" y="908866"/>
            <a:ext cx="437796" cy="572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124" name="Picture 4" descr="LA REPRODUCCIÓN">
            <a:extLst>
              <a:ext uri="{FF2B5EF4-FFF2-40B4-BE49-F238E27FC236}">
                <a16:creationId xmlns:a16="http://schemas.microsoft.com/office/drawing/2014/main" xmlns="" id="{488FEE05-29D1-D24D-AE1E-8CE5A132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37" y="1713053"/>
            <a:ext cx="5087877" cy="33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6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93980BE-F08E-8542-B8C5-6C3EB8AC1826}"/>
              </a:ext>
            </a:extLst>
          </p:cNvPr>
          <p:cNvSpPr txBox="1"/>
          <p:nvPr/>
        </p:nvSpPr>
        <p:spPr>
          <a:xfrm>
            <a:off x="1828800" y="324091"/>
            <a:ext cx="4904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Trebuchet MS" panose="020B0703020202090204" pitchFamily="34" charset="0"/>
              </a:rPr>
              <a:t>Partes de la flor y su función 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F7AA07A5-50EF-7840-A93B-8D26DDFEA149}"/>
              </a:ext>
            </a:extLst>
          </p:cNvPr>
          <p:cNvSpPr/>
          <p:nvPr/>
        </p:nvSpPr>
        <p:spPr>
          <a:xfrm>
            <a:off x="1342663" y="1591731"/>
            <a:ext cx="2511707" cy="194454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u="sng">
                <a:solidFill>
                  <a:srgbClr val="000000"/>
                </a:solidFill>
                <a:latin typeface="Trebuchet MS" panose="020B0703020202090204" pitchFamily="34" charset="0"/>
              </a:rPr>
              <a:t>Pistilo</a:t>
            </a:r>
            <a:r>
              <a:rPr lang="es-CL">
                <a:solidFill>
                  <a:srgbClr val="000000"/>
                </a:solidFill>
                <a:latin typeface="Trebuchet MS" panose="020B0703020202090204" pitchFamily="34" charset="0"/>
              </a:rPr>
              <a:t>: Es un órgano en forma de botella. Es la parte femenina de la flor y fabrica los óvulos. 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xmlns="" id="{200DFE9E-4441-A149-B972-897F26249B33}"/>
              </a:ext>
            </a:extLst>
          </p:cNvPr>
          <p:cNvSpPr/>
          <p:nvPr/>
        </p:nvSpPr>
        <p:spPr>
          <a:xfrm>
            <a:off x="7320794" y="4368718"/>
            <a:ext cx="2724970" cy="194454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u="sng">
                <a:solidFill>
                  <a:srgbClr val="000000"/>
                </a:solidFill>
                <a:latin typeface="Trebuchet MS" panose="020B0703020202090204" pitchFamily="34" charset="0"/>
              </a:rPr>
              <a:t>Sépalo</a:t>
            </a:r>
            <a:r>
              <a:rPr lang="es-CL">
                <a:solidFill>
                  <a:srgbClr val="000000"/>
                </a:solidFill>
                <a:latin typeface="Trebuchet MS" panose="020B0703020202090204" pitchFamily="34" charset="0"/>
              </a:rPr>
              <a:t>: Son el conjunto de hojas verdes que se encuentran en la base de la flor.</a:t>
            </a:r>
            <a:endParaRPr lang="es-ES_tradnl" dirty="0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xmlns="" id="{B1269146-7BFD-8047-A1F4-FBE19964BAD4}"/>
              </a:ext>
            </a:extLst>
          </p:cNvPr>
          <p:cNvSpPr/>
          <p:nvPr/>
        </p:nvSpPr>
        <p:spPr>
          <a:xfrm>
            <a:off x="1713486" y="4376189"/>
            <a:ext cx="2910599" cy="194454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</a:rPr>
              <a:t> </a:t>
            </a:r>
            <a:r>
              <a:rPr lang="es-CL" u="sng" dirty="0">
                <a:solidFill>
                  <a:srgbClr val="000000"/>
                </a:solidFill>
                <a:latin typeface="Trebuchet MS" panose="020B0703020202090204" pitchFamily="34" charset="0"/>
              </a:rPr>
              <a:t>Óvulo</a:t>
            </a:r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</a:rPr>
              <a:t>: Se encuentra dentro de el pistilo. Es la célula reproductora femenina que formará las semillas de la planta.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6E1FE061-E8B4-F345-B063-E7B8638941D7}"/>
              </a:ext>
            </a:extLst>
          </p:cNvPr>
          <p:cNvSpPr/>
          <p:nvPr/>
        </p:nvSpPr>
        <p:spPr>
          <a:xfrm>
            <a:off x="4624085" y="1591731"/>
            <a:ext cx="2724970" cy="204003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u="sng">
                <a:solidFill>
                  <a:srgbClr val="000000"/>
                </a:solidFill>
                <a:latin typeface="Trebuchet MS" panose="020B0703020202090204" pitchFamily="34" charset="0"/>
              </a:rPr>
              <a:t>Pétalos</a:t>
            </a:r>
            <a:r>
              <a:rPr lang="es-CL">
                <a:solidFill>
                  <a:srgbClr val="000000"/>
                </a:solidFill>
                <a:latin typeface="Trebuchet MS" panose="020B0703020202090204" pitchFamily="34" charset="0"/>
              </a:rPr>
              <a:t>: Son las hojas que forman la flor y pueden ser de colores. Sirve para atraer a los insectos.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CFDA4402-F0C8-1948-980B-E72381D45465}"/>
              </a:ext>
            </a:extLst>
          </p:cNvPr>
          <p:cNvSpPr/>
          <p:nvPr/>
        </p:nvSpPr>
        <p:spPr>
          <a:xfrm>
            <a:off x="9147299" y="1270000"/>
            <a:ext cx="2693043" cy="201014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u="sng">
                <a:solidFill>
                  <a:srgbClr val="000000"/>
                </a:solidFill>
                <a:latin typeface="Trebuchet MS" panose="020B0703020202090204" pitchFamily="34" charset="0"/>
              </a:rPr>
              <a:t>Estambres</a:t>
            </a:r>
            <a:r>
              <a:rPr lang="es-CL">
                <a:solidFill>
                  <a:srgbClr val="000000"/>
                </a:solidFill>
                <a:latin typeface="Trebuchet MS" panose="020B0703020202090204" pitchFamily="34" charset="0"/>
              </a:rPr>
              <a:t>: Son unos filamentos que terminan en una bolsita. Son la parte masculina de la flor y producen los granos de polen.</a:t>
            </a:r>
          </a:p>
        </p:txBody>
      </p:sp>
      <p:pic>
        <p:nvPicPr>
          <p:cNvPr id="1032" name="Picture 8" descr="Flores para pintar | Tutoriales de dibujos de flores, Flores de dibujos  animados, Arte con flores">
            <a:extLst>
              <a:ext uri="{FF2B5EF4-FFF2-40B4-BE49-F238E27FC236}">
                <a16:creationId xmlns:a16="http://schemas.microsoft.com/office/drawing/2014/main" xmlns="" id="{AF417090-13B8-1D47-94FA-79339F3D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416" y="5148013"/>
            <a:ext cx="1465441" cy="14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D3A7507-4A82-44DC-93A5-5B1E63CB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8" y="3199438"/>
            <a:ext cx="1905000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1A89374-5A49-4246-848E-A7B10CDA3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107" y="2982381"/>
            <a:ext cx="1389540" cy="14775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FB6BC8D-76B2-494A-A261-F01AC9E63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577" y="324091"/>
            <a:ext cx="1981200" cy="1390650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7DDA13B6-DFCC-4783-9A1A-716CB4523319}"/>
              </a:ext>
            </a:extLst>
          </p:cNvPr>
          <p:cNvCxnSpPr>
            <a:cxnSpLocks/>
          </p:cNvCxnSpPr>
          <p:nvPr/>
        </p:nvCxnSpPr>
        <p:spPr>
          <a:xfrm flipH="1">
            <a:off x="8469297" y="347805"/>
            <a:ext cx="1162975" cy="348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16225C1-607D-4B94-A5A8-FB8367AD7C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989"/>
          <a:stretch/>
        </p:blipFill>
        <p:spPr>
          <a:xfrm>
            <a:off x="4647784" y="4293995"/>
            <a:ext cx="2085692" cy="19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7F4E194-06B0-474A-9B13-2990231726BA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8875" r="13736" b="6933"/>
          <a:stretch/>
        </p:blipFill>
        <p:spPr bwMode="auto">
          <a:xfrm>
            <a:off x="868101" y="1516283"/>
            <a:ext cx="9815332" cy="5231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0DB95C2-A043-3149-B820-D43C9B2E8F9B}"/>
              </a:ext>
            </a:extLst>
          </p:cNvPr>
          <p:cNvSpPr/>
          <p:nvPr/>
        </p:nvSpPr>
        <p:spPr>
          <a:xfrm>
            <a:off x="1832658" y="498108"/>
            <a:ext cx="8700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>
                <a:latin typeface="Trebuchet MS" panose="020B0703020202090204" pitchFamily="34" charset="0"/>
              </a:rPr>
              <a:t>Observa con atención  la imagen de la flor,  para que puedas guiarte y realizar la actividad dada en la guía 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xmlns="" id="{B3DCB50B-8811-844C-B155-C31EF4B8376B}"/>
              </a:ext>
            </a:extLst>
          </p:cNvPr>
          <p:cNvSpPr/>
          <p:nvPr/>
        </p:nvSpPr>
        <p:spPr>
          <a:xfrm>
            <a:off x="868101" y="4525701"/>
            <a:ext cx="2222340" cy="578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820795A0-244C-164E-A9DF-D8C757D8C436}"/>
              </a:ext>
            </a:extLst>
          </p:cNvPr>
          <p:cNvSpPr/>
          <p:nvPr/>
        </p:nvSpPr>
        <p:spPr>
          <a:xfrm>
            <a:off x="7685590" y="1516283"/>
            <a:ext cx="2199190" cy="5208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5E398DC9-5F2D-6D4A-B4A7-36C48E0DA297}"/>
              </a:ext>
            </a:extLst>
          </p:cNvPr>
          <p:cNvSpPr/>
          <p:nvPr/>
        </p:nvSpPr>
        <p:spPr>
          <a:xfrm>
            <a:off x="8461094" y="4305782"/>
            <a:ext cx="2176040" cy="5903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xmlns="" id="{74FC87F2-C41E-E845-A72E-BFB394B1DFC0}"/>
              </a:ext>
            </a:extLst>
          </p:cNvPr>
          <p:cNvSpPr/>
          <p:nvPr/>
        </p:nvSpPr>
        <p:spPr>
          <a:xfrm>
            <a:off x="7396223" y="5625295"/>
            <a:ext cx="2291787" cy="5903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Flecha abajo 11">
            <a:extLst>
              <a:ext uri="{FF2B5EF4-FFF2-40B4-BE49-F238E27FC236}">
                <a16:creationId xmlns:a16="http://schemas.microsoft.com/office/drawing/2014/main" xmlns="" id="{8B202987-0164-F74F-BE4C-27A51010D0D6}"/>
              </a:ext>
            </a:extLst>
          </p:cNvPr>
          <p:cNvSpPr/>
          <p:nvPr/>
        </p:nvSpPr>
        <p:spPr>
          <a:xfrm>
            <a:off x="2419109" y="5208608"/>
            <a:ext cx="497711" cy="708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3A629DC-23D2-444C-BCDE-CBEB93838918}"/>
              </a:ext>
            </a:extLst>
          </p:cNvPr>
          <p:cNvSpPr txBox="1"/>
          <p:nvPr/>
        </p:nvSpPr>
        <p:spPr>
          <a:xfrm>
            <a:off x="3090441" y="5341717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Ejemplo </a:t>
            </a:r>
          </a:p>
        </p:txBody>
      </p:sp>
      <p:graphicFrame>
        <p:nvGraphicFramePr>
          <p:cNvPr id="14" name="Tabla 20">
            <a:extLst>
              <a:ext uri="{FF2B5EF4-FFF2-40B4-BE49-F238E27FC236}">
                <a16:creationId xmlns:a16="http://schemas.microsoft.com/office/drawing/2014/main" xmlns="" id="{C4132A96-7325-0549-B055-7518E18B2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1219"/>
              </p:ext>
            </p:extLst>
          </p:nvPr>
        </p:nvGraphicFramePr>
        <p:xfrm>
          <a:off x="1134657" y="1774730"/>
          <a:ext cx="432859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8594">
                  <a:extLst>
                    <a:ext uri="{9D8B030D-6E8A-4147-A177-3AD203B41FA5}">
                      <a16:colId xmlns:a16="http://schemas.microsoft.com/office/drawing/2014/main" xmlns="" val="2609997455"/>
                    </a:ext>
                  </a:extLst>
                </a:gridCol>
              </a:tblGrid>
              <a:tr h="1385159">
                <a:tc>
                  <a:txBody>
                    <a:bodyPr/>
                    <a:lstStyle/>
                    <a:p>
                      <a:r>
                        <a:rPr lang="es-ES_tradnl" b="1" dirty="0">
                          <a:latin typeface="Trebuchet MS" panose="020B0703020202090204" pitchFamily="34" charset="0"/>
                        </a:rPr>
                        <a:t>Para rotular la imagen de la flor y sus partes  observé y leí  el cuadro anterior presentado, con definiciones y luego  completé escribiendo  los recuadros de acuerdo a la información dada.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465487"/>
                  </a:ext>
                </a:extLst>
              </a:tr>
            </a:tbl>
          </a:graphicData>
        </a:graphic>
      </p:graphicFrame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F8920228-6843-4247-8DD1-DF9DCBAC3D88}"/>
              </a:ext>
            </a:extLst>
          </p:cNvPr>
          <p:cNvCxnSpPr/>
          <p:nvPr/>
        </p:nvCxnSpPr>
        <p:spPr>
          <a:xfrm flipV="1">
            <a:off x="3970116" y="5711049"/>
            <a:ext cx="1493135" cy="4003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2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2F896D6-9617-F349-80DD-CD65825339D9}"/>
              </a:ext>
            </a:extLst>
          </p:cNvPr>
          <p:cNvSpPr txBox="1"/>
          <p:nvPr/>
        </p:nvSpPr>
        <p:spPr>
          <a:xfrm>
            <a:off x="1655179" y="509286"/>
            <a:ext cx="859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Observa el ejemplo para que puedas completar tu guía y explicar con tus propias</a:t>
            </a:r>
          </a:p>
          <a:p>
            <a:r>
              <a:rPr lang="es-ES_tradnl" dirty="0">
                <a:latin typeface="Trebuchet MS" panose="020B0703020202090204" pitchFamily="34" charset="0"/>
              </a:rPr>
              <a:t>Palabras la función de las partes de la flor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xmlns="" id="{C1093B33-BF14-B446-B2A1-5C136D7F70A3}"/>
              </a:ext>
            </a:extLst>
          </p:cNvPr>
          <p:cNvSpPr/>
          <p:nvPr/>
        </p:nvSpPr>
        <p:spPr>
          <a:xfrm>
            <a:off x="4435170" y="2199433"/>
            <a:ext cx="3495554" cy="232651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Trebuchet MS" panose="020B0703020202090204" pitchFamily="34" charset="0"/>
              </a:rPr>
              <a:t>La función del pistilo es tener siempre los óvulos  para que se pueda reproducir la planta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3FF686E6-7015-A541-9582-84ABB224CBA0}"/>
              </a:ext>
            </a:extLst>
          </p:cNvPr>
          <p:cNvSpPr/>
          <p:nvPr/>
        </p:nvSpPr>
        <p:spPr>
          <a:xfrm>
            <a:off x="8370971" y="2199433"/>
            <a:ext cx="3495554" cy="232651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La función de los pétalos es….</a:t>
            </a:r>
          </a:p>
        </p:txBody>
      </p:sp>
      <p:sp>
        <p:nvSpPr>
          <p:cNvPr id="10" name="Flecha abajo 9">
            <a:extLst>
              <a:ext uri="{FF2B5EF4-FFF2-40B4-BE49-F238E27FC236}">
                <a16:creationId xmlns:a16="http://schemas.microsoft.com/office/drawing/2014/main" xmlns="" id="{1877DFA0-3348-A34C-BF6A-7D9C9FAA5AB1}"/>
              </a:ext>
            </a:extLst>
          </p:cNvPr>
          <p:cNvSpPr/>
          <p:nvPr/>
        </p:nvSpPr>
        <p:spPr>
          <a:xfrm>
            <a:off x="6096000" y="1075518"/>
            <a:ext cx="287301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CE933F0-FB0B-3D40-A1F1-BB432D66D5FE}"/>
              </a:ext>
            </a:extLst>
          </p:cNvPr>
          <p:cNvSpPr txBox="1"/>
          <p:nvPr/>
        </p:nvSpPr>
        <p:spPr>
          <a:xfrm flipH="1">
            <a:off x="8998070" y="1537184"/>
            <a:ext cx="224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  <a:cs typeface="Arial" panose="020B0604020202020204" pitchFamily="34" charset="0"/>
              </a:rPr>
              <a:t>Ahora tú 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xmlns="" id="{082FE22B-998B-814A-9BF7-4AF5FD2967B6}"/>
              </a:ext>
            </a:extLst>
          </p:cNvPr>
          <p:cNvSpPr/>
          <p:nvPr/>
        </p:nvSpPr>
        <p:spPr>
          <a:xfrm>
            <a:off x="499369" y="2199433"/>
            <a:ext cx="3495554" cy="232651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Para realizar esta actividad observe y leí el cuadro presentado con las partes y funciones de la flor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3AFA2B2-96DF-AE44-A0F5-18E10AA84BA0}"/>
              </a:ext>
            </a:extLst>
          </p:cNvPr>
          <p:cNvSpPr txBox="1"/>
          <p:nvPr/>
        </p:nvSpPr>
        <p:spPr>
          <a:xfrm>
            <a:off x="5738551" y="163364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Trebuchet MS" panose="020B0703020202090204" pitchFamily="34" charset="0"/>
              </a:rPr>
              <a:t>Ejemplo</a:t>
            </a:r>
            <a:r>
              <a:rPr lang="es-ES_tradnl" dirty="0"/>
              <a:t>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B84DEB5-DEBE-7B49-AB96-1BD8D0FDC6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03" y="969637"/>
            <a:ext cx="1169035" cy="113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0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A48072B-242B-014A-A5F5-68B0A52A266F}"/>
              </a:ext>
            </a:extLst>
          </p:cNvPr>
          <p:cNvSpPr txBox="1"/>
          <p:nvPr/>
        </p:nvSpPr>
        <p:spPr>
          <a:xfrm>
            <a:off x="1608881" y="544011"/>
            <a:ext cx="9187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 Observa los ejemplos,  y dibuja en  cuaderno una flor en la que se observen cada una </a:t>
            </a:r>
          </a:p>
          <a:p>
            <a:r>
              <a:rPr lang="es-ES_tradnl" dirty="0">
                <a:latin typeface="Trebuchet MS" panose="020B0703020202090204" pitchFamily="34" charset="0"/>
              </a:rPr>
              <a:t>de sus partes </a:t>
            </a:r>
          </a:p>
        </p:txBody>
      </p:sp>
      <p:pic>
        <p:nvPicPr>
          <p:cNvPr id="4102" name="Picture 6" descr="CU ADERNO DE TR ABAJO">
            <a:extLst>
              <a:ext uri="{FF2B5EF4-FFF2-40B4-BE49-F238E27FC236}">
                <a16:creationId xmlns:a16="http://schemas.microsoft.com/office/drawing/2014/main" xmlns="" id="{6D7B806C-4ECC-3240-98F1-50F73C09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8" y="2129742"/>
            <a:ext cx="4595150" cy="35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N03 OA 03 Observar y describir cambios de las plantas con flor durante su  ciclo de vida - Curriculum Nacional. MINEDUC. Chile.">
            <a:extLst>
              <a:ext uri="{FF2B5EF4-FFF2-40B4-BE49-F238E27FC236}">
                <a16:creationId xmlns:a16="http://schemas.microsoft.com/office/drawing/2014/main" xmlns="" id="{E38109E6-ADB2-CE4C-99BC-DCC33F0E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7172" y="2639029"/>
            <a:ext cx="3827360" cy="33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abajo 2">
            <a:extLst>
              <a:ext uri="{FF2B5EF4-FFF2-40B4-BE49-F238E27FC236}">
                <a16:creationId xmlns:a16="http://schemas.microsoft.com/office/drawing/2014/main" xmlns="" id="{4F5ED310-A85E-0946-99AC-F935005710B0}"/>
              </a:ext>
            </a:extLst>
          </p:cNvPr>
          <p:cNvSpPr/>
          <p:nvPr/>
        </p:nvSpPr>
        <p:spPr>
          <a:xfrm>
            <a:off x="3275636" y="1190342"/>
            <a:ext cx="497712" cy="823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xmlns="" id="{9A97DF18-026E-874C-85F3-FBC2628E4718}"/>
              </a:ext>
            </a:extLst>
          </p:cNvPr>
          <p:cNvSpPr/>
          <p:nvPr/>
        </p:nvSpPr>
        <p:spPr>
          <a:xfrm>
            <a:off x="8113853" y="1388962"/>
            <a:ext cx="497712" cy="1169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700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XIT TICKET editables PARA EVALUAR EL PROCESO -Orientacion Andujar">
            <a:extLst>
              <a:ext uri="{FF2B5EF4-FFF2-40B4-BE49-F238E27FC236}">
                <a16:creationId xmlns:a16="http://schemas.microsoft.com/office/drawing/2014/main" xmlns="" id="{6EFA274D-2B35-2240-9168-3720BE59D59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6727" r="86452" b="5196"/>
          <a:stretch/>
        </p:blipFill>
        <p:spPr bwMode="auto">
          <a:xfrm>
            <a:off x="1527859" y="798653"/>
            <a:ext cx="1120232" cy="4367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433ACB0F-E4C9-C041-A388-D05952BEE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9631"/>
              </p:ext>
            </p:extLst>
          </p:nvPr>
        </p:nvGraphicFramePr>
        <p:xfrm>
          <a:off x="2648091" y="902825"/>
          <a:ext cx="751191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5955">
                  <a:extLst>
                    <a:ext uri="{9D8B030D-6E8A-4147-A177-3AD203B41FA5}">
                      <a16:colId xmlns:a16="http://schemas.microsoft.com/office/drawing/2014/main" xmlns="" val="995729093"/>
                    </a:ext>
                  </a:extLst>
                </a:gridCol>
                <a:gridCol w="3755955">
                  <a:extLst>
                    <a:ext uri="{9D8B030D-6E8A-4147-A177-3AD203B41FA5}">
                      <a16:colId xmlns:a16="http://schemas.microsoft.com/office/drawing/2014/main" xmlns="" val="3177528507"/>
                    </a:ext>
                  </a:extLst>
                </a:gridCol>
              </a:tblGrid>
              <a:tr h="18768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1.- ¿Que es la flor?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Parte de la planta para adornar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Parte de la planta que perfuma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Parte de la planta encargada de la reproducción </a:t>
                      </a:r>
                    </a:p>
                    <a:p>
                      <a:endParaRPr lang="es-ES_tradnl" dirty="0">
                        <a:latin typeface="Trebuchet MS" panose="020B070302020209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_tradnl" dirty="0">
                        <a:latin typeface="Trebuchet MS" panose="020B070302020209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2.- Las partes de las plantas son: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Pistilo –pétalo –tallo-  estambre -raíz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Estambre-pistilo- </a:t>
                      </a:r>
                      <a:r>
                        <a:rPr lang="es-ES_tradnl" noProof="0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óvulos-pétalos-</a:t>
                      </a: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 tallo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Óvulo-pétalo-sépalo-estambre-pistilo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763395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xmlns="" id="{35DE2767-673E-AA45-87CB-D0171CF3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79961"/>
              </p:ext>
            </p:extLst>
          </p:nvPr>
        </p:nvGraphicFramePr>
        <p:xfrm>
          <a:off x="2648091" y="3429000"/>
          <a:ext cx="751191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910">
                  <a:extLst>
                    <a:ext uri="{9D8B030D-6E8A-4147-A177-3AD203B41FA5}">
                      <a16:colId xmlns:a16="http://schemas.microsoft.com/office/drawing/2014/main" xmlns="" val="1685635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3.-  Los pétalos son: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 hojas de colores que forman la flor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Hojas que están en la base de la flor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Ninguna de las anteriores </a:t>
                      </a:r>
                    </a:p>
                    <a:p>
                      <a:endParaRPr lang="es-ES_tradnl" dirty="0"/>
                    </a:p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68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38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6BAAD2B-8B24-5D46-992E-38D7352E8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" r="1338"/>
          <a:stretch/>
        </p:blipFill>
        <p:spPr>
          <a:xfrm>
            <a:off x="0" y="0"/>
            <a:ext cx="12192000" cy="69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713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{097577E6-6EA8-3F42-B2F7-4059F8188190}tf10001069</Template>
  <TotalTime>1138</TotalTime>
  <Words>419</Words>
  <Application>Microsoft Office PowerPoint</Application>
  <PresentationFormat>Panorámica</PresentationFormat>
  <Paragraphs>44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Trebuchet MS</vt:lpstr>
      <vt:lpstr>Wingdings 3</vt:lpstr>
      <vt:lpstr>Espiral</vt:lpstr>
      <vt:lpstr>  </vt:lpstr>
      <vt:lpstr>¿Qué aprenderé?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Lidiia Nuñez</dc:creator>
  <cp:lastModifiedBy>HP</cp:lastModifiedBy>
  <cp:revision>29</cp:revision>
  <cp:lastPrinted>2020-10-05T14:02:41Z</cp:lastPrinted>
  <dcterms:created xsi:type="dcterms:W3CDTF">2020-09-30T01:53:16Z</dcterms:created>
  <dcterms:modified xsi:type="dcterms:W3CDTF">2020-10-05T14:02:46Z</dcterms:modified>
</cp:coreProperties>
</file>