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8" r:id="rId5"/>
    <p:sldId id="289" r:id="rId6"/>
    <p:sldId id="277" r:id="rId7"/>
    <p:sldId id="293" r:id="rId8"/>
    <p:sldId id="292" r:id="rId9"/>
    <p:sldId id="287" r:id="rId10"/>
    <p:sldId id="294" r:id="rId11"/>
    <p:sldId id="295" r:id="rId12"/>
    <p:sldId id="286" r:id="rId13"/>
    <p:sldId id="296" r:id="rId14"/>
    <p:sldId id="281" r:id="rId15"/>
    <p:sldId id="285" r:id="rId16"/>
    <p:sldId id="291" r:id="rId17"/>
    <p:sldId id="297" r:id="rId18"/>
    <p:sldId id="298" r:id="rId19"/>
    <p:sldId id="290" r:id="rId20"/>
    <p:sldId id="260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 autoAdjust="0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1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2:44:23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613 369 24575,'-35'0'0,"-2"0"0,23 0 0,-5 0 0,6 0 0,0 0 0,1 0 0,-1 0 0,1 0 0,-1 0 0,0-6 0,1 5 0,-1-5 0,6 1 0,-4 3 0,4-9 0,0 4 0,-4 0 0,9-4 0,-3 4 0,5-6 0,0 1 0,0-1 0,0 0 0,0 1 0,0-1 0,0 0 0,0 1 0,0-1 0,0 1 0,0-1 0,0 0 0,0 1 0,0-1 0,0 0 0,0 1 0,0-7 0,0 4 0,0-4 0,0 7 0,0-1 0,-13 6 0,10-4 0,-14 9 0,10-3 0,-6 5 0,0 0 0,1 0 0,-1 0 0,1 0 0,5 5 0,-5-3 0,5 9 0,0-4 0,-4 0 0,10 4 0,-11-10 0,5 10 0,-5-9 0,-1 3 0,6 1 0,-4-5 0,4 5 0,0-1 0,-4-3 0,4 9 0,-6-4 0,0 5 0,1-5 0,-1 4 0,1-4 0,-1 0 0,0 4 0,6-4 0,2 5 0,5 1 0,0-1 0,0 1 0,0-1 0,0 1 0,0-1 0,0 1 0,0-1 0,0 1 0,0-1 0,0 1 0,0-1 0,0 1 0,0-1 0,0 1 0,0-1 0,0 1 0,0-1 0,5 1 0,2-7 0,6 0 0,-1 0 0,1-5 0,-1 5 0,1-6 0,-1 5 0,0-4 0,-5 11 0,5-11 0,-6 4 0,1 1 0,4-5 0,-4 5 0,0-1 0,4-3 0,-9 9 0,9-10 0,-10 10 0,10-9 0,-4 3 0,0 1 0,4-5 0,-9 10 0,9-9 0,-4 9 0,5-10 0,-5 10 0,4-9 0,-9 9 0,9-10 0,-4 5 0,5-6 0,-5 5 0,4-3 0,-4 3 0,6 1 0,-1-5 0,1 5 0,-7-1 0,6-3 0,-11 9 0,10-10 0,-4 10 0,5-4 0,1 6 0,-6-1 0,4-5 0,-10 4 0,10-9 0,-9 9 0,9-4 0,-4-1 0,0 6 0,4-11 0,-10 10 0,10-10 0,-9 11 0,9-11 0,-10 10 0,10-10 0,-4 5 0,0-1 0,4-3 0,-9 9 0,9-10 0,-4 10 0,5-9 0,-5 9 0,4-10 0,-4 5 0,6-1 0,-1-3 0,0 9 0,1-10 0,-1 5 0,-5-1 0,-1 2 0,-1 0 0,-3 4 0,9-4 0,-10 6 0,10-1 0,-9 1 0,9-6 0,-10 4 0,10-10 0,-9 10 0,9-9 0,-4 3 0,0 1 0,4-5 0,-4 5 0,5-6 0,1 0 0,-1 0 0,1 0 0,-1 0 0,1 0 0,-1 0 0,-5-6 0,4 5 0,-4-5 0,6 0 0,-1 5 0,0-5 0,1 6 0,-6-5 0,4 3 0,-4-9 0,5 10 0,1-5 0,-1 6 0,1 0 0,-1 0 0,1 0 0,-6-6 0,-2-7 0,-5-1 0,0-5 0,0 6 0,0 0 0,0 1 0,0-1 0,0 0 0,-5 6 0,-2-4 0,-6 10 0,0-5 0,6 1 0,-4 3 0,4-9 0,-6 10 0,6-11 0,-4 11 0,4-10 0,-5 4 0,5-6 0,-5 6 0,11-4 0,-10 9 0,9-9 0,-3 4 0,-1 0 0,5-4 0,-5 4 0,0 0 0,-1 1 0,-5 1 0,-1 3 0,6-9 0,-4 10 0,4-5 0,0 0 0,-4 5 0,4-5 0,-6 1 0,0 3 0,6-9 0,-4 4 0,10-5 0,-10 5 0,9-5 0,-9 11 0,4-10 0,0 4 0,-4 0 0,9-5 0,-9 11 0,10-10 0,-11 9 0,11-9 0,-10 10 0,4-10 0,-6 9 0,6-9 0,-4 9 0,4-3 0,0-1 0,-4-1 0,4-5 0,-6 5 0,0 1 0,6 0 0,-4 5 0,4-5 0,-5 6 0,4-12 0,-3 9 0,10-14 0,-10 10 0,9-6 0,-9 6 0,10-4 0,-11 9 0,11-9 0,-10 10 0,4-5 0,-6 6 0,0 0 0,1 0 0,-1 0 0,1 0 0,-1 0 0,0 6 0,-6-5 0,11 10 0,-10-10 0,11 11 0,-6-6 0,1 1 0,5 4 0,-5-9 0,5 9 0,-5-4 0,-1 0 0,6 4 0,-4-10 0,9 10 0,-3-4 0,5 6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2:44:44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24575,'8'23'0,"-2"-4"0,-6-12 0,0 0 0,3 3 0,-2-3 0,2 3 0,-3 0 0,0-2 0,0 5 0,3-5 0,-2 2 0,2 0 0,-3-2 0,0 5 0,0-6 0,0 3 0,9-3 0,-3-3 0,7-1 0,-3-3 0,-3 0 0,3 9 0,-6-3 0,-1 7 0,0-6 0,-2 0 0,5 3 0,-5-3 0,5 3 0,-5 0 0,5-5 0,-5 7 0,5-7 0,-2 5 0,3-3 0,-3 0 0,8-3 0,-7 2 0,8-5 0,-6 5 0,0-6 0,3 4 0,-2-1 0,2-3 0,0 7 0,-2-7 0,2 6 0,-4-2 0,1 3 0,0 0 0,0 3 0,0-2 0,-3 2 0,2-3 0,1-3 0,4-1 0,0 0 0,-1 1 0,-4 2 0,1-2 0,3 2 0,-2-2 0,2 0 0,0-1 0,-2-3 0,2 3 0,0 4 0,-3-2 0,0 4 0,3-5 0,-9 3 0,11-3 0,-4-1 0,0 0 0,4 1 0,-7 0 0,5-1 0,-3 3 0,-4 1 0,1 4 0,-1-1 0,0-3 0,1 3 0,-1-2 0,-3 2 0,7-3 0,0-3 0,4-1 0,-1-3 0,0 0 0,-2 0 0,5 0 0,-6 0 0,3 0 0,0 0 0,-2 0 0,5 0 0,-5-7 0,-1 3 0,2-6 0,-4 6 0,5 1 0,0 0 0,-3 2 0,3-5 0,-3 2 0,0-3 0,0 0 0,0 0 0,0 0 0,3 0 0,-5 0 0,4 0 0,-5 0 0,3 0 0,-1-4 0,-2 4 0,2-3 0,-2 3 0,3 0 0,3 0 0,-2 0 0,2 0 0,-3 3 0,0-6 0,3 9 0,-6-9 0,6 7 0,-4-4 0,2 0 0,2 3 0,-3-3 0,0 4 0,0-4 0,0 0 0,0 0 0,3 0 0,-3 0 0,3 0 0,-3 0 0,0-1 0,0 1 0,0 0 0,0-3 0,0 3 0,0-7 0,0 6 0,0-3 0,-3 4 0,2 0 0,-2-3 0,-22 27 0,16-15 0,-23 21 0,21-20 0,0 0 0,-11-9 0,8 5 0,-9-6 0,9-3 0,3 6 0,-2-6 0,-1 6 0,-1 1 0,-6 3 0,7 0 0,-8-4 0,4 0 0,-4 0 0,0-3 0,3 3 0,-2 0 0,6 1 0,-3 3 0,1 0 0,3 0 0,-7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709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 dirty="0"/>
              <a:t>Matemática</a:t>
            </a:r>
            <a:br>
              <a:rPr lang="es-ES" dirty="0"/>
            </a:br>
            <a:r>
              <a:rPr lang="es-ES" dirty="0"/>
              <a:t>2º básico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Profesora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dirty="0"/>
              <a:t>Co </a:t>
            </a:r>
            <a:r>
              <a:rPr lang="es-ES" dirty="0"/>
              <a:t>docente</a:t>
            </a:r>
            <a:r>
              <a:rPr dirty="0"/>
              <a:t>: </a:t>
            </a:r>
            <a:r>
              <a:rPr lang="es-ES" dirty="0"/>
              <a:t>Verónica Rosales C.</a:t>
            </a:r>
            <a:endParaRPr dirty="0"/>
          </a:p>
          <a:p>
            <a:pPr algn="l">
              <a:defRPr sz="1700"/>
            </a:pPr>
            <a:r>
              <a:rPr lang="es-ES" dirty="0"/>
              <a:t>Apoyo</a:t>
            </a:r>
            <a:r>
              <a:rPr dirty="0"/>
              <a:t>: </a:t>
            </a:r>
            <a:r>
              <a:rPr lang="es-ES" dirty="0"/>
              <a:t>Romané Chamorro.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785812"/>
            <a:ext cx="6677025" cy="52863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52945" y="332509"/>
            <a:ext cx="379687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Texto de matemática pág. 53</a:t>
            </a:r>
          </a:p>
        </p:txBody>
      </p:sp>
    </p:spTree>
    <p:extLst>
      <p:ext uri="{BB962C8B-B14F-4D97-AF65-F5344CB8AC3E}">
        <p14:creationId xmlns:p14="http://schemas.microsoft.com/office/powerpoint/2010/main" val="21738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092BF1E-A332-B742-B1FC-A320FC9CA9DE}"/>
              </a:ext>
            </a:extLst>
          </p:cNvPr>
          <p:cNvSpPr/>
          <p:nvPr/>
        </p:nvSpPr>
        <p:spPr>
          <a:xfrm>
            <a:off x="769620" y="521405"/>
            <a:ext cx="76047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Sigamos trabajando en nuestro texto en la página 53 y que realicen la actividad 2 donde tienen que identificar con qué triángulos se puede formar cuadrados o rectángulos.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AC7706-8FE1-5840-98BC-DAF45F83A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1913796"/>
            <a:ext cx="8101765" cy="39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153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6" y="496599"/>
            <a:ext cx="8161010" cy="50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402214"/>
            <a:ext cx="7734734" cy="56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82" y="249184"/>
            <a:ext cx="7214754" cy="63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9668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7F53DE86-D3BD-2D49-9A8F-242EB987DB69}"/>
                  </a:ext>
                </a:extLst>
              </p14:cNvPr>
              <p14:cNvContentPartPr/>
              <p14:nvPr/>
            </p14:nvContentPartPr>
            <p14:xfrm>
              <a:off x="3634200" y="488302"/>
              <a:ext cx="382320" cy="34632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7F53DE86-D3BD-2D49-9A8F-242EB987DB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141" y="425302"/>
                <a:ext cx="508078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80B0BBA0-D443-764F-A7AD-E67EE520A8AD}"/>
                  </a:ext>
                </a:extLst>
              </p14:cNvPr>
              <p14:cNvContentPartPr/>
              <p14:nvPr/>
            </p14:nvContentPartPr>
            <p14:xfrm>
              <a:off x="3738415" y="663047"/>
              <a:ext cx="364320" cy="2120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80B0BBA0-D443-764F-A7AD-E67EE520A8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5415" y="600154"/>
                <a:ext cx="489960" cy="337467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444" y="488301"/>
            <a:ext cx="7608538" cy="27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2709665" y="336591"/>
            <a:ext cx="44861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Reflexión de lo aprendido</a:t>
            </a:r>
          </a:p>
        </p:txBody>
      </p:sp>
      <p:pic>
        <p:nvPicPr>
          <p:cNvPr id="4" name="Picture 2" descr="ᐈ Adolescente pensando animado de stock, imágenes adolescentes pensando |  descargar e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" y="1347973"/>
            <a:ext cx="797995" cy="16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03592" y="995285"/>
            <a:ext cx="282705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endParaRPr lang="es-ES" sz="2000" dirty="0"/>
          </a:p>
          <a:p>
            <a:r>
              <a:rPr lang="es-ES" sz="2000" dirty="0"/>
              <a:t>2. ¿Cuál es un rectángulo?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8E8DFA-84E8-A64C-8BF1-BA84284CB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67"/>
          <a:stretch/>
        </p:blipFill>
        <p:spPr>
          <a:xfrm>
            <a:off x="1627473" y="1967344"/>
            <a:ext cx="659588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14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22B926-6979-E749-AAE0-638F74372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42"/>
          <a:stretch/>
        </p:blipFill>
        <p:spPr>
          <a:xfrm>
            <a:off x="703117" y="1288472"/>
            <a:ext cx="7155873" cy="40596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157D6F-E77E-D742-8FEE-EF198C2A918F}"/>
              </a:ext>
            </a:extLst>
          </p:cNvPr>
          <p:cNvSpPr txBox="1"/>
          <p:nvPr/>
        </p:nvSpPr>
        <p:spPr>
          <a:xfrm>
            <a:off x="1011382" y="706582"/>
            <a:ext cx="639373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2. Entre el cuadrado y el rectángulo, ¿en qué se diferencian?</a:t>
            </a:r>
          </a:p>
        </p:txBody>
      </p:sp>
    </p:spTree>
    <p:extLst>
      <p:ext uri="{BB962C8B-B14F-4D97-AF65-F5344CB8AC3E}">
        <p14:creationId xmlns:p14="http://schemas.microsoft.com/office/powerpoint/2010/main" val="32888139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7A9740-437D-C14E-B714-E151FA50A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9"/>
          <a:stretch/>
        </p:blipFill>
        <p:spPr>
          <a:xfrm>
            <a:off x="823768" y="1693728"/>
            <a:ext cx="7496464" cy="34705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B7A12E-E742-DE4E-9956-06414AD262B2}"/>
              </a:ext>
            </a:extLst>
          </p:cNvPr>
          <p:cNvSpPr txBox="1"/>
          <p:nvPr/>
        </p:nvSpPr>
        <p:spPr>
          <a:xfrm>
            <a:off x="1288472" y="969819"/>
            <a:ext cx="452463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3. ¿Cuáles son las medidas del rectángulo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97271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3" y="2292429"/>
            <a:ext cx="7439195" cy="2375491"/>
          </a:xfrm>
          <a:prstGeom prst="rect">
            <a:avLst/>
          </a:prstGeom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743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119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81" y="65854"/>
            <a:ext cx="2076522" cy="1499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259" y="2777837"/>
            <a:ext cx="3619500" cy="3962400"/>
          </a:xfrm>
          <a:prstGeom prst="rect">
            <a:avLst/>
          </a:prstGeom>
        </p:spPr>
      </p:pic>
      <p:grpSp>
        <p:nvGrpSpPr>
          <p:cNvPr id="17" name="Llamada rectangular redondeada 11"/>
          <p:cNvGrpSpPr/>
          <p:nvPr/>
        </p:nvGrpSpPr>
        <p:grpSpPr>
          <a:xfrm>
            <a:off x="560373" y="1343890"/>
            <a:ext cx="5868136" cy="3751015"/>
            <a:chOff x="0" y="340954"/>
            <a:chExt cx="5786014" cy="3751013"/>
          </a:xfrm>
        </p:grpSpPr>
        <p:sp>
          <p:nvSpPr>
            <p:cNvPr id="19" name="Figura"/>
            <p:cNvSpPr/>
            <p:nvPr/>
          </p:nvSpPr>
          <p:spPr>
            <a:xfrm>
              <a:off x="0" y="340954"/>
              <a:ext cx="5786014" cy="37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20" name="¿Qué aprenderemos?…"/>
            <p:cNvSpPr txBox="1"/>
            <p:nvPr/>
          </p:nvSpPr>
          <p:spPr>
            <a:xfrm>
              <a:off x="172377" y="599438"/>
              <a:ext cx="3186425" cy="2893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lang="es-ES" sz="2800" b="1" dirty="0">
                <a:latin typeface="+mj-ea"/>
              </a:endParaRPr>
            </a:p>
            <a:p>
              <a:r>
                <a:rPr lang="es-CL" dirty="0"/>
                <a:t>Representar triángulos y su relación con  cuadrados y rectángulos usando material concreto, fomentando la utilización de  formas de buen trato (por ejemplo, saludar, despedirse, pedir por favor).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dirty="0"/>
              <a:t>Verifiquemos si se comprendió el objetivo.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45929" y="2125266"/>
            <a:ext cx="6502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dirty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3675028"/>
            <a:ext cx="7010720" cy="20516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5246" y="3221698"/>
            <a:ext cx="399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Representar triángulos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3507" y="5660648"/>
            <a:ext cx="6803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  y relacionarlos con cuadrados y rectángulos.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47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187" y="150338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¿Cómo vamos a trabajar?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2072" y="2497557"/>
            <a:ext cx="7426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1º Vamos a ver la presentación para representar triángulos</a:t>
            </a:r>
          </a:p>
          <a:p>
            <a:endParaRPr lang="es-ES" sz="2400" dirty="0"/>
          </a:p>
          <a:p>
            <a:r>
              <a:rPr lang="es-ES" sz="2400" dirty="0"/>
              <a:t>2ºVamos a realizar ticket de salida.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2424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7C895B-76E9-4941-833B-9C60A4996EB5}"/>
              </a:ext>
            </a:extLst>
          </p:cNvPr>
          <p:cNvSpPr/>
          <p:nvPr/>
        </p:nvSpPr>
        <p:spPr>
          <a:xfrm>
            <a:off x="929640" y="493236"/>
            <a:ext cx="7513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1º Tendremos papeles de diferentes tamaños y pida  formaremos  cada uno un cuadrado.</a:t>
            </a:r>
          </a:p>
          <a:p>
            <a:endParaRPr lang="es-CL" dirty="0">
              <a:solidFill>
                <a:srgbClr val="4E4D4C"/>
              </a:solidFill>
              <a:latin typeface="Helvetica" pitchFamily="2" charset="0"/>
            </a:endParaRP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2º Luego cortar el cuadrado por la diagonal formando dos triángulos.</a:t>
            </a:r>
          </a:p>
          <a:p>
            <a:endParaRPr lang="es-CL" dirty="0">
              <a:solidFill>
                <a:srgbClr val="4E4D4C"/>
              </a:solidFill>
              <a:latin typeface="Helvetica" pitchFamily="2" charset="0"/>
            </a:endParaRP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¿Cómo son los triángulos que se forman?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¿Qué pasaría si ponemos uno encima del otro? ¿Son iguales?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¿Cómo son las esquinas de los triángulos? 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7D152F-AE0E-B14A-835F-39B98259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86" y="2898450"/>
            <a:ext cx="3191578" cy="32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o hacer un cuadrad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673" y="716972"/>
            <a:ext cx="7813964" cy="5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0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7C895B-76E9-4941-833B-9C60A4996EB5}"/>
              </a:ext>
            </a:extLst>
          </p:cNvPr>
          <p:cNvSpPr/>
          <p:nvPr/>
        </p:nvSpPr>
        <p:spPr>
          <a:xfrm>
            <a:off x="929640" y="493236"/>
            <a:ext cx="7513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1º Tendremos papeles de diferentes tamaños y pida  formaremos  cada uno un rectángulo.</a:t>
            </a:r>
          </a:p>
          <a:p>
            <a:endParaRPr lang="es-CL" dirty="0">
              <a:solidFill>
                <a:srgbClr val="4E4D4C"/>
              </a:solidFill>
              <a:latin typeface="Helvetica" pitchFamily="2" charset="0"/>
            </a:endParaRP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2º Luego cortar el rectágulo por la diagonal formando dos triángulos.</a:t>
            </a:r>
          </a:p>
          <a:p>
            <a:endParaRPr lang="es-CL" dirty="0">
              <a:solidFill>
                <a:srgbClr val="4E4D4C"/>
              </a:solidFill>
              <a:latin typeface="Helvetica" pitchFamily="2" charset="0"/>
            </a:endParaRP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¿Cómo son los triángulos que se forman?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¿Qué pasaría si ponemos uno encima del otro? ¿Son iguales?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¿Cómo son las esquinas de los triángulos? 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8C23C2-015C-1843-9B6A-7A8942BB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90" y="3078559"/>
            <a:ext cx="2449830" cy="159850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401B17C-0753-7949-8880-02302CC7739F}"/>
              </a:ext>
            </a:extLst>
          </p:cNvPr>
          <p:cNvSpPr/>
          <p:nvPr/>
        </p:nvSpPr>
        <p:spPr>
          <a:xfrm>
            <a:off x="1143000" y="4925218"/>
            <a:ext cx="7086600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Entonces… con el cuadrado y con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el rectángulo se forman dos triángulos iguales.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En el caso del cuadrado, tiene sólo dos lados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iguales; en cambio, en el rectángulo tiene tres</a:t>
            </a:r>
          </a:p>
          <a:p>
            <a:r>
              <a:rPr lang="es-CL" dirty="0">
                <a:solidFill>
                  <a:srgbClr val="4E4D4C"/>
                </a:solidFill>
                <a:latin typeface="Helvetica" pitchFamily="2" charset="0"/>
              </a:rPr>
              <a:t>lados distintos.</a:t>
            </a:r>
          </a:p>
        </p:txBody>
      </p:sp>
      <p:pic>
        <p:nvPicPr>
          <p:cNvPr id="7" name="Imagen 6" descr="Imagen que contiene persona, niña, pequeño, joven&#10;&#10;Descripción generada automáticamente">
            <a:extLst>
              <a:ext uri="{FF2B5EF4-FFF2-40B4-BE49-F238E27FC236}">
                <a16:creationId xmlns:a16="http://schemas.microsoft.com/office/drawing/2014/main" id="{CC919BD7-7E54-A146-9A61-B28BFE6F2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0" y="5048276"/>
            <a:ext cx="668372" cy="12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831273" y="372771"/>
            <a:ext cx="796307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Ahora trabajaremos en el TEXTO Y CUADERNO</a:t>
            </a:r>
            <a:r>
              <a:rPr kumimoji="0" lang="es-E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ACTIVIDADES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TOMO 2  de Matemática. 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9" y="1080655"/>
            <a:ext cx="4311795" cy="55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01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361</Words>
  <Application>Microsoft Macintosh PowerPoint</Application>
  <PresentationFormat>Presentación en pantalla (4:3)</PresentationFormat>
  <Paragraphs>46</Paragraphs>
  <Slides>20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Abadi MT Condensed Light</vt:lpstr>
      <vt:lpstr>Arial</vt:lpstr>
      <vt:lpstr>Arial Black</vt:lpstr>
      <vt:lpstr>Calibri</vt:lpstr>
      <vt:lpstr>Calibri Light</vt:lpstr>
      <vt:lpstr>Helvetica</vt:lpstr>
      <vt:lpstr>Tema de Office</vt:lpstr>
      <vt:lpstr>Matemática 2º básico</vt:lpstr>
      <vt:lpstr>Presentación de PowerPoint</vt:lpstr>
      <vt:lpstr>Presentación de PowerPoint</vt:lpstr>
      <vt:lpstr>Verifiquemos si se comprendió el objetivo.</vt:lpstr>
      <vt:lpstr>¿Cómo vamos a trabajar?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user</dc:creator>
  <cp:lastModifiedBy>aascencio.jjc@gmail.com</cp:lastModifiedBy>
  <cp:revision>139</cp:revision>
  <dcterms:modified xsi:type="dcterms:W3CDTF">2020-11-19T10:09:34Z</dcterms:modified>
</cp:coreProperties>
</file>