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3" autoAdjust="0"/>
    <p:restoredTop sz="94819"/>
  </p:normalViewPr>
  <p:slideViewPr>
    <p:cSldViewPr snapToGrid="0" snapToObjects="1">
      <p:cViewPr varScale="1">
        <p:scale>
          <a:sx n="109" d="100"/>
          <a:sy n="109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709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 dirty="0"/>
              <a:t>Matemática</a:t>
            </a:r>
            <a:br>
              <a:rPr lang="es-ES" dirty="0"/>
            </a:br>
            <a:r>
              <a:rPr lang="es-ES" dirty="0"/>
              <a:t>2º básico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rPr lang="es-ES" dirty="0"/>
              <a:t>Profesora</a:t>
            </a:r>
            <a:r>
              <a:rPr dirty="0"/>
              <a:t>: Adriana </a:t>
            </a:r>
            <a:r>
              <a:rPr lang="es-ES" dirty="0"/>
              <a:t>Ascencio</a:t>
            </a:r>
            <a:endParaRPr dirty="0"/>
          </a:p>
          <a:p>
            <a:pPr algn="l">
              <a:defRPr sz="1700"/>
            </a:pPr>
            <a:r>
              <a:rPr dirty="0"/>
              <a:t>Co </a:t>
            </a:r>
            <a:r>
              <a:rPr lang="es-ES" dirty="0"/>
              <a:t>docente</a:t>
            </a:r>
            <a:r>
              <a:rPr dirty="0"/>
              <a:t>: </a:t>
            </a:r>
            <a:r>
              <a:rPr lang="es-ES" dirty="0"/>
              <a:t>Verónica Rosales C.</a:t>
            </a:r>
            <a:endParaRPr dirty="0"/>
          </a:p>
          <a:p>
            <a:pPr algn="l">
              <a:defRPr sz="1700"/>
            </a:pPr>
            <a:r>
              <a:rPr lang="es-ES" dirty="0"/>
              <a:t>Apoyo</a:t>
            </a:r>
            <a:r>
              <a:rPr dirty="0"/>
              <a:t>: </a:t>
            </a:r>
            <a:r>
              <a:rPr lang="es-ES" dirty="0"/>
              <a:t>Romané Chamorro.</a:t>
            </a:r>
            <a:endParaRPr dirty="0"/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99434" y="2261884"/>
            <a:ext cx="4779819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s-ES" dirty="0">
                <a:latin typeface="Abadi MT Condensed Light"/>
                <a:ea typeface="MS Mincho"/>
                <a:cs typeface="Times New Roman" panose="02020603050405020304" pitchFamily="18" charset="0"/>
              </a:rPr>
              <a:t>PASOS</a:t>
            </a:r>
          </a:p>
          <a:p>
            <a:pPr algn="just">
              <a:lnSpc>
                <a:spcPct val="106000"/>
              </a:lnSpc>
            </a:pPr>
            <a:r>
              <a:rPr lang="es-ES" dirty="0">
                <a:latin typeface="Abadi MT Condensed Light"/>
                <a:ea typeface="MS Mincho"/>
                <a:cs typeface="Times New Roman" panose="02020603050405020304" pitchFamily="18" charset="0"/>
              </a:rPr>
              <a:t>1.</a:t>
            </a:r>
            <a:r>
              <a:rPr lang="es-ES" b="1" dirty="0">
                <a:latin typeface="Abadi MT Condensed Light"/>
                <a:ea typeface="MS Mincho"/>
                <a:cs typeface="Times New Roman" panose="02020603050405020304" pitchFamily="18" charset="0"/>
              </a:rPr>
              <a:t>IDENTIFICA </a:t>
            </a:r>
            <a:r>
              <a:rPr lang="es-ES" dirty="0">
                <a:latin typeface="Abadi MT Condensed Light"/>
                <a:ea typeface="MS Mincho"/>
                <a:cs typeface="Times New Roman" panose="02020603050405020304" pitchFamily="18" charset="0"/>
              </a:rPr>
              <a:t>datos rojo y subraya la pregunta azul.</a:t>
            </a:r>
            <a:endParaRPr lang="es-ES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3130" y="892524"/>
            <a:ext cx="7564582" cy="9779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2. </a:t>
            </a:r>
            <a:r>
              <a:rPr lang="es-ES" sz="24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4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 tejió 37 gorros y 32 bufandas. ¿Cuántas prendas tejió en total </a:t>
            </a:r>
            <a:r>
              <a:rPr lang="es-ES" sz="24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4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E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jer Feliz Stock Vector - FreeImag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70" y="1726103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id="{53F3D89A-3060-9840-8EE1-EC19B53E30F7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4A367C-46E2-F042-9C05-507F2F266DFB}"/>
              </a:ext>
            </a:extLst>
          </p:cNvPr>
          <p:cNvSpPr txBox="1"/>
          <p:nvPr/>
        </p:nvSpPr>
        <p:spPr>
          <a:xfrm>
            <a:off x="1219200" y="138545"/>
            <a:ext cx="633152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Ahora trabajemos juntos…</a:t>
            </a:r>
          </a:p>
        </p:txBody>
      </p:sp>
    </p:spTree>
    <p:extLst>
      <p:ext uri="{BB962C8B-B14F-4D97-AF65-F5344CB8AC3E}">
        <p14:creationId xmlns:p14="http://schemas.microsoft.com/office/powerpoint/2010/main" val="37992918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43343" y="1852593"/>
            <a:ext cx="4779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PASO 2: </a:t>
            </a:r>
          </a:p>
          <a:p>
            <a:r>
              <a:rPr lang="es-ES" b="1" dirty="0"/>
              <a:t>COMPRENSIÓN</a:t>
            </a:r>
            <a:r>
              <a:rPr lang="es-ES" dirty="0"/>
              <a:t> : Representa en un gráfico los datos del problema de manera de ver la relación.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81891" y="3449782"/>
            <a:ext cx="6664036" cy="28540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62" y="3678381"/>
            <a:ext cx="5356265" cy="21197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5321" y="319241"/>
            <a:ext cx="7095717" cy="97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800" dirty="0"/>
              <a:t>2. </a:t>
            </a:r>
            <a:r>
              <a:rPr lang="es-ES" sz="28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8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 tejió 37 gorros y 32 bufandas. ¿Cuántas prendas tejió en total </a:t>
            </a:r>
            <a:r>
              <a:rPr lang="es-ES" sz="28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8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E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Tejer Feliz Stock Vector - FreeImage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1521248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1">
            <a:extLst>
              <a:ext uri="{FF2B5EF4-FFF2-40B4-BE49-F238E27FC236}">
                <a16:creationId xmlns:a16="http://schemas.microsoft.com/office/drawing/2014/main" id="{AE8542C7-FC2D-D444-8CCD-AFAE57320A08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797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1891" y="1806196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PASO 3: </a:t>
            </a:r>
          </a:p>
          <a:p>
            <a:r>
              <a:rPr lang="es-ES" b="1" dirty="0"/>
              <a:t>OPERACIONES</a:t>
            </a:r>
            <a:r>
              <a:rPr lang="es-ES" dirty="0"/>
              <a:t>: Resuelve la operación que relaciona los datos del problema y anota el resultado a la pregunta. 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92" y="3233579"/>
            <a:ext cx="3021534" cy="28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3"/>
          <p:cNvCxnSpPr/>
          <p:nvPr/>
        </p:nvCxnSpPr>
        <p:spPr>
          <a:xfrm>
            <a:off x="2249938" y="5137484"/>
            <a:ext cx="2102246" cy="12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841258" y="547840"/>
            <a:ext cx="7095717" cy="97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800" dirty="0"/>
              <a:t>2. </a:t>
            </a:r>
            <a:r>
              <a:rPr lang="es-ES" sz="28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8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 tejió 37 gorros y 32 bufandas. ¿Cuántas prendas tejió en total </a:t>
            </a:r>
            <a:r>
              <a:rPr lang="es-ES" sz="28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8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E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ejer Feliz Stock Vector - FreeImage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1521248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1">
            <a:extLst>
              <a:ext uri="{FF2B5EF4-FFF2-40B4-BE49-F238E27FC236}">
                <a16:creationId xmlns:a16="http://schemas.microsoft.com/office/drawing/2014/main" id="{D5205363-83D3-F647-B1D2-634D444D9432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322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1891" y="24972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PASO 4: </a:t>
            </a:r>
            <a:r>
              <a:rPr lang="es-ES" b="1" dirty="0"/>
              <a:t>RESPUESTA</a:t>
            </a:r>
            <a:r>
              <a:rPr lang="es-ES" dirty="0"/>
              <a:t>: Escribe la respuesta con una oración completa.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1891" y="3510257"/>
            <a:ext cx="573177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Respuesta: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Luisa tejió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en total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_______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prendas.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1258" y="547840"/>
            <a:ext cx="7095717" cy="97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s-ES" sz="2800" dirty="0"/>
              <a:t>2. </a:t>
            </a:r>
            <a:r>
              <a:rPr lang="es-ES" sz="28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8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 tejió 37 gorros y 32 bufandas. ¿Cuántas prendas tejió en total </a:t>
            </a:r>
            <a:r>
              <a:rPr lang="es-ES" sz="2800" dirty="0">
                <a:latin typeface="Abadi MT Condensed Light"/>
                <a:cs typeface="Arial" panose="020B0604020202020204" pitchFamily="34" charset="0"/>
              </a:rPr>
              <a:t>Luisa</a:t>
            </a:r>
            <a:r>
              <a:rPr lang="es-ES" sz="2800" dirty="0">
                <a:latin typeface="Abadi MT Condensed Ligh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E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ejer Feliz Stock Vector - FreeImag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1521248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1">
            <a:extLst>
              <a:ext uri="{FF2B5EF4-FFF2-40B4-BE49-F238E27FC236}">
                <a16:creationId xmlns:a16="http://schemas.microsoft.com/office/drawing/2014/main" id="{2B70D9D3-451E-6C47-B774-E2D6684EA186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5762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>
            <a:extLst>
              <a:ext uri="{FF2B5EF4-FFF2-40B4-BE49-F238E27FC236}">
                <a16:creationId xmlns:a16="http://schemas.microsoft.com/office/drawing/2014/main" id="{2B70D9D3-451E-6C47-B774-E2D6684EA186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Imagen 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47FD326E-064B-2941-B016-16525BA28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92" y="62957"/>
            <a:ext cx="2660149" cy="14876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DC7193-67E2-914B-8BFA-0BB5D525A5B3}"/>
              </a:ext>
            </a:extLst>
          </p:cNvPr>
          <p:cNvSpPr txBox="1"/>
          <p:nvPr/>
        </p:nvSpPr>
        <p:spPr>
          <a:xfrm>
            <a:off x="803564" y="482162"/>
            <a:ext cx="509292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Lee el siguiente problema y responde las siguientes preguntas, usando las letras de las alternativas para participar en nuestras clases virtuales.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BDA143-A3D8-0742-A3FE-13AC629C8DDE}"/>
              </a:ext>
            </a:extLst>
          </p:cNvPr>
          <p:cNvSpPr txBox="1"/>
          <p:nvPr/>
        </p:nvSpPr>
        <p:spPr>
          <a:xfrm>
            <a:off x="803562" y="1567639"/>
            <a:ext cx="727363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señora Rosa tenía 22 manzanas en su almacen, y el fin de semana vendió 10, ¿Cuántos les quedaron?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354EC2-78DD-684A-8DD9-3A67EB8850AE}"/>
              </a:ext>
            </a:extLst>
          </p:cNvPr>
          <p:cNvSpPr txBox="1"/>
          <p:nvPr/>
        </p:nvSpPr>
        <p:spPr>
          <a:xfrm>
            <a:off x="803562" y="2292014"/>
            <a:ext cx="42394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Los datos para resolver el problema son: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B181EB-028B-074A-84C9-9FCE1234EE7C}"/>
              </a:ext>
            </a:extLst>
          </p:cNvPr>
          <p:cNvSpPr txBox="1"/>
          <p:nvPr/>
        </p:nvSpPr>
        <p:spPr>
          <a:xfrm>
            <a:off x="1023996" y="2605674"/>
            <a:ext cx="368530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Tenía 22 manzanas 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lang="es-CL" dirty="0"/>
              <a:t>Tenía 22 manzanas – vendió 10 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lang="es-CL" dirty="0"/>
              <a:t>Le quedaron 12 manzanas       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Imagen 12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EAC6193F-FB13-A647-AF62-4870C16D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92" y="215357"/>
            <a:ext cx="2660149" cy="148769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E4E9CC4-E706-4B4A-883B-9711EB821FE5}"/>
              </a:ext>
            </a:extLst>
          </p:cNvPr>
          <p:cNvSpPr txBox="1"/>
          <p:nvPr/>
        </p:nvSpPr>
        <p:spPr>
          <a:xfrm>
            <a:off x="803562" y="3547334"/>
            <a:ext cx="42394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2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s-CL" dirty="0"/>
              <a:t>Su representación es</a:t>
            </a: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</a:t>
            </a:r>
          </a:p>
        </p:txBody>
      </p:sp>
      <p:pic>
        <p:nvPicPr>
          <p:cNvPr id="11" name="Imagen 10" descr="Imagen que contiene reloj&#10;&#10;Descripción generada automáticamente">
            <a:extLst>
              <a:ext uri="{FF2B5EF4-FFF2-40B4-BE49-F238E27FC236}">
                <a16:creationId xmlns:a16="http://schemas.microsoft.com/office/drawing/2014/main" id="{0046FA85-91ED-D445-9012-4B5C688E2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9" y="3842662"/>
            <a:ext cx="2053059" cy="1550649"/>
          </a:xfrm>
          <a:prstGeom prst="rect">
            <a:avLst/>
          </a:prstGeom>
        </p:spPr>
      </p:pic>
      <p:pic>
        <p:nvPicPr>
          <p:cNvPr id="17" name="Imagen 16" descr="Imagen que contiene reloj&#10;&#10;Descripción generada automáticamente">
            <a:extLst>
              <a:ext uri="{FF2B5EF4-FFF2-40B4-BE49-F238E27FC236}">
                <a16:creationId xmlns:a16="http://schemas.microsoft.com/office/drawing/2014/main" id="{7CF95592-D1F5-8E43-89BB-9EAF1D1B0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20" y="3651013"/>
            <a:ext cx="2186432" cy="1639004"/>
          </a:xfrm>
          <a:prstGeom prst="rect">
            <a:avLst/>
          </a:prstGeom>
        </p:spPr>
      </p:pic>
      <p:pic>
        <p:nvPicPr>
          <p:cNvPr id="19" name="Imagen 18" descr="Imagen que contiene firmar&#10;&#10;Descripción generada automáticamente">
            <a:extLst>
              <a:ext uri="{FF2B5EF4-FFF2-40B4-BE49-F238E27FC236}">
                <a16:creationId xmlns:a16="http://schemas.microsoft.com/office/drawing/2014/main" id="{50524290-C91C-BF41-9726-126C18602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01" y="3651013"/>
            <a:ext cx="2237109" cy="174229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8955691-047F-8947-8148-DC6D6A788F22}"/>
              </a:ext>
            </a:extLst>
          </p:cNvPr>
          <p:cNvSpPr txBox="1"/>
          <p:nvPr/>
        </p:nvSpPr>
        <p:spPr>
          <a:xfrm>
            <a:off x="715964" y="4669138"/>
            <a:ext cx="2890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8729FD0-F158-F944-ABD1-DA40B42E7408}"/>
              </a:ext>
            </a:extLst>
          </p:cNvPr>
          <p:cNvSpPr txBox="1"/>
          <p:nvPr/>
        </p:nvSpPr>
        <p:spPr>
          <a:xfrm>
            <a:off x="3195844" y="4596717"/>
            <a:ext cx="2890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B.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3F85D1-E94E-C244-91CD-C13072E156F2}"/>
              </a:ext>
            </a:extLst>
          </p:cNvPr>
          <p:cNvSpPr txBox="1"/>
          <p:nvPr/>
        </p:nvSpPr>
        <p:spPr>
          <a:xfrm>
            <a:off x="5562941" y="4608554"/>
            <a:ext cx="2890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C.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938C34B-0ADB-334F-918F-8400C35773C0}"/>
              </a:ext>
            </a:extLst>
          </p:cNvPr>
          <p:cNvSpPr txBox="1"/>
          <p:nvPr/>
        </p:nvSpPr>
        <p:spPr>
          <a:xfrm>
            <a:off x="860483" y="5440280"/>
            <a:ext cx="769615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3. La respuesta correcta es: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12.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lang="es-CL" dirty="0"/>
              <a:t>Le quedan 32 manzanas.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 quedan 12 manzanas.</a:t>
            </a:r>
          </a:p>
        </p:txBody>
      </p:sp>
    </p:spTree>
    <p:extLst>
      <p:ext uri="{BB962C8B-B14F-4D97-AF65-F5344CB8AC3E}">
        <p14:creationId xmlns:p14="http://schemas.microsoft.com/office/powerpoint/2010/main" val="3880940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5" grpId="0"/>
      <p:bldP spid="20" grpId="0"/>
      <p:bldP spid="21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560373" y="1002936"/>
            <a:ext cx="5786016" cy="4091970"/>
            <a:chOff x="0" y="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0" y="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7" y="491716"/>
              <a:ext cx="3186425" cy="3108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lang="es-ES" sz="2800" b="1" dirty="0">
                <a:latin typeface="+mj-ea"/>
              </a:endParaRPr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CL" sz="2800" dirty="0">
                  <a:solidFill>
                    <a:prstClr val="black"/>
                  </a:solidFill>
                  <a:latin typeface="Tw Cen MT" panose="020B0602020104020603"/>
                </a:rPr>
                <a:t>A resolver problemas con sumas y restas siguiendo un “paso a paso”.</a:t>
              </a:r>
              <a:endPara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 sz="2800" b="1" dirty="0">
                <a:solidFill>
                  <a:srgbClr val="FFFFFF"/>
                </a:solidFill>
                <a:latin typeface="+mj-ea"/>
              </a:endParaRPr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72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930213-8CBA-1A47-BD22-B8768F385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571" y="2450737"/>
            <a:ext cx="4597400" cy="4091970"/>
          </a:xfrm>
          <a:prstGeom prst="rect">
            <a:avLst/>
          </a:prstGeom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781" y="65854"/>
            <a:ext cx="1769590" cy="1278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 33"/>
          <p:cNvSpPr/>
          <p:nvPr/>
        </p:nvSpPr>
        <p:spPr>
          <a:xfrm>
            <a:off x="354846" y="20595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CuadroTexto 6"/>
          <p:cNvSpPr txBox="1"/>
          <p:nvPr/>
        </p:nvSpPr>
        <p:spPr>
          <a:xfrm>
            <a:off x="743998" y="1485472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56632D7-6147-40C8-AE36-62DD34EC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8" y="389831"/>
            <a:ext cx="4784240" cy="1251560"/>
          </a:xfrm>
          <a:prstGeom prst="rect">
            <a:avLst/>
          </a:prstGeom>
        </p:spPr>
      </p:pic>
      <p:sp>
        <p:nvSpPr>
          <p:cNvPr id="17" name="Flecha: curvada hacia la derecha 10">
            <a:extLst>
              <a:ext uri="{FF2B5EF4-FFF2-40B4-BE49-F238E27FC236}">
                <a16:creationId xmlns:a16="http://schemas.microsoft.com/office/drawing/2014/main" id="{6D526F76-AB87-4B2A-93B3-CD580F4EC9BC}"/>
              </a:ext>
            </a:extLst>
          </p:cNvPr>
          <p:cNvSpPr/>
          <p:nvPr/>
        </p:nvSpPr>
        <p:spPr>
          <a:xfrm>
            <a:off x="479673" y="2370147"/>
            <a:ext cx="1282148" cy="2018234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761822" y="2247619"/>
            <a:ext cx="7202070" cy="364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5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385763" indent="-385763" algn="just">
              <a:lnSpc>
                <a:spcPct val="107000"/>
              </a:lnSpc>
              <a:spcAft>
                <a:spcPts val="15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escribirás la fecha y objetivo en tu cuaderno:</a:t>
            </a:r>
          </a:p>
          <a:p>
            <a:pPr marL="385763" indent="-385763" algn="just">
              <a:lnSpc>
                <a:spcPct val="107000"/>
              </a:lnSpc>
              <a:spcAft>
                <a:spcPts val="150"/>
              </a:spcAft>
              <a:buAutoNum type="romanUcPeriod"/>
            </a:pPr>
            <a:endParaRPr lang="es-CL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"/>
              </a:spcAft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Jueves 1 de octubre de 2020.</a:t>
            </a:r>
          </a:p>
          <a:p>
            <a:pPr algn="ctr">
              <a:lnSpc>
                <a:spcPct val="107000"/>
              </a:lnSpc>
              <a:spcAft>
                <a:spcPts val="150"/>
              </a:spcAft>
            </a:pPr>
            <a:endParaRPr lang="es-CL" sz="28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50"/>
              </a:spcAft>
            </a:pPr>
            <a:r>
              <a:rPr lang="es-CL" sz="2800" b="1" dirty="0">
                <a:solidFill>
                  <a:prstClr val="black"/>
                </a:solidFill>
                <a:latin typeface="Tw Cen MT" panose="020B0602020104020603"/>
              </a:rPr>
              <a:t>Objetivo: </a:t>
            </a:r>
            <a:r>
              <a:rPr lang="es-CL" sz="2800" dirty="0">
                <a:solidFill>
                  <a:prstClr val="black"/>
                </a:solidFill>
                <a:latin typeface="Tw Cen MT" panose="020B0602020104020603"/>
              </a:rPr>
              <a:t>Resolución de problemas con sumas y restas.</a:t>
            </a:r>
            <a:endParaRPr lang="es-CL" sz="28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5" animBg="1" advAuto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</a:t>
            </a:r>
            <a:endParaRPr lang="es-E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478574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Para resolver problemas necesitamos saber los siguientes pasos para resolverlos:</a:t>
            </a:r>
          </a:p>
          <a:p>
            <a:r>
              <a:rPr lang="es-ES" dirty="0"/>
              <a:t>PASO 1: </a:t>
            </a:r>
            <a:r>
              <a:rPr lang="es-ES" b="1" dirty="0"/>
              <a:t>IDENTIFICA </a:t>
            </a:r>
            <a:r>
              <a:rPr lang="es-ES" dirty="0"/>
              <a:t>datos y subraya la pregunta.</a:t>
            </a:r>
          </a:p>
          <a:p>
            <a:endParaRPr lang="es-ES" dirty="0"/>
          </a:p>
          <a:p>
            <a:r>
              <a:rPr lang="es-ES" dirty="0"/>
              <a:t>PASO 2: </a:t>
            </a:r>
            <a:r>
              <a:rPr lang="es-ES" b="1" dirty="0"/>
              <a:t>COMPRENSIÓN</a:t>
            </a:r>
            <a:r>
              <a:rPr lang="es-ES" dirty="0"/>
              <a:t> : Representa en un gráfico los datos del problema de manera de ver la relación.</a:t>
            </a:r>
          </a:p>
          <a:p>
            <a:endParaRPr lang="es-ES" dirty="0"/>
          </a:p>
          <a:p>
            <a:r>
              <a:rPr lang="es-ES" dirty="0"/>
              <a:t>PASO 3: </a:t>
            </a:r>
            <a:r>
              <a:rPr lang="es-ES" b="1" dirty="0"/>
              <a:t>OPERACIONES</a:t>
            </a:r>
            <a:r>
              <a:rPr lang="es-ES" dirty="0"/>
              <a:t>: Resuelve la operación que relaciona los datos del problema y anota el resultado a la pregunta.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PASO 4: </a:t>
            </a:r>
            <a:r>
              <a:rPr lang="es-ES" b="1" dirty="0"/>
              <a:t>RESPUESTA</a:t>
            </a:r>
            <a:r>
              <a:rPr lang="es-ES" dirty="0"/>
              <a:t>: Escribe la respuesta con una oración completa.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6632D7-6147-40C8-AE36-62DD34EC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60" y="230189"/>
            <a:ext cx="4784240" cy="1251560"/>
          </a:xfrm>
          <a:prstGeom prst="rect">
            <a:avLst/>
          </a:prstGeom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id="{8718ACC2-8B3A-2B46-B6E5-77AB47192CB7}"/>
              </a:ext>
            </a:extLst>
          </p:cNvPr>
          <p:cNvSpPr/>
          <p:nvPr/>
        </p:nvSpPr>
        <p:spPr>
          <a:xfrm flipH="1">
            <a:off x="-1" y="0"/>
            <a:ext cx="628651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0632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7" y="2406361"/>
            <a:ext cx="2409825" cy="1657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78068" y="2261884"/>
            <a:ext cx="4779819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es-ES" dirty="0">
                <a:latin typeface="Abadi MT Condensed Light"/>
                <a:ea typeface="MS Mincho"/>
                <a:cs typeface="Times New Roman" panose="02020603050405020304" pitchFamily="18" charset="0"/>
              </a:rPr>
              <a:t>PASOS</a:t>
            </a:r>
          </a:p>
          <a:p>
            <a:pPr algn="just">
              <a:lnSpc>
                <a:spcPct val="106000"/>
              </a:lnSpc>
            </a:pPr>
            <a:r>
              <a:rPr lang="es-ES" dirty="0">
                <a:latin typeface="Abadi MT Condensed Light"/>
                <a:ea typeface="MS Mincho"/>
                <a:cs typeface="Times New Roman" panose="02020603050405020304" pitchFamily="18" charset="0"/>
              </a:rPr>
              <a:t>1.</a:t>
            </a:r>
            <a:r>
              <a:rPr lang="es-ES" b="1" dirty="0">
                <a:latin typeface="Abadi MT Condensed Light"/>
                <a:ea typeface="MS Mincho"/>
                <a:cs typeface="Times New Roman" panose="02020603050405020304" pitchFamily="18" charset="0"/>
              </a:rPr>
              <a:t>IDENTIFICA </a:t>
            </a:r>
            <a:r>
              <a:rPr lang="es-ES" dirty="0">
                <a:latin typeface="Abadi MT Condensed Light"/>
                <a:ea typeface="MS Mincho"/>
                <a:cs typeface="Times New Roman" panose="02020603050405020304" pitchFamily="18" charset="0"/>
              </a:rPr>
              <a:t>datos rojo y subraya la pregunta azul.</a:t>
            </a:r>
            <a:endParaRPr lang="es-ES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87217" y="809530"/>
            <a:ext cx="756458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En un bus viajan 35 personas. En un paradero bajan 12 pasajeros. ¿Cuántas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personas siguen en el bus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161308" y="1579140"/>
            <a:ext cx="4253347" cy="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recto 10"/>
          <p:cNvCxnSpPr/>
          <p:nvPr/>
        </p:nvCxnSpPr>
        <p:spPr>
          <a:xfrm>
            <a:off x="969816" y="1163642"/>
            <a:ext cx="3519057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/>
          <p:cNvCxnSpPr/>
          <p:nvPr/>
        </p:nvCxnSpPr>
        <p:spPr>
          <a:xfrm>
            <a:off x="4627416" y="1163642"/>
            <a:ext cx="3158839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7614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55" y="1519841"/>
            <a:ext cx="2070891" cy="14242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67414" y="1968837"/>
            <a:ext cx="4779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PASO 2: </a:t>
            </a:r>
          </a:p>
          <a:p>
            <a:r>
              <a:rPr lang="es-ES" b="1" dirty="0"/>
              <a:t>COMPRENSIÓN</a:t>
            </a:r>
            <a:r>
              <a:rPr lang="es-ES" dirty="0"/>
              <a:t> : Representa en un gráfico los datos del problema de manera de ver la relación.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69816" y="803723"/>
            <a:ext cx="756458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En un bus viajan 35 personas. En un paradero bajan 12 pasajeros. ¿Cuántas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personas siguen en el bus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161308" y="1579140"/>
            <a:ext cx="4253347" cy="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recto 10"/>
          <p:cNvCxnSpPr/>
          <p:nvPr/>
        </p:nvCxnSpPr>
        <p:spPr>
          <a:xfrm>
            <a:off x="969816" y="1163642"/>
            <a:ext cx="3519057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/>
          <p:cNvCxnSpPr/>
          <p:nvPr/>
        </p:nvCxnSpPr>
        <p:spPr>
          <a:xfrm>
            <a:off x="4627416" y="1163642"/>
            <a:ext cx="3158839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ángulo 1"/>
          <p:cNvSpPr/>
          <p:nvPr/>
        </p:nvSpPr>
        <p:spPr>
          <a:xfrm>
            <a:off x="1239982" y="3259329"/>
            <a:ext cx="6664036" cy="28540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62" y="3678381"/>
            <a:ext cx="5356265" cy="211974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85206" y="4916724"/>
            <a:ext cx="8422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35</a:t>
            </a:r>
          </a:p>
        </p:txBody>
      </p:sp>
      <p:sp>
        <p:nvSpPr>
          <p:cNvPr id="12" name="CuadroTexto 11"/>
          <p:cNvSpPr txBox="1"/>
          <p:nvPr/>
        </p:nvSpPr>
        <p:spPr>
          <a:xfrm flipH="1">
            <a:off x="2333175" y="4375303"/>
            <a:ext cx="50007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627416" y="4368923"/>
            <a:ext cx="13628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¿?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33380" y="5774067"/>
            <a:ext cx="17610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Total de personas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691505" y="3549086"/>
            <a:ext cx="19245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P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ersonas que bajan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027511" y="3511580"/>
            <a:ext cx="29136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P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ersonas que siguen</a:t>
            </a:r>
            <a:r>
              <a:rPr kumimoji="0" lang="es-E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en el bus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2AE31709-1F47-8047-A416-837B51FA173A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6552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7" y="2406361"/>
            <a:ext cx="2409825" cy="16573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81891" y="1806196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PASO 3: </a:t>
            </a:r>
          </a:p>
          <a:p>
            <a:r>
              <a:rPr lang="es-ES" b="1" dirty="0"/>
              <a:t>OPERACIONES</a:t>
            </a:r>
            <a:r>
              <a:rPr lang="es-ES" dirty="0"/>
              <a:t>: Resuelve la operación que relaciona los datos del problema y anota el resultado a la pregunta.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81891" y="748145"/>
            <a:ext cx="756458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En un bus viajan 35 personas. En un paradero bajan 12 pasajeros. ¿Cuántas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personas siguen en el bus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161308" y="1579140"/>
            <a:ext cx="4253347" cy="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recto 10"/>
          <p:cNvCxnSpPr/>
          <p:nvPr/>
        </p:nvCxnSpPr>
        <p:spPr>
          <a:xfrm>
            <a:off x="969816" y="1163642"/>
            <a:ext cx="3519057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/>
          <p:cNvCxnSpPr/>
          <p:nvPr/>
        </p:nvCxnSpPr>
        <p:spPr>
          <a:xfrm>
            <a:off x="4627416" y="1163642"/>
            <a:ext cx="3158839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92" y="3233579"/>
            <a:ext cx="3021534" cy="28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261936" y="4218893"/>
            <a:ext cx="2365479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3</a:t>
            </a:r>
            <a:r>
              <a:rPr kumimoji="0" lang="es-E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     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/>
              <a:t> -  1            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2            3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2249938" y="5137484"/>
            <a:ext cx="2102246" cy="12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31">
            <a:extLst>
              <a:ext uri="{FF2B5EF4-FFF2-40B4-BE49-F238E27FC236}">
                <a16:creationId xmlns:a16="http://schemas.microsoft.com/office/drawing/2014/main" id="{DE866A46-071B-CD46-A2AE-5B02AAC631F8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4581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7" y="2406361"/>
            <a:ext cx="2409825" cy="16573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1891" y="748145"/>
            <a:ext cx="756458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En un bus viajan 35 personas. En un paradero bajan 12 pasajeros. ¿Cuántas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personas siguen en el bus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?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161308" y="1579140"/>
            <a:ext cx="4253347" cy="0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recto 10"/>
          <p:cNvCxnSpPr/>
          <p:nvPr/>
        </p:nvCxnSpPr>
        <p:spPr>
          <a:xfrm>
            <a:off x="969816" y="1163642"/>
            <a:ext cx="3519057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/>
          <p:cNvCxnSpPr/>
          <p:nvPr/>
        </p:nvCxnSpPr>
        <p:spPr>
          <a:xfrm>
            <a:off x="4627416" y="1163642"/>
            <a:ext cx="3158839" cy="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ángulo 2"/>
          <p:cNvSpPr/>
          <p:nvPr/>
        </p:nvSpPr>
        <p:spPr>
          <a:xfrm>
            <a:off x="581891" y="24972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PASO 4: </a:t>
            </a:r>
            <a:r>
              <a:rPr lang="es-ES" b="1" dirty="0"/>
              <a:t>RESPUESTA</a:t>
            </a:r>
            <a:r>
              <a:rPr lang="es-ES" dirty="0"/>
              <a:t>: Escribe la respuesta con una oración completa.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1891" y="3510257"/>
            <a:ext cx="573177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Respuesta: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 el bus siguen __23__</a:t>
            </a:r>
            <a:r>
              <a:rPr kumimoji="0" lang="es-E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personas.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095A6594-4921-314E-84ED-DB4FCD483472}"/>
              </a:ext>
            </a:extLst>
          </p:cNvPr>
          <p:cNvSpPr/>
          <p:nvPr/>
        </p:nvSpPr>
        <p:spPr>
          <a:xfrm flipH="1">
            <a:off x="-3" y="0"/>
            <a:ext cx="49220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5618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599</Words>
  <Application>Microsoft Office PowerPoint</Application>
  <PresentationFormat>Presentación en pantalla (4:3)</PresentationFormat>
  <Paragraphs>71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Abadi MT Condensed Light</vt:lpstr>
      <vt:lpstr>Arial</vt:lpstr>
      <vt:lpstr>Calibri</vt:lpstr>
      <vt:lpstr>Calibri Light</vt:lpstr>
      <vt:lpstr>Cambria</vt:lpstr>
      <vt:lpstr>Helvetica</vt:lpstr>
      <vt:lpstr>Tw Cen MT</vt:lpstr>
      <vt:lpstr>Wingdings</vt:lpstr>
      <vt:lpstr>Tema de Office</vt:lpstr>
      <vt:lpstr>Matemática 2º básico</vt:lpstr>
      <vt:lpstr>Presentación de PowerPoint</vt:lpstr>
      <vt:lpstr>Presentación de PowerPoint</vt:lpstr>
      <vt:lpstr>Presentación de PowerPoint</vt:lpstr>
      <vt:lpstr>RECORDEMOS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user</dc:creator>
  <cp:lastModifiedBy>Jorge y Brenda</cp:lastModifiedBy>
  <cp:revision>47</cp:revision>
  <dcterms:modified xsi:type="dcterms:W3CDTF">2020-09-25T16:34:57Z</dcterms:modified>
</cp:coreProperties>
</file>