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82" r:id="rId3"/>
    <p:sldId id="324" r:id="rId4"/>
    <p:sldId id="283" r:id="rId5"/>
    <p:sldId id="257" r:id="rId6"/>
    <p:sldId id="288" r:id="rId7"/>
    <p:sldId id="292" r:id="rId8"/>
    <p:sldId id="259" r:id="rId9"/>
    <p:sldId id="279" r:id="rId10"/>
    <p:sldId id="321" r:id="rId11"/>
    <p:sldId id="320" r:id="rId12"/>
    <p:sldId id="323" r:id="rId13"/>
    <p:sldId id="325" r:id="rId14"/>
    <p:sldId id="327" r:id="rId15"/>
    <p:sldId id="328" r:id="rId16"/>
    <p:sldId id="293" r:id="rId17"/>
    <p:sldId id="317" r:id="rId18"/>
    <p:sldId id="318" r:id="rId19"/>
    <p:sldId id="294" r:id="rId20"/>
    <p:sldId id="266" r:id="rId2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FF"/>
    <a:srgbClr val="00FF00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9CF25-903F-4F24-9284-EB0160CB8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8F09D3E-E2DC-4C8A-A77D-226F3D961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AA384-1DC6-498A-93BE-69689D20B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8FA376-7B22-4A21-9AD9-846EFC4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C0F33-E68D-4321-81F9-E59973C6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04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68B3A9-C88A-4131-B982-203779FE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BB1DA-FAC2-4493-A360-C2CF53749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8F661F-2920-41C8-B8CC-8289F88CE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F87A7E-D079-4CD6-A1D3-AC7A6973D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243C8A-7EE3-4E29-96EE-29C1E295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871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70C051-8182-4F2C-BA78-3FF7AB852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CB85B1-1985-41E6-995B-627352DCC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7F5FD-DD74-42E9-A106-4DDF535B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F632DA-F67F-4B90-B0B3-898B3A9E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4DEDE-4C04-4129-A6D7-1647BCAD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557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A252D-E03C-4494-8598-C32C6E063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81A1BD-F299-48F1-833F-637D7EC50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ED60CA-C379-4F2E-A89E-EBE24589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1C2D3B-441E-4C1C-902E-D4ADB2B64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250C8F-AC02-4745-88D1-C178458A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956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7A488-F402-44A1-9696-BD3C836C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5B2A42-0301-4CA8-AD1A-31C66F0DC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6A1557-E149-434E-AF17-B282DB19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CE15DD-BFB7-4CA4-833D-516EC657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E7A25B-FEBA-4862-BF4F-B735EB72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317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6FD12-701C-40D2-8420-4081CD2A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DBC0A9-21AE-4630-9815-54DBE2ABB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E2FAD4-30FD-41FE-915A-85D52D110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97A06D-9A68-4B46-BDCC-88B089C0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BA21D3-F829-49F2-8401-4B7E41F7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950BBA-AF95-4937-88FB-B6968183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839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64E61-74DF-48C6-BDE9-8971E50C1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950361-F64E-4718-89F1-44D3D5F34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3921EE-21D4-4592-8A71-F50494C6D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3FFE26-C6CD-4098-92EE-F895D74432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3E58EA-7DAC-4739-8885-BC9961E36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1E03E5-1C4A-4EF3-8C3C-C25E928B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51D72F-7E14-46ED-9A0B-CB837DA2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43A9A0-8A43-4220-86B4-12084243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05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D56163-D3AC-4211-A16B-B6A0AB7F4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385D4D-A3DB-4C1B-9FE4-104848AED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081AC7-FDA7-424A-AD03-516118F6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9918A4-DB0F-4323-B8FC-FDD0C147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426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5B5A761-3A5A-4D80-A0DE-33AD1BE1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166128-2860-4CB3-8DB0-943DA82A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CCEF4A-0A21-4654-8F90-2A5C4D17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0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E8E48-699E-420B-9727-19E35B76E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F4F874-74CF-4363-86A8-0CD8C13B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B4F714-4400-4962-8AB9-53535DD98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44B61-81AD-4963-9B06-65C7A609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DA81C3-4590-4D2F-BF58-D790C32D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326319-E75B-45F3-9D54-C2FAF4B82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153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78034-2D6B-455A-B11F-23439C0B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C91023-A1E1-4565-9260-D9BF38D0E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0A9E2F-E4AD-4EED-ABC2-F4A4720B2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948A58-02B2-43E5-8174-359DD8B7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16D0C-0366-4BF1-B29B-6E4D21271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2A2F0-AAA3-4ED4-B090-DEAFC22E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210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21BD03-66FD-41FB-8706-4D019BCC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120D33-8264-4871-9BEC-1126F604D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F84E0-E3A9-4CDC-A06F-C19A77686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95E8-975E-4FF6-B551-D60468D5D04B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B799A4-D1D8-4CED-9A78-0A3E80441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D2C37B-53D1-4C12-BDDB-6C0A49070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7AC3-3344-4D48-8E22-8C325A38B7D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01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lon De Clases Vectores, Ilustraciones Y Gráficos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8194"/>
            <a:ext cx="12190477" cy="700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0CD1220-C876-4B51-A4C9-6711E33BB7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29" y="256222"/>
            <a:ext cx="1836425" cy="1974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06481D4-BA30-486C-9EC5-5FE061E1E238}"/>
              </a:ext>
            </a:extLst>
          </p:cNvPr>
          <p:cNvSpPr txBox="1"/>
          <p:nvPr/>
        </p:nvSpPr>
        <p:spPr>
          <a:xfrm>
            <a:off x="2313813" y="2076133"/>
            <a:ext cx="61018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s-CL" sz="2000" b="1" dirty="0">
                <a:solidFill>
                  <a:srgbClr val="FF66FF"/>
                </a:solidFill>
                <a:latin typeface="Gill Sans MT" panose="020B0502020104020203"/>
              </a:rPr>
              <a:t>Profesora Jefe : Verónica Rosales.</a:t>
            </a:r>
          </a:p>
          <a:p>
            <a:pPr defTabSz="457200">
              <a:defRPr/>
            </a:pPr>
            <a:r>
              <a:rPr lang="es-CL" sz="2000" b="1" dirty="0">
                <a:solidFill>
                  <a:srgbClr val="FF66FF"/>
                </a:solidFill>
                <a:latin typeface="Gill Sans MT" panose="020B0502020104020203"/>
              </a:rPr>
              <a:t>Co- Docente:  Diana Taborda</a:t>
            </a:r>
          </a:p>
          <a:p>
            <a:pPr defTabSz="457200">
              <a:defRPr/>
            </a:pPr>
            <a:r>
              <a:rPr lang="es-CL" sz="2000" b="1" dirty="0" smtClean="0">
                <a:solidFill>
                  <a:srgbClr val="FF66FF"/>
                </a:solidFill>
                <a:latin typeface="Gill Sans MT" panose="020B0502020104020203"/>
              </a:rPr>
              <a:t>Asistente</a:t>
            </a:r>
            <a:r>
              <a:rPr lang="es-CL" sz="2000" b="1" dirty="0">
                <a:solidFill>
                  <a:srgbClr val="FF66FF"/>
                </a:solidFill>
                <a:latin typeface="Gill Sans MT" panose="020B0502020104020203"/>
              </a:rPr>
              <a:t>: Romané </a:t>
            </a:r>
            <a:r>
              <a:rPr lang="es-CL" sz="2000" b="1" dirty="0" smtClean="0">
                <a:solidFill>
                  <a:srgbClr val="FF66FF"/>
                </a:solidFill>
                <a:latin typeface="Gill Sans MT" panose="020B0502020104020203"/>
              </a:rPr>
              <a:t>Chamorro</a:t>
            </a:r>
            <a:endParaRPr lang="es-CL" sz="2000" b="1" dirty="0">
              <a:solidFill>
                <a:srgbClr val="FF66FF"/>
              </a:solidFill>
              <a:latin typeface="Gill Sans MT" panose="020B0502020104020203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9D9318F-4A63-4F62-B472-6A9A256D46D2}"/>
              </a:ext>
            </a:extLst>
          </p:cNvPr>
          <p:cNvSpPr/>
          <p:nvPr/>
        </p:nvSpPr>
        <p:spPr>
          <a:xfrm>
            <a:off x="3050597" y="494779"/>
            <a:ext cx="63022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Colegio Hermanos Carrera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735941" y="1130252"/>
            <a:ext cx="4550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LENGUAJE Y COMUNICACIÓN</a:t>
            </a:r>
          </a:p>
          <a:p>
            <a:pPr algn="ctr"/>
            <a:r>
              <a:rPr lang="es-ES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SEMANA </a:t>
            </a:r>
            <a:r>
              <a:rPr lang="es-ES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66FF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33 y 34</a:t>
            </a:r>
            <a:endParaRPr lang="es-E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66FF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138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32977" y="435820"/>
            <a:ext cx="38026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texto expositivo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31029" y="435820"/>
            <a:ext cx="4767942" cy="870466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8904140" y="1959856"/>
            <a:ext cx="1922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Propósito </a:t>
            </a:r>
            <a:endParaRPr lang="es-ES" sz="3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989561" y="1969731"/>
            <a:ext cx="2643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Características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752653" y="1908685"/>
            <a:ext cx="1924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Estructura</a:t>
            </a:r>
            <a:endParaRPr lang="es-ES" sz="3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9078686" y="2841515"/>
            <a:ext cx="238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Transmitir información</a:t>
            </a:r>
            <a:endParaRPr lang="es-ES" sz="2400" dirty="0"/>
          </a:p>
        </p:txBody>
      </p:sp>
      <p:sp>
        <p:nvSpPr>
          <p:cNvPr id="10" name="Rectángulo 9"/>
          <p:cNvSpPr/>
          <p:nvPr/>
        </p:nvSpPr>
        <p:spPr>
          <a:xfrm>
            <a:off x="4637767" y="2656849"/>
            <a:ext cx="3052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  <a:endParaRPr lang="es-E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del tema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637767" y="3651744"/>
            <a:ext cx="4112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endParaRPr lang="es-E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explicación o detalles del tema)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637767" y="4559154"/>
            <a:ext cx="3118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 </a:t>
            </a:r>
            <a:endParaRPr lang="es-ES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dar tu opinión) </a:t>
            </a:r>
            <a:endParaRPr lang="es-ES" sz="2000" b="1" dirty="0"/>
          </a:p>
        </p:txBody>
      </p:sp>
      <p:sp>
        <p:nvSpPr>
          <p:cNvPr id="13" name="Rectángulo 12"/>
          <p:cNvSpPr/>
          <p:nvPr/>
        </p:nvSpPr>
        <p:spPr>
          <a:xfrm>
            <a:off x="863469" y="2873976"/>
            <a:ext cx="289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técnica de expresión oral que consiste en presentar y explicar un tema determinado ante un grupo de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personas.</a:t>
            </a:r>
            <a:endParaRPr lang="es-ES" sz="20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674522" y="1969731"/>
            <a:ext cx="2994610" cy="687118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3984171" y="1888037"/>
            <a:ext cx="3228134" cy="687118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>
            <a:off x="8368285" y="1908685"/>
            <a:ext cx="2994610" cy="687118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ector angular 18"/>
          <p:cNvCxnSpPr>
            <a:endCxn id="10" idx="1"/>
          </p:cNvCxnSpPr>
          <p:nvPr/>
        </p:nvCxnSpPr>
        <p:spPr>
          <a:xfrm rot="16200000" flipH="1">
            <a:off x="4286355" y="2659379"/>
            <a:ext cx="414989" cy="287836"/>
          </a:xfrm>
          <a:prstGeom prst="bentConnector2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endCxn id="11" idx="1"/>
          </p:cNvCxnSpPr>
          <p:nvPr/>
        </p:nvCxnSpPr>
        <p:spPr>
          <a:xfrm rot="16200000" flipH="1">
            <a:off x="3720218" y="3088138"/>
            <a:ext cx="1451182" cy="383915"/>
          </a:xfrm>
          <a:prstGeom prst="bentConnector2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endCxn id="12" idx="1"/>
          </p:cNvCxnSpPr>
          <p:nvPr/>
        </p:nvCxnSpPr>
        <p:spPr>
          <a:xfrm rot="16200000" flipH="1">
            <a:off x="3219670" y="3494999"/>
            <a:ext cx="2358593" cy="477602"/>
          </a:xfrm>
          <a:prstGeom prst="bentConnector2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ector angular 28"/>
          <p:cNvCxnSpPr/>
          <p:nvPr/>
        </p:nvCxnSpPr>
        <p:spPr>
          <a:xfrm rot="16200000" flipH="1">
            <a:off x="8552728" y="2687722"/>
            <a:ext cx="414989" cy="287836"/>
          </a:xfrm>
          <a:prstGeom prst="bentConnector2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Conector angular 35"/>
          <p:cNvCxnSpPr/>
          <p:nvPr/>
        </p:nvCxnSpPr>
        <p:spPr>
          <a:xfrm rot="16200000" flipH="1">
            <a:off x="170942" y="3172777"/>
            <a:ext cx="1451182" cy="383915"/>
          </a:xfrm>
          <a:prstGeom prst="bentConnector2">
            <a:avLst/>
          </a:prstGeom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H="1">
            <a:off x="3056709" y="1306286"/>
            <a:ext cx="576268" cy="60239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/>
          <p:cNvCxnSpPr>
            <a:endCxn id="16" idx="0"/>
          </p:cNvCxnSpPr>
          <p:nvPr/>
        </p:nvCxnSpPr>
        <p:spPr>
          <a:xfrm>
            <a:off x="5598238" y="1306286"/>
            <a:ext cx="0" cy="58175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/>
          <p:nvPr/>
        </p:nvCxnSpPr>
        <p:spPr>
          <a:xfrm>
            <a:off x="7736692" y="1306286"/>
            <a:ext cx="1590188" cy="58175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47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65" y="211496"/>
            <a:ext cx="10749304" cy="618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83096" y="556591"/>
            <a:ext cx="6011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FF0066"/>
                </a:solidFill>
              </a:rPr>
              <a:t>Modelamiento Profesora Verónica</a:t>
            </a:r>
            <a:endParaRPr lang="es-ES" sz="3200" b="1" dirty="0">
              <a:solidFill>
                <a:srgbClr val="FF0066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83096" y="1391478"/>
            <a:ext cx="9446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Para escribir un texto expositivo , primero debemos planificar: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403897" y="2164810"/>
            <a:ext cx="104890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  <a:r>
              <a:rPr lang="es-E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del tema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Hoy voy hablar de las comidas típicas de Chile.</a:t>
            </a: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3897" y="2957421"/>
            <a:ext cx="104890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explicación o detalles del tema</a:t>
            </a:r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 gastronomía de Chile es producto de la mezcla entre la tradición indígena y el aporte colonial español, cocinas europeas por parte de inmigrantes, como la alemana e italiana,</a:t>
            </a:r>
            <a:r>
              <a:rPr lang="es-E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combinando sus alimentos, costumbres y hábitos culinarios.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3897" y="4724101"/>
            <a:ext cx="10306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 </a:t>
            </a:r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dar tu opinión</a:t>
            </a:r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mí me parece de gran importancia, la cocina chile, pues refleja la interculturalidad que aún existe en nuestro país.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709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537715" y="287383"/>
            <a:ext cx="5043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u="sng" dirty="0" smtClean="0">
                <a:latin typeface="Ligada 2.1 (Adrian M. C.)" panose="02000000000000000000" pitchFamily="50" charset="0"/>
              </a:rPr>
              <a:t>Comida típica Chilena</a:t>
            </a:r>
            <a:endParaRPr lang="es-ES" sz="3600" u="sng" dirty="0">
              <a:latin typeface="Ligada 2.1 (Adrian M. C.)" panose="020000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40038" y="1260285"/>
            <a:ext cx="52855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latin typeface="Ligada 2.1 (Adrian M. C.)" panose="02000000000000000000" pitchFamily="50" charset="0"/>
                <a:cs typeface="Arial" panose="020B0604020202020204" pitchFamily="34" charset="0"/>
              </a:rPr>
              <a:t>La</a:t>
            </a:r>
            <a:r>
              <a:rPr lang="es-ES" sz="2800" dirty="0">
                <a:latin typeface="Ligada 2.1 (Adrian M. C.)" panose="02000000000000000000" pitchFamily="50" charset="0"/>
                <a:cs typeface="Arial" panose="020B0604020202020204" pitchFamily="34" charset="0"/>
              </a:rPr>
              <a:t> gastronomía de Chile es producto de la mezcla entre la tradición indígena y el aporte colonial español</a:t>
            </a:r>
            <a:r>
              <a:rPr lang="es-ES" sz="2800" dirty="0" smtClean="0">
                <a:latin typeface="Ligada 2.1 (Adrian M. C.)" panose="02000000000000000000" pitchFamily="50" charset="0"/>
                <a:cs typeface="Arial" panose="020B0604020202020204" pitchFamily="34" charset="0"/>
              </a:rPr>
              <a:t>, </a:t>
            </a:r>
            <a:r>
              <a:rPr lang="es-ES" sz="2800" dirty="0">
                <a:latin typeface="Ligada 2.1 (Adrian M. C.)" panose="02000000000000000000" pitchFamily="50" charset="0"/>
                <a:cs typeface="Arial" panose="020B0604020202020204" pitchFamily="34" charset="0"/>
              </a:rPr>
              <a:t>cocinas europeas por parte de inmigrantes</a:t>
            </a:r>
            <a:r>
              <a:rPr lang="es-ES" sz="2800" dirty="0" smtClean="0">
                <a:latin typeface="Ligada 2.1 (Adrian M. C.)" panose="02000000000000000000" pitchFamily="50" charset="0"/>
                <a:cs typeface="Arial" panose="020B0604020202020204" pitchFamily="34" charset="0"/>
              </a:rPr>
              <a:t>, </a:t>
            </a:r>
            <a:r>
              <a:rPr lang="es-ES" sz="2800" dirty="0">
                <a:latin typeface="Ligada 2.1 (Adrian M. C.)" panose="02000000000000000000" pitchFamily="50" charset="0"/>
                <a:cs typeface="Arial" panose="020B0604020202020204" pitchFamily="34" charset="0"/>
              </a:rPr>
              <a:t>como la alemana e </a:t>
            </a:r>
            <a:r>
              <a:rPr lang="es-ES" sz="2800" dirty="0" smtClean="0">
                <a:latin typeface="Ligada 2.1 (Adrian M. C.)" panose="02000000000000000000" pitchFamily="50" charset="0"/>
                <a:cs typeface="Arial" panose="020B0604020202020204" pitchFamily="34" charset="0"/>
              </a:rPr>
              <a:t>italiana,</a:t>
            </a:r>
            <a:r>
              <a:rPr lang="es-ES" sz="2800" baseline="30000" dirty="0" smtClean="0">
                <a:latin typeface="Ligada 2.1 (Adrian M. C.)" panose="02000000000000000000" pitchFamily="50" charset="0"/>
                <a:cs typeface="Arial" panose="020B0604020202020204" pitchFamily="34" charset="0"/>
              </a:rPr>
              <a:t> </a:t>
            </a:r>
            <a:r>
              <a:rPr lang="es-ES" sz="2800" dirty="0">
                <a:latin typeface="Ligada 2.1 (Adrian M. C.)" panose="02000000000000000000" pitchFamily="50" charset="0"/>
                <a:cs typeface="Arial" panose="020B0604020202020204" pitchFamily="34" charset="0"/>
              </a:rPr>
              <a:t>combinando sus alimentos, costumbres y hábitos culinarios. </a:t>
            </a:r>
            <a:endParaRPr lang="es-ES" sz="2800" dirty="0" smtClean="0">
              <a:latin typeface="Ligada 2.1 (Adrian M. C.)" panose="02000000000000000000" pitchFamily="50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44087">
            <a:off x="5986534" y="1226901"/>
            <a:ext cx="2390775" cy="1819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212" y="887713"/>
            <a:ext cx="2093731" cy="18033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760" y="3933927"/>
            <a:ext cx="2461777" cy="17275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11809">
            <a:off x="9370120" y="3882356"/>
            <a:ext cx="2417911" cy="18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00661" y="582796"/>
            <a:ext cx="21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Planificación:</a:t>
            </a:r>
            <a:endParaRPr lang="es-ES" sz="2800" b="1" dirty="0"/>
          </a:p>
        </p:txBody>
      </p:sp>
      <p:sp>
        <p:nvSpPr>
          <p:cNvPr id="6" name="Rectángulo 5"/>
          <p:cNvSpPr/>
          <p:nvPr/>
        </p:nvSpPr>
        <p:spPr>
          <a:xfrm>
            <a:off x="403897" y="1417870"/>
            <a:ext cx="111436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  <a:r>
              <a:rPr lang="es-E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del tema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Hoy voy hablar de__________________________.</a:t>
            </a:r>
            <a:endParaRPr lang="es-E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3896" y="2570345"/>
            <a:ext cx="11143669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explicación o detalles del tema</a:t>
            </a:r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mascota favorita es _______________________,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______________ de edad,  es ___________________ (macho o hembra), a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o ella le gusta mucho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____________________, su comida favorita es ____________________, juntos hacemos __________________,  (Agregar algún dato extra)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51414" y="4959233"/>
            <a:ext cx="10306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 </a:t>
            </a:r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dar tu opinión</a:t>
            </a:r>
            <a:r>
              <a:rPr lang="es-E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mí me parece que mi mascota </a:t>
            </a:r>
            <a:r>
              <a:rPr lang="es-E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favorita es ___________________________, porque _________________________________.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9482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72446" y="457200"/>
            <a:ext cx="1537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TÍTULO</a:t>
            </a:r>
            <a:endParaRPr lang="es-ES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74766" y="2364376"/>
            <a:ext cx="48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BREVE TEXTO EXPLICATIVO DE APOYO</a:t>
            </a:r>
            <a:endParaRPr lang="es-ES" sz="2400" dirty="0"/>
          </a:p>
        </p:txBody>
      </p:sp>
      <p:sp>
        <p:nvSpPr>
          <p:cNvPr id="4" name="Rectángulo 3"/>
          <p:cNvSpPr/>
          <p:nvPr/>
        </p:nvSpPr>
        <p:spPr>
          <a:xfrm>
            <a:off x="365760" y="1358536"/>
            <a:ext cx="5275229" cy="454587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7994469" y="780365"/>
            <a:ext cx="3461657" cy="347812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956753" y="1893501"/>
            <a:ext cx="1203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FOTO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50152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188" y="2390502"/>
            <a:ext cx="10526486" cy="2481943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s-E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Desarrolla el ticket de salida en el FORMULARIO GOOGLE.</a:t>
            </a:r>
            <a:br>
              <a:rPr lang="es-E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45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787775" y="12465050"/>
            <a:ext cx="87339" cy="2063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3794125" y="11991975"/>
            <a:ext cx="87339" cy="20478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3819525" y="11660188"/>
            <a:ext cx="87339" cy="2063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28028" y="181683"/>
            <a:ext cx="5935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2425" algn="l"/>
              </a:tabLst>
            </a:pPr>
            <a:r>
              <a:rPr kumimoji="0" lang="es-CL" altLang="es-ES" sz="2800" b="1" i="1" u="none" strike="noStrike" cap="none" normalizeH="0" baseline="0" dirty="0" smtClean="0" bmk="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TICKET DE SALIDA anterior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57737" y="768110"/>
            <a:ext cx="4924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</a:pPr>
            <a:r>
              <a:rPr lang="es-CL" altLang="es-ES" sz="2400" dirty="0" smtClean="0">
                <a:latin typeface="Arial" panose="020B0604020202020204" pitchFamily="34" charset="0"/>
              </a:rPr>
              <a:t>1. </a:t>
            </a:r>
            <a:r>
              <a:rPr lang="es-CL" altLang="es-ES" sz="2400" dirty="0" smtClean="0">
                <a:latin typeface="Arial" panose="020B0604020202020204" pitchFamily="34" charset="0"/>
              </a:rPr>
              <a:t>¿Un texto expositivo sirve para?</a:t>
            </a:r>
            <a:endParaRPr lang="es-CL" altLang="es-ES" sz="2400" dirty="0"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19163" y="127732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lphaUcParenR"/>
              <a:tabLst>
                <a:tab pos="352425" algn="l"/>
              </a:tabLst>
            </a:pPr>
            <a:r>
              <a:rPr lang="es-CL" sz="2400" dirty="0"/>
              <a:t> </a:t>
            </a:r>
            <a:r>
              <a:rPr lang="es-CL" sz="2400" dirty="0" smtClean="0"/>
              <a:t>Transmitir </a:t>
            </a:r>
            <a:r>
              <a:rPr lang="es-ES" sz="2400" dirty="0" smtClean="0"/>
              <a:t>información</a:t>
            </a:r>
            <a:endParaRPr lang="es-ES" dirty="0" smtClean="0"/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lphaUcParenR"/>
              <a:tabLst>
                <a:tab pos="352425" algn="l"/>
              </a:tabLst>
            </a:pPr>
            <a:r>
              <a:rPr lang="es-CL" sz="2400" dirty="0" smtClean="0"/>
              <a:t>Se </a:t>
            </a:r>
            <a:r>
              <a:rPr lang="es-CL" sz="2400" dirty="0"/>
              <a:t>escribe para entregar un </a:t>
            </a:r>
            <a:r>
              <a:rPr lang="es-CL" sz="2400" dirty="0" smtClean="0"/>
              <a:t>mensaje.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lphaUcParenR"/>
              <a:tabLst>
                <a:tab pos="352425" algn="l"/>
              </a:tabLst>
            </a:pPr>
            <a:r>
              <a:rPr lang="es-CL" sz="2400" dirty="0" smtClean="0"/>
              <a:t>Para enseñar una moraleja</a:t>
            </a:r>
            <a:endParaRPr lang="es-ES" sz="2400" dirty="0"/>
          </a:p>
        </p:txBody>
      </p:sp>
      <p:sp>
        <p:nvSpPr>
          <p:cNvPr id="10" name="Elipse 9"/>
          <p:cNvSpPr/>
          <p:nvPr/>
        </p:nvSpPr>
        <p:spPr>
          <a:xfrm>
            <a:off x="3787775" y="14135100"/>
            <a:ext cx="179388" cy="2063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3794125" y="13662025"/>
            <a:ext cx="179388" cy="2063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3819525" y="13330238"/>
            <a:ext cx="179388" cy="20637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9162" y="3614739"/>
            <a:ext cx="9684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2425" algn="l"/>
              </a:tabLst>
            </a:pPr>
            <a:r>
              <a:rPr kumimoji="0" lang="es-CL" altLang="es-E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kumimoji="0" lang="es-CL" altLang="es-E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Un texto expositivo</a:t>
            </a:r>
            <a:r>
              <a:rPr lang="es-CL" altLang="es-E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, posee la siguiente estructura</a:t>
            </a:r>
            <a:endParaRPr kumimoji="0" lang="es-CL" altLang="es-E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50913" y="3731079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  <a:tabLst>
                <a:tab pos="352425" algn="l"/>
              </a:tabLst>
            </a:pPr>
            <a:r>
              <a:rPr lang="es-CL" dirty="0"/>
              <a:t> </a:t>
            </a:r>
            <a:endParaRPr lang="es-ES" sz="1400" dirty="0"/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lphaUcParenR"/>
              <a:tabLst>
                <a:tab pos="352425" algn="l"/>
              </a:tabLst>
            </a:pP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Inicio, </a:t>
            </a: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desarrollo, final, moraleja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lphaUcParenR"/>
              <a:tabLst>
                <a:tab pos="352425" algn="l"/>
              </a:tabLst>
            </a:pP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desarrollo, conclusión. </a:t>
            </a:r>
            <a:endParaRPr lang="es-C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lphaUcParenR"/>
              <a:tabLst>
                <a:tab pos="352425" algn="l"/>
              </a:tabLst>
            </a:pP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Siempre 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tiene que ir con </a:t>
            </a: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imágenes.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57737" y="5036935"/>
            <a:ext cx="551464" cy="529390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827813" y="1445345"/>
            <a:ext cx="480259" cy="529390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77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079584" y="1128213"/>
            <a:ext cx="87381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52425" algn="l"/>
              </a:tabLst>
            </a:pPr>
            <a:r>
              <a:rPr lang="es-CL" altLang="es-ES" sz="2400" dirty="0"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s-CL" altLang="es-E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 ¿</a:t>
            </a:r>
            <a:r>
              <a:rPr kumimoji="0" lang="es-CL" altLang="es-E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Cuál</a:t>
            </a:r>
            <a:r>
              <a:rPr kumimoji="0" lang="es-CL" altLang="es-ES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es la característica principal de un texto expositivo</a:t>
            </a:r>
            <a:r>
              <a:rPr lang="es-CL" altLang="es-E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kumimoji="0" lang="es-CL" altLang="es-E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79583" y="1589878"/>
            <a:ext cx="89657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  <a:tabLst>
                <a:tab pos="352425" algn="l"/>
              </a:tabLst>
            </a:pPr>
            <a:r>
              <a:rPr lang="es-CL" dirty="0"/>
              <a:t> </a:t>
            </a:r>
            <a:endParaRPr lang="es-ES" sz="1400" dirty="0" smtClean="0"/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lphaUcParenR"/>
              <a:tabLst>
                <a:tab pos="352425" algn="l"/>
              </a:tabLst>
            </a:pPr>
            <a:r>
              <a:rPr lang="es-CL" sz="2400" i="1" dirty="0">
                <a:latin typeface="Arial" panose="020B0604020202020204" pitchFamily="34" charset="0"/>
                <a:cs typeface="Arial" panose="020B0604020202020204" pitchFamily="34" charset="0"/>
              </a:rPr>
              <a:t>Es dar una instrucción sobre algo</a:t>
            </a:r>
            <a:r>
              <a:rPr lang="es-C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Clr>
                <a:srgbClr val="FF0000"/>
              </a:buClr>
              <a:buFont typeface="+mj-lt"/>
              <a:buAutoNum type="alphaUcParenR"/>
              <a:tabLst>
                <a:tab pos="352425" algn="l"/>
              </a:tabLst>
            </a:pPr>
            <a:r>
              <a:rPr lang="es-C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Consiste en presentar y dar una explicación de un tema. </a:t>
            </a:r>
            <a:endParaRPr lang="es-CL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Clr>
                <a:srgbClr val="FF0000"/>
              </a:buClr>
              <a:buFont typeface="+mj-lt"/>
              <a:buAutoNum type="alphaUcParenR"/>
              <a:tabLst>
                <a:tab pos="352425" algn="l"/>
              </a:tabLst>
            </a:pPr>
            <a:r>
              <a:rPr lang="es-CL" sz="2400" i="1" dirty="0">
                <a:latin typeface="Arial" panose="020B0604020202020204" pitchFamily="34" charset="0"/>
                <a:cs typeface="Arial" panose="020B0604020202020204" pitchFamily="34" charset="0"/>
              </a:rPr>
              <a:t>Es entregar una enseñanza o moraleja</a:t>
            </a:r>
            <a:r>
              <a:rPr lang="es-CL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58740" y="3023649"/>
            <a:ext cx="641684" cy="529390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7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trabajamos hoy?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536" y="1913572"/>
            <a:ext cx="9918927" cy="316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524" y="781186"/>
            <a:ext cx="2638425" cy="51911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328" y="781186"/>
            <a:ext cx="2752725" cy="50006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0432" y="781186"/>
            <a:ext cx="25622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Iv10L1JZ71s/Ud6wzHneI9I/AAAAAAAArrA/xxANu1t6WaE/s1600/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09" y="756875"/>
            <a:ext cx="7678120" cy="47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6" y="848132"/>
            <a:ext cx="2867025" cy="53054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973" y="848133"/>
            <a:ext cx="3171825" cy="530542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5260" y="848132"/>
            <a:ext cx="3437437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695920" y="152290"/>
            <a:ext cx="655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las normas de la sala virtual: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B236E16-343E-427D-9C50-712D7909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25" y="1280160"/>
            <a:ext cx="1467469" cy="44413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725" y="959167"/>
            <a:ext cx="3154544" cy="53632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200" y="959167"/>
            <a:ext cx="4625776" cy="523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ek Imágenes Vectoriales, Ilustraciones Libres de Regalías de ...">
            <a:extLst>
              <a:ext uri="{FF2B5EF4-FFF2-40B4-BE49-F238E27FC236}">
                <a16:creationId xmlns:a16="http://schemas.microsoft.com/office/drawing/2014/main" id="{DAAA1835-9172-4470-8759-3E9057F7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25" y="373666"/>
            <a:ext cx="6365398" cy="2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CEB4E8-973F-4E63-9064-854CF9B431AA}"/>
              </a:ext>
            </a:extLst>
          </p:cNvPr>
          <p:cNvSpPr txBox="1"/>
          <p:nvPr/>
        </p:nvSpPr>
        <p:spPr>
          <a:xfrm>
            <a:off x="712210" y="2456911"/>
            <a:ext cx="8017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CL" sz="5400" b="1" dirty="0">
                <a:solidFill>
                  <a:prstClr val="black"/>
                </a:solidFill>
                <a:latin typeface="Tw Cen MT" panose="020B0602020104020603"/>
              </a:rPr>
              <a:t>¿Qué aprenderemos hoy?</a:t>
            </a: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FECB72CB-FB91-4E88-BAEB-B606B19298EE}"/>
              </a:ext>
            </a:extLst>
          </p:cNvPr>
          <p:cNvSpPr/>
          <p:nvPr/>
        </p:nvSpPr>
        <p:spPr>
          <a:xfrm rot="16200000">
            <a:off x="971009" y="3192815"/>
            <a:ext cx="1298713" cy="201054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CuadroTexto 1"/>
          <p:cNvSpPr txBox="1"/>
          <p:nvPr/>
        </p:nvSpPr>
        <p:spPr>
          <a:xfrm>
            <a:off x="2755504" y="3936478"/>
            <a:ext cx="8974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Expresarse de manera coherente y articulada sobre su mascota </a:t>
            </a:r>
            <a:r>
              <a:rPr lang="es-ES" sz="3600" dirty="0" smtClean="0"/>
              <a:t>favorita</a:t>
            </a:r>
            <a:r>
              <a:rPr lang="es-ES" dirty="0" smtClean="0"/>
              <a:t>, </a:t>
            </a:r>
            <a:r>
              <a:rPr lang="es-ES" sz="3600" dirty="0" smtClean="0"/>
              <a:t>manteniendo una conducta de respeto</a:t>
            </a:r>
            <a:r>
              <a:rPr lang="es-ES" dirty="0" smtClean="0"/>
              <a:t>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44235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dirty="0" smtClean="0"/>
              <a:t>Verifiquemos si se comprendió el objetivo.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1283028" y="1690688"/>
            <a:ext cx="86258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Quién me </a:t>
            </a:r>
            <a:r>
              <a:rPr lang="es-ES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pude decir con sus palabras </a:t>
            </a:r>
          </a:p>
          <a:p>
            <a:pPr algn="ctr"/>
            <a:r>
              <a:rPr lang="es-ES" sz="3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¿Qué aprenderemos hoy?</a:t>
            </a:r>
            <a:endParaRPr lang="es-ES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83" y="3937765"/>
            <a:ext cx="11181633" cy="273558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7262" y="3016251"/>
            <a:ext cx="2479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Expresarse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25173" y="3016251"/>
            <a:ext cx="4735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manera coherente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55113" y="3937765"/>
            <a:ext cx="4898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mascota favorita.</a:t>
            </a:r>
            <a:endParaRPr lang="es-E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988229" y="3016251"/>
            <a:ext cx="3990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s-E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articulada sobre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784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583" y="8615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/>
              <a:t>¿Cómo vamos a trabajar?</a:t>
            </a:r>
            <a:endParaRPr lang="es-ES" sz="4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40079" y="2455817"/>
            <a:ext cx="99016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1º Vamos a ver la presentación explicativa.</a:t>
            </a:r>
          </a:p>
          <a:p>
            <a:endParaRPr lang="es-ES" sz="3200" dirty="0"/>
          </a:p>
          <a:p>
            <a:r>
              <a:rPr lang="es-ES" sz="3200" dirty="0" smtClean="0"/>
              <a:t>2º Modelamiento de exposición.</a:t>
            </a:r>
          </a:p>
          <a:p>
            <a:endParaRPr lang="es-ES" sz="3200" dirty="0"/>
          </a:p>
          <a:p>
            <a:r>
              <a:rPr lang="es-ES" sz="3200" dirty="0" smtClean="0"/>
              <a:t>3º Vamos a realizar ticket de salida.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1643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41428" y="304416"/>
            <a:ext cx="9339942" cy="908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200"/>
              </a:spcAft>
            </a:pPr>
            <a:r>
              <a:rPr lang="es-CL" sz="2400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Actividad:</a:t>
            </a:r>
          </a:p>
          <a:p>
            <a:pPr marL="514350" indent="-514350" algn="just">
              <a:lnSpc>
                <a:spcPct val="107000"/>
              </a:lnSpc>
              <a:spcAft>
                <a:spcPts val="200"/>
              </a:spcAft>
              <a:buAutoNum type="romanUcPeriod"/>
            </a:pPr>
            <a:r>
              <a:rPr lang="es-CL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primera actividad, recordemos la fecha y objetivo.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455817" y="3553097"/>
            <a:ext cx="1136470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es-CL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es: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92286" y="3500421"/>
            <a:ext cx="11256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Martes</a:t>
            </a:r>
            <a:endParaRPr lang="es-CL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762291" y="3437720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24</a:t>
            </a:r>
            <a:endParaRPr lang="es-ES" sz="2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257940" y="3437720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CL" sz="24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noviembre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7439441" y="3437720"/>
            <a:ext cx="1486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2020</a:t>
            </a:r>
            <a:endParaRPr lang="es-ES" sz="2800" dirty="0"/>
          </a:p>
        </p:txBody>
      </p:sp>
      <p:pic>
        <p:nvPicPr>
          <p:cNvPr id="1026" name="Picture 2" descr="ᐈ Adolescente pensando animado de stock, imágenes adolescentes pensando |  descargar e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0" y="2401849"/>
            <a:ext cx="2009229" cy="42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455817" y="2186609"/>
            <a:ext cx="510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 ayer fue Lunes 23, hoy es…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6C9DF77-5C26-4A6D-9C8A-132B900FE688}"/>
              </a:ext>
            </a:extLst>
          </p:cNvPr>
          <p:cNvSpPr txBox="1"/>
          <p:nvPr/>
        </p:nvSpPr>
        <p:spPr>
          <a:xfrm>
            <a:off x="1746567" y="0"/>
            <a:ext cx="9120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000" b="1" dirty="0" smtClean="0">
                <a:solidFill>
                  <a:srgbClr val="FF0000"/>
                </a:solidFill>
              </a:rPr>
              <a:t>Observa el video </a:t>
            </a:r>
          </a:p>
          <a:p>
            <a:pPr algn="ctr"/>
            <a:r>
              <a:rPr lang="es-419" sz="4000" b="1" dirty="0" smtClean="0">
                <a:solidFill>
                  <a:srgbClr val="FF0000"/>
                </a:solidFill>
              </a:rPr>
              <a:t>¿Qué te llama la atención?</a:t>
            </a:r>
            <a:endParaRPr lang="es-CL" sz="4000" b="1" dirty="0">
              <a:solidFill>
                <a:srgbClr val="FF0000"/>
              </a:solidFill>
            </a:endParaRPr>
          </a:p>
        </p:txBody>
      </p:sp>
      <p:pic>
        <p:nvPicPr>
          <p:cNvPr id="2" name="videoplayback (3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7909" y="1323439"/>
            <a:ext cx="9888582" cy="48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76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584</Words>
  <Application>Microsoft Office PowerPoint</Application>
  <PresentationFormat>Panorámica</PresentationFormat>
  <Paragraphs>77</Paragraphs>
  <Slides>20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Gill Sans MT</vt:lpstr>
      <vt:lpstr>Ligada 2.1 (Adrian M. C.)</vt:lpstr>
      <vt:lpstr>Times New Roman</vt:lpstr>
      <vt:lpstr>Tw Cen MT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Verifiquemos si se comprendió el objetivo.</vt:lpstr>
      <vt:lpstr>¿Cómo vamos a trabajar?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Desarrolla el ticket de salida en el FORMULARIO GOOGLE.  </vt:lpstr>
      <vt:lpstr>Presentación de PowerPoint</vt:lpstr>
      <vt:lpstr>Presentación de PowerPoint</vt:lpstr>
      <vt:lpstr>¿Cómo trabajamos hoy?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</dc:creator>
  <cp:lastModifiedBy>user</cp:lastModifiedBy>
  <cp:revision>360</cp:revision>
  <dcterms:created xsi:type="dcterms:W3CDTF">2020-08-19T13:37:35Z</dcterms:created>
  <dcterms:modified xsi:type="dcterms:W3CDTF">2020-11-19T13:18:08Z</dcterms:modified>
</cp:coreProperties>
</file>