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82" r:id="rId3"/>
    <p:sldId id="283" r:id="rId4"/>
    <p:sldId id="257" r:id="rId5"/>
    <p:sldId id="288" r:id="rId6"/>
    <p:sldId id="259" r:id="rId7"/>
    <p:sldId id="279" r:id="rId8"/>
    <p:sldId id="268" r:id="rId9"/>
    <p:sldId id="285" r:id="rId10"/>
    <p:sldId id="260" r:id="rId11"/>
    <p:sldId id="280" r:id="rId12"/>
    <p:sldId id="287" r:id="rId13"/>
    <p:sldId id="284" r:id="rId14"/>
    <p:sldId id="286" r:id="rId15"/>
    <p:sldId id="270" r:id="rId16"/>
    <p:sldId id="265" r:id="rId17"/>
    <p:sldId id="278" r:id="rId18"/>
    <p:sldId id="266" r:id="rId19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A60AF-EEC1-487E-9F4E-BDB72798B994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21F40-B8E7-4879-A0BF-677F384A8B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517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7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56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3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2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5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0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on De Clases Vectores, Ilustraciones Y Gráfic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8194"/>
            <a:ext cx="12190477" cy="70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0CD1220-C876-4B51-A4C9-6711E33BB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29" y="256222"/>
            <a:ext cx="1836425" cy="19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06481D4-BA30-486C-9EC5-5FE061E1E238}"/>
              </a:ext>
            </a:extLst>
          </p:cNvPr>
          <p:cNvSpPr txBox="1"/>
          <p:nvPr/>
        </p:nvSpPr>
        <p:spPr>
          <a:xfrm>
            <a:off x="2313813" y="2076133"/>
            <a:ext cx="610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CL" sz="2000" b="1" dirty="0">
                <a:latin typeface="Gill Sans MT" panose="020B0502020104020203"/>
              </a:rPr>
              <a:t>Profesora Jefe : Verónica Rosales.</a:t>
            </a:r>
          </a:p>
          <a:p>
            <a:pPr defTabSz="457200">
              <a:defRPr/>
            </a:pPr>
            <a:r>
              <a:rPr lang="es-CL" sz="2000" b="1" dirty="0">
                <a:latin typeface="Gill Sans MT" panose="020B0502020104020203"/>
              </a:rPr>
              <a:t>Co- Docente:  Diana Taborda</a:t>
            </a:r>
          </a:p>
          <a:p>
            <a:pPr defTabSz="457200">
              <a:defRPr/>
            </a:pPr>
            <a:r>
              <a:rPr lang="es-CL" sz="2000" b="1" dirty="0">
                <a:latin typeface="Gill Sans MT" panose="020B0502020104020203"/>
              </a:rPr>
              <a:t>PIE: Anita Lastra </a:t>
            </a:r>
          </a:p>
          <a:p>
            <a:pPr defTabSz="457200">
              <a:defRPr/>
            </a:pPr>
            <a:r>
              <a:rPr lang="es-CL" sz="2000" b="1" dirty="0">
                <a:latin typeface="Gill Sans MT" panose="020B0502020104020203"/>
              </a:rPr>
              <a:t>Asistente: Romané </a:t>
            </a:r>
            <a:r>
              <a:rPr lang="es-CL" sz="2000" b="1" dirty="0" smtClean="0">
                <a:latin typeface="Gill Sans MT" panose="020B0502020104020203"/>
              </a:rPr>
              <a:t>Chamorro</a:t>
            </a:r>
            <a:endParaRPr lang="es-CL" sz="2000" b="1" dirty="0">
              <a:latin typeface="Gill Sans MT" panose="020B0502020104020203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9D9318F-4A63-4F62-B472-6A9A256D46D2}"/>
              </a:ext>
            </a:extLst>
          </p:cNvPr>
          <p:cNvSpPr/>
          <p:nvPr/>
        </p:nvSpPr>
        <p:spPr>
          <a:xfrm>
            <a:off x="3050597" y="494779"/>
            <a:ext cx="6302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Hermanos Carrera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735941" y="1130252"/>
            <a:ext cx="4550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LENGUAJE Y COMUNICACIÓN</a:t>
            </a:r>
          </a:p>
          <a:p>
            <a:pPr algn="ctr"/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SEMANA </a:t>
            </a:r>
            <a:r>
              <a:rPr lang="es-E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27 y 28</a:t>
            </a:r>
            <a:endParaRPr lang="es-E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13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18307" y="381359"/>
            <a:ext cx="8577944" cy="7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te invito a escuchar la lectura de una fábula.</a:t>
            </a:r>
            <a:endParaRPr lang="es-C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200"/>
              </a:spcAft>
            </a:pP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50423" y="923637"/>
            <a:ext cx="9784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 smtClean="0">
                <a:latin typeface="Comic Sans MS" panose="030F0702030302020204" pitchFamily="66" charset="0"/>
              </a:rPr>
              <a:t>El perro y su reflejo</a:t>
            </a:r>
          </a:p>
          <a:p>
            <a:pPr algn="ctr"/>
            <a:endParaRPr lang="es-ES" sz="2400" b="1" u="sng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 smtClean="0">
                <a:latin typeface="Comic Sans MS" panose="030F0702030302020204" pitchFamily="66" charset="0"/>
              </a:rPr>
              <a:t>	Un </a:t>
            </a:r>
            <a:r>
              <a:rPr lang="es-ES" sz="2400" dirty="0">
                <a:latin typeface="Comic Sans MS" panose="030F0702030302020204" pitchFamily="66" charset="0"/>
              </a:rPr>
              <a:t>perro muy hambriento caminaba de aquí para allá buscando algo para comer, hasta que un carnicero le tiró un hueso. </a:t>
            </a:r>
            <a:endParaRPr lang="es-ES" sz="2400" dirty="0" smtClean="0">
              <a:latin typeface="Comic Sans MS" panose="030F0702030302020204" pitchFamily="66" charset="0"/>
            </a:endParaRPr>
          </a:p>
          <a:p>
            <a:pPr algn="just"/>
            <a:endParaRPr lang="es-ES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 smtClean="0">
                <a:latin typeface="Comic Sans MS" panose="030F0702030302020204" pitchFamily="66" charset="0"/>
              </a:rPr>
              <a:t>	Llevando </a:t>
            </a:r>
            <a:r>
              <a:rPr lang="es-ES" sz="2400" dirty="0">
                <a:latin typeface="Comic Sans MS" panose="030F0702030302020204" pitchFamily="66" charset="0"/>
              </a:rPr>
              <a:t>el hueso en el hocico, tuvo que cruzar un río. Al mirar su reflejo en el agua creyó ver a otro perro con un hueso más grande que el suyo, así que intentó arrebatárselo de un solo mordisco. Pero cuando abrió el hocico, el hueso que llevaba cayó al río y se lo llevó la corriente. </a:t>
            </a:r>
            <a:endParaRPr lang="es-ES" sz="2400" dirty="0" smtClean="0">
              <a:latin typeface="Comic Sans MS" panose="030F0702030302020204" pitchFamily="66" charset="0"/>
            </a:endParaRPr>
          </a:p>
          <a:p>
            <a:pPr algn="just"/>
            <a:endParaRPr lang="es-ES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 smtClean="0">
                <a:latin typeface="Comic Sans MS" panose="030F0702030302020204" pitchFamily="66" charset="0"/>
              </a:rPr>
              <a:t>	Muy </a:t>
            </a:r>
            <a:r>
              <a:rPr lang="es-ES" sz="2400" dirty="0">
                <a:latin typeface="Comic Sans MS" panose="030F0702030302020204" pitchFamily="66" charset="0"/>
              </a:rPr>
              <a:t>triste quedó aquel perro al darse cuenta de que había soltado algo que era real por perseguir lo que solo era un reflejo.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90056" y="5783721"/>
            <a:ext cx="9157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muli"/>
              </a:rPr>
              <a:t>Moraleja</a:t>
            </a:r>
            <a:r>
              <a:rPr lang="es-ES" sz="2400" b="1" dirty="0">
                <a:latin typeface="muli"/>
              </a:rPr>
              <a:t>: Valora lo que tienes y no lo pierdas por envidiar a los demás.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6" y="789658"/>
            <a:ext cx="1490527" cy="33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1117" y="293446"/>
            <a:ext cx="10197737" cy="109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</a:pPr>
            <a:r>
              <a:rPr lang="es-C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C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siguiente fábula  </a:t>
            </a:r>
            <a:r>
              <a:rPr lang="es-C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b="1" u="sng" dirty="0">
                <a:latin typeface="Comic Sans MS" panose="030F0702030302020204" pitchFamily="66" charset="0"/>
              </a:rPr>
              <a:t>El perro y su </a:t>
            </a:r>
            <a:r>
              <a:rPr lang="es-ES" sz="2000" b="1" u="sng" dirty="0" smtClean="0">
                <a:latin typeface="Comic Sans MS" panose="030F0702030302020204" pitchFamily="66" charset="0"/>
              </a:rPr>
              <a:t>reflejo</a:t>
            </a:r>
            <a:r>
              <a:rPr lang="es-C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s-C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identificaremos sus partes: 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(Observa el Modelamiento)</a:t>
            </a:r>
          </a:p>
          <a:p>
            <a:pPr lvl="0">
              <a:lnSpc>
                <a:spcPct val="115000"/>
              </a:lnSpc>
              <a:spcAft>
                <a:spcPts val="200"/>
              </a:spcAft>
            </a:pP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38076" y="1167778"/>
            <a:ext cx="3283133" cy="594016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251760" y="1392721"/>
            <a:ext cx="129322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600833" y="1100334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25085" y="1902531"/>
            <a:ext cx="6991519" cy="10452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41716" y="3030865"/>
            <a:ext cx="6974888" cy="196505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41716" y="5016372"/>
            <a:ext cx="6958256" cy="96021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41716" y="6117319"/>
            <a:ext cx="7245532" cy="61447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7954927" y="2355016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7798520" y="4016938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7868648" y="5471989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8170894" y="6435247"/>
            <a:ext cx="604493" cy="59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8533560" y="203914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8500825" y="375634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8624930" y="510397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8898531" y="6019328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MORALEJA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25085" y="1288058"/>
            <a:ext cx="68198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dirty="0" smtClean="0">
                <a:latin typeface="Comic Sans MS" panose="030F0702030302020204" pitchFamily="66" charset="0"/>
              </a:rPr>
              <a:t>El perro y su reflejo</a:t>
            </a:r>
          </a:p>
          <a:p>
            <a:pPr algn="ctr"/>
            <a:endParaRPr lang="es-ES" sz="2000" b="1" u="sng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sz="2000" dirty="0" smtClean="0">
                <a:latin typeface="Comic Sans MS" panose="030F0702030302020204" pitchFamily="66" charset="0"/>
              </a:rPr>
              <a:t>	Un </a:t>
            </a:r>
            <a:r>
              <a:rPr lang="es-ES" sz="2000" dirty="0">
                <a:latin typeface="Comic Sans MS" panose="030F0702030302020204" pitchFamily="66" charset="0"/>
              </a:rPr>
              <a:t>perro muy hambriento caminaba de aquí para allá buscando algo para comer, hasta que un carnicero le tiró un hueso. 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algn="just"/>
            <a:endParaRPr lang="es-ES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sz="2000" dirty="0" smtClean="0">
                <a:latin typeface="Comic Sans MS" panose="030F0702030302020204" pitchFamily="66" charset="0"/>
              </a:rPr>
              <a:t>	Llevando </a:t>
            </a:r>
            <a:r>
              <a:rPr lang="es-ES" sz="2000" dirty="0">
                <a:latin typeface="Comic Sans MS" panose="030F0702030302020204" pitchFamily="66" charset="0"/>
              </a:rPr>
              <a:t>el hueso en el hocico, tuvo que cruzar un río. Al mirar su reflejo en el agua creyó ver a otro perro con un hueso más grande que el suyo, así que intentó arrebatárselo de un solo mordisco. Pero cuando abrió el hocico, el hueso que llevaba cayó al río y se lo llevó la corriente. 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sz="2000" dirty="0" smtClean="0">
                <a:latin typeface="Comic Sans MS" panose="030F0702030302020204" pitchFamily="66" charset="0"/>
              </a:rPr>
              <a:t>	Muy </a:t>
            </a:r>
            <a:r>
              <a:rPr lang="es-ES" sz="2000" dirty="0">
                <a:latin typeface="Comic Sans MS" panose="030F0702030302020204" pitchFamily="66" charset="0"/>
              </a:rPr>
              <a:t>triste quedó aquel perro al darse cuenta de que había soltado algo que era real por perseguir lo que solo era un reflejo.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41716" y="6188409"/>
            <a:ext cx="10123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muli"/>
              </a:rPr>
              <a:t>Moraleja: Valora lo que tienes y no lo pierdas por envidiar a los demás.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7923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63487"/>
            <a:ext cx="11918565" cy="789227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Modelamiento , ordenemos las partes de la fábula</a:t>
            </a:r>
            <a:endParaRPr lang="es-E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5" y="3272064"/>
            <a:ext cx="3216186" cy="7297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0" y="1709964"/>
            <a:ext cx="5727928" cy="7048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71" y="4029777"/>
            <a:ext cx="5685067" cy="10096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556" y="1027113"/>
            <a:ext cx="3228975" cy="6953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556" y="2062389"/>
            <a:ext cx="2905125" cy="7524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393" y="2955597"/>
            <a:ext cx="3285172" cy="904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3393" y="4434573"/>
            <a:ext cx="2181225" cy="7715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393" y="5874043"/>
            <a:ext cx="3190875" cy="4476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71" y="2360545"/>
            <a:ext cx="5470345" cy="9760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572" y="5039427"/>
            <a:ext cx="5685067" cy="16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1088 L 0.24987 -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20742 -0.08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20742 -0.32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21523 0.06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2349 0.60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0892" y="1397725"/>
            <a:ext cx="3709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 smtClean="0">
                <a:latin typeface="Comic Sans MS" panose="030F0702030302020204" pitchFamily="66" charset="0"/>
              </a:rPr>
              <a:t>¿Qué tipo de texto acaba de leer?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a. Cuento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b. Fábula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c. Afiche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568" y="274320"/>
            <a:ext cx="663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¿Cuánto comprendiste?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9120" y="3599545"/>
            <a:ext cx="38883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anose="030F0702030302020204" pitchFamily="66" charset="0"/>
              </a:rPr>
              <a:t>2. ¿Quiénes son sus personajes?</a:t>
            </a:r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000" dirty="0">
                <a:latin typeface="Comic Sans MS" panose="030F0702030302020204" pitchFamily="66" charset="0"/>
              </a:rPr>
              <a:t>a. </a:t>
            </a:r>
            <a:r>
              <a:rPr lang="es-ES" sz="2000" dirty="0" smtClean="0">
                <a:latin typeface="Comic Sans MS" panose="030F0702030302020204" pitchFamily="66" charset="0"/>
              </a:rPr>
              <a:t>Perro y carnicero.</a:t>
            </a:r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000" dirty="0">
                <a:latin typeface="Comic Sans MS" panose="030F0702030302020204" pitchFamily="66" charset="0"/>
              </a:rPr>
              <a:t>b. </a:t>
            </a:r>
            <a:r>
              <a:rPr lang="es-ES" sz="2000" dirty="0" smtClean="0">
                <a:latin typeface="Comic Sans MS" panose="030F0702030302020204" pitchFamily="66" charset="0"/>
              </a:rPr>
              <a:t>Hueso</a:t>
            </a:r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000" dirty="0">
                <a:latin typeface="Comic Sans MS" panose="030F0702030302020204" pitchFamily="66" charset="0"/>
              </a:rPr>
              <a:t>c. </a:t>
            </a:r>
            <a:r>
              <a:rPr lang="es-ES" sz="2000" dirty="0" smtClean="0">
                <a:latin typeface="Comic Sans MS" panose="030F0702030302020204" pitchFamily="66" charset="0"/>
              </a:rPr>
              <a:t>Río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67497" y="274320"/>
            <a:ext cx="7223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latin typeface="Comic Sans MS" panose="030F0702030302020204" pitchFamily="66" charset="0"/>
              </a:rPr>
              <a:t>El perro y su reflejo</a:t>
            </a:r>
          </a:p>
          <a:p>
            <a:pPr algn="ctr"/>
            <a:endParaRPr lang="es-ES" sz="2400" b="1" u="sng" dirty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	Un </a:t>
            </a:r>
            <a:r>
              <a:rPr lang="es-ES" sz="2400" dirty="0" smtClean="0">
                <a:latin typeface="Comic Sans MS" panose="030F0702030302020204" pitchFamily="66" charset="0"/>
              </a:rPr>
              <a:t>perro muy </a:t>
            </a:r>
            <a:r>
              <a:rPr lang="es-ES" sz="2400" dirty="0">
                <a:latin typeface="Comic Sans MS" panose="030F0702030302020204" pitchFamily="66" charset="0"/>
              </a:rPr>
              <a:t>hambriento caminaba de aquí para allá buscando algo para comer, hasta que un carnicero le tiró un hueso. </a:t>
            </a:r>
          </a:p>
          <a:p>
            <a:pPr algn="just"/>
            <a:endParaRPr lang="es-ES" sz="2400" dirty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	Llevando el hueso en el hocico, tuvo que cruzar un río. Al mirar su reflejo en el agua creyó ver a otro perro con un hueso más grande que el suyo, así que intentó arrebatárselo de un solo mordisco. Pero cuando abrió el hocico, el hueso que llevaba cayó al río y se lo llevó la corriente. </a:t>
            </a:r>
          </a:p>
          <a:p>
            <a:pPr algn="just"/>
            <a:endParaRPr lang="es-ES" sz="2400" dirty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	Muy triste quedó aquel perro al darse cuenta de que había soltado algo que era real por perseguir lo que solo era un reflejo.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23406" y="5783721"/>
            <a:ext cx="3187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muli"/>
              </a:rPr>
              <a:t>Moraleja: Valora lo que tienes y no lo pierdas por envidiar a los demás.</a:t>
            </a:r>
            <a:endParaRPr lang="es-ES" sz="1400" dirty="0"/>
          </a:p>
        </p:txBody>
      </p:sp>
      <p:sp>
        <p:nvSpPr>
          <p:cNvPr id="10" name="Elipse 9"/>
          <p:cNvSpPr/>
          <p:nvPr/>
        </p:nvSpPr>
        <p:spPr>
          <a:xfrm>
            <a:off x="579120" y="2384525"/>
            <a:ext cx="418011" cy="3396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44286" y="4245335"/>
            <a:ext cx="330925" cy="3396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123405" y="5783721"/>
            <a:ext cx="1084217" cy="3166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467497" y="1782448"/>
            <a:ext cx="1558835" cy="4308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865223" y="1033859"/>
            <a:ext cx="992778" cy="4308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590212" y="62826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2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082143" y="169011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2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33697" y="56804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8344" y="1353015"/>
            <a:ext cx="3709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omic Sans MS" panose="030F0702030302020204" pitchFamily="66" charset="0"/>
              </a:rPr>
              <a:t>3. ¿Qué sucedió cuando el perro quiso cruzar el río?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a. Quedó mojado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b. Vio su reflejo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c. No se quiso mojar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568" y="274320"/>
            <a:ext cx="663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¿Cuánto comprendiste?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8344" y="3168471"/>
            <a:ext cx="3888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anose="030F0702030302020204" pitchFamily="66" charset="0"/>
              </a:rPr>
              <a:t>4. ¿Porqué se le cayó el hueso?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Porque:</a:t>
            </a:r>
          </a:p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000" dirty="0">
                <a:latin typeface="Comic Sans MS" panose="030F0702030302020204" pitchFamily="66" charset="0"/>
              </a:rPr>
              <a:t>a. </a:t>
            </a:r>
            <a:r>
              <a:rPr lang="es-ES" sz="2000" dirty="0" smtClean="0">
                <a:latin typeface="Comic Sans MS" panose="030F0702030302020204" pitchFamily="66" charset="0"/>
              </a:rPr>
              <a:t>Quedó triste con su hueso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b</a:t>
            </a:r>
            <a:r>
              <a:rPr lang="es-ES" sz="2000" dirty="0">
                <a:latin typeface="Comic Sans MS" panose="030F0702030302020204" pitchFamily="66" charset="0"/>
              </a:rPr>
              <a:t>. </a:t>
            </a:r>
            <a:r>
              <a:rPr lang="es-ES" sz="2000" dirty="0" smtClean="0">
                <a:latin typeface="Comic Sans MS" panose="030F0702030302020204" pitchFamily="66" charset="0"/>
              </a:rPr>
              <a:t>Quiso arrebatar el hueso de su reflejo</a:t>
            </a:r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000" dirty="0">
                <a:latin typeface="Comic Sans MS" panose="030F0702030302020204" pitchFamily="66" charset="0"/>
              </a:rPr>
              <a:t>c. </a:t>
            </a:r>
            <a:r>
              <a:rPr lang="es-ES" sz="2000" dirty="0" smtClean="0">
                <a:latin typeface="Comic Sans MS" panose="030F0702030302020204" pitchFamily="66" charset="0"/>
              </a:rPr>
              <a:t>Por solidario.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32662" y="444646"/>
            <a:ext cx="7223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latin typeface="Comic Sans MS" panose="030F0702030302020204" pitchFamily="66" charset="0"/>
              </a:rPr>
              <a:t>El perro y su reflejo</a:t>
            </a:r>
          </a:p>
          <a:p>
            <a:pPr algn="ctr"/>
            <a:endParaRPr lang="es-ES" sz="2400" b="1" u="sng" dirty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	Un perro muy hambriento caminaba de aquí para allá buscando algo para comer, hasta que un carnicero le tiró un hueso. </a:t>
            </a:r>
          </a:p>
          <a:p>
            <a:pPr algn="just"/>
            <a:endParaRPr lang="es-ES" sz="2400" dirty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	Llevando el hueso en el hocico, tuvo que cruzar un río. Al mirar su reflejo en el agua creyó ver a otro perro con un hueso más grande que el suyo, así que intentó arrebatárselo de un solo mordisco. Pero cuando abrió el hocico, el hueso que llevaba cayó al río y se lo llevó la corriente. </a:t>
            </a:r>
          </a:p>
          <a:p>
            <a:pPr algn="just"/>
            <a:endParaRPr lang="es-ES" sz="2400" dirty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	Muy triste quedó aquel perro al darse cuenta de que había soltado algo que era real por perseguir lo que solo era un reflejo.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23406" y="5783721"/>
            <a:ext cx="3187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muli"/>
              </a:rPr>
              <a:t>Moraleja: Valora lo que tienes y no lo pierdas por envidiar a los demás.</a:t>
            </a:r>
            <a:endParaRPr lang="es-ES" sz="1400" dirty="0"/>
          </a:p>
        </p:txBody>
      </p:sp>
      <p:sp>
        <p:nvSpPr>
          <p:cNvPr id="10" name="Elipse 9"/>
          <p:cNvSpPr/>
          <p:nvPr/>
        </p:nvSpPr>
        <p:spPr>
          <a:xfrm>
            <a:off x="324396" y="2336280"/>
            <a:ext cx="418011" cy="3396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24395" y="4467752"/>
            <a:ext cx="418011" cy="3396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439192" y="2645250"/>
            <a:ext cx="7217230" cy="800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028803" y="422261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4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432662" y="4183709"/>
            <a:ext cx="7223760" cy="701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082143" y="286069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3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57" y="678035"/>
            <a:ext cx="11153505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dirty="0"/>
              <a:t>Ahora </a:t>
            </a:r>
            <a:r>
              <a:rPr lang="es-ES" sz="3600" dirty="0" smtClean="0"/>
              <a:t>revisemos la guía semana 27 y 28.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AutoShape 2" descr="Niño Pequeño De Dibujos Animados Estudiando en 2020 | Niño estudiando  dibujo, Dibujos animados, Niños estudi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71" y="1761581"/>
            <a:ext cx="70770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1BC9B6-5491-4E08-8ED8-0357D2758479}"/>
              </a:ext>
            </a:extLst>
          </p:cNvPr>
          <p:cNvSpPr/>
          <p:nvPr/>
        </p:nvSpPr>
        <p:spPr>
          <a:xfrm>
            <a:off x="371037" y="186651"/>
            <a:ext cx="755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Reflexión de lo aprendido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7" y="1492194"/>
            <a:ext cx="2123725" cy="32626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935" y="1109981"/>
            <a:ext cx="8913224" cy="52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06" y="1110343"/>
            <a:ext cx="10221250" cy="30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0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Iv10L1JZ71s/Ud6wzHneI9I/AAAAAAAArrA/xxANu1t6WaE/s1600/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9" y="756875"/>
            <a:ext cx="7678120" cy="47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794" y="613955"/>
            <a:ext cx="10201275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88" y="613955"/>
            <a:ext cx="10102623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ek Imágenes Vectoriales, Ilustraciones Libres de Regalías de ...">
            <a:extLst>
              <a:ext uri="{FF2B5EF4-FFF2-40B4-BE49-F238E27FC236}">
                <a16:creationId xmlns:a16="http://schemas.microsoft.com/office/drawing/2014/main" xmlns="" id="{DAAA1835-9172-4470-8759-3E9057F7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25" y="373666"/>
            <a:ext cx="6365398" cy="2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712210" y="2456911"/>
            <a:ext cx="801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¿Qué aprenderemos hoy?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FECB72CB-FB91-4E88-BAEB-B606B19298EE}"/>
              </a:ext>
            </a:extLst>
          </p:cNvPr>
          <p:cNvSpPr/>
          <p:nvPr/>
        </p:nvSpPr>
        <p:spPr>
          <a:xfrm rot="16200000">
            <a:off x="971009" y="3192815"/>
            <a:ext cx="1298713" cy="20105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2314587" y="3548731"/>
            <a:ext cx="9010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3200" dirty="0"/>
              <a:t>Demostrar comprensión de una fábula y sus </a:t>
            </a:r>
            <a:r>
              <a:rPr lang="es-ES" sz="3200" dirty="0" smtClean="0"/>
              <a:t>características</a:t>
            </a:r>
            <a:r>
              <a:rPr lang="es-ES" sz="3200" dirty="0"/>
              <a:t>.</a:t>
            </a:r>
            <a:endParaRPr lang="es-CL" sz="13800" b="1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414423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Verifiquemos si se comprendió el objetivo.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83028" y="1690688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  <a:endParaRPr lang="es-ES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2" y="3757037"/>
            <a:ext cx="9914522" cy="2735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0214374">
            <a:off x="780715" y="3922616"/>
            <a:ext cx="2894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Demostrar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60970" y="2846973"/>
            <a:ext cx="3648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omprensión 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 rot="736194">
            <a:off x="7495511" y="3199636"/>
            <a:ext cx="3813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una fábula 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0191" y="5740687"/>
            <a:ext cx="5360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sus características.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784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6632D7-6147-40C8-AE36-62DD34EC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92"/>
            <a:ext cx="6378987" cy="1668747"/>
          </a:xfrm>
          <a:prstGeom prst="rect">
            <a:avLst/>
          </a:prstGeom>
        </p:spPr>
      </p:pic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xmlns="" id="{6D526F76-AB87-4B2A-93B3-CD580F4EC9BC}"/>
              </a:ext>
            </a:extLst>
          </p:cNvPr>
          <p:cNvSpPr/>
          <p:nvPr/>
        </p:nvSpPr>
        <p:spPr>
          <a:xfrm>
            <a:off x="1018903" y="2642410"/>
            <a:ext cx="1154831" cy="2690979"/>
          </a:xfrm>
          <a:prstGeom prst="curvedRightArrow">
            <a:avLst>
              <a:gd name="adj1" fmla="val 25000"/>
              <a:gd name="adj2" fmla="val 62600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8663" y="1947686"/>
            <a:ext cx="9339942" cy="90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514350" indent="-514350" algn="just">
              <a:lnSpc>
                <a:spcPct val="107000"/>
              </a:lnSpc>
              <a:spcAft>
                <a:spcPts val="20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recordemos la fecha y objetivo.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8762D6-E7D4-43CE-BA12-F41DC3F096D2}"/>
              </a:ext>
            </a:extLst>
          </p:cNvPr>
          <p:cNvSpPr txBox="1"/>
          <p:nvPr/>
        </p:nvSpPr>
        <p:spPr>
          <a:xfrm>
            <a:off x="2564901" y="5259335"/>
            <a:ext cx="821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latin typeface="Arial" panose="020B0604020202020204" pitchFamily="34" charset="0"/>
                <a:cs typeface="Arial" panose="020B0604020202020204" pitchFamily="34" charset="0"/>
              </a:rPr>
              <a:t>Para comenzar </a:t>
            </a:r>
            <a:r>
              <a:rPr lang="es-419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recordaremos con unas </a:t>
            </a:r>
            <a:r>
              <a:rPr lang="es-419" sz="2400" dirty="0">
                <a:latin typeface="Arial" panose="020B0604020202020204" pitchFamily="34" charset="0"/>
                <a:cs typeface="Arial" panose="020B0604020202020204" pitchFamily="34" charset="0"/>
              </a:rPr>
              <a:t>imágenes </a:t>
            </a:r>
            <a:r>
              <a:rPr lang="es-419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algunas características de la Fábula.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55817" y="3553097"/>
            <a:ext cx="113647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es: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48663" y="4291761"/>
            <a:ext cx="6908301" cy="1145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endParaRPr lang="es-CL" sz="20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Ahora veremos las características de la fábula:</a:t>
            </a: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592286" y="3500421"/>
            <a:ext cx="1125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Martes</a:t>
            </a:r>
            <a:endParaRPr lang="es-CL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662404" y="352623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13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02317" y="3500421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octubre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439441" y="343772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2020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563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/>
      <p:bldP spid="5" grpId="0"/>
      <p:bldP spid="6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l león y el ratón - Fábulas para niños - Cuentos con moraleja - YouTube">
            <a:extLst>
              <a:ext uri="{FF2B5EF4-FFF2-40B4-BE49-F238E27FC236}">
                <a16:creationId xmlns:a16="http://schemas.microsoft.com/office/drawing/2014/main" xmlns="" id="{8AEF2666-16F5-4438-92B1-59F77C02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255">
            <a:off x="0" y="234303"/>
            <a:ext cx="5114284" cy="35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+ mejores imágenes de Fábulas | fabulas para ninos, cuentos de valores,  cuentos cortos para imprimir">
            <a:extLst>
              <a:ext uri="{FF2B5EF4-FFF2-40B4-BE49-F238E27FC236}">
                <a16:creationId xmlns:a16="http://schemas.microsoft.com/office/drawing/2014/main" xmlns="" id="{BC2B7D4C-CC66-43FB-A5BC-801841DB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066">
            <a:off x="7488858" y="0"/>
            <a:ext cx="4604489" cy="54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859F192-D3A8-4925-9A79-130CA78B7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8922">
            <a:off x="180075" y="4038692"/>
            <a:ext cx="4339629" cy="2809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4306886" y="146408"/>
            <a:ext cx="426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 smtClean="0">
                <a:solidFill>
                  <a:srgbClr val="FF0000"/>
                </a:solidFill>
              </a:rPr>
              <a:t>¿Recuerdas que son éstos textos?</a:t>
            </a:r>
            <a:endParaRPr lang="es-CL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FÁBULAS EN EL ESPEJO - La cigarra y la hormiga - Vaya Cuento tienes!">
            <a:extLst>
              <a:ext uri="{FF2B5EF4-FFF2-40B4-BE49-F238E27FC236}">
                <a16:creationId xmlns:a16="http://schemas.microsoft.com/office/drawing/2014/main" xmlns="" id="{9D82EFBC-8176-4FD0-9FF3-F71C4FF7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402">
            <a:off x="4699779" y="3552600"/>
            <a:ext cx="4992861" cy="29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28798" y="328641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I. Recordemos participando  </a:t>
            </a:r>
            <a:r>
              <a:rPr lang="es-CL" b="1" dirty="0">
                <a:latin typeface="Arial" panose="020B0604020202020204" pitchFamily="34" charset="0"/>
                <a:ea typeface="Calibri" panose="020F0502020204030204" pitchFamily="34" charset="0"/>
              </a:rPr>
              <a:t>por turnos o chat. 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8" y="697972"/>
            <a:ext cx="10753008" cy="58203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9268" y="3959830"/>
            <a:ext cx="425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- Sus personajes generalmente son animales, con características humanas</a:t>
            </a:r>
            <a:r>
              <a:rPr lang="es-ES" sz="2000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9268" y="5117400"/>
            <a:ext cx="407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- Posee una enseñanza llamada MORALEJA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05302" y="39170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Inicio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74673" y="4559995"/>
            <a:ext cx="173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Desarrollo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71507" y="507751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Final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75341" y="5763731"/>
            <a:ext cx="146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Moraleja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249913" y="4098330"/>
            <a:ext cx="135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Enseñar</a:t>
            </a:r>
            <a:endParaRPr lang="es-E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75211" y="326571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 la siguiente imagen:</a:t>
            </a:r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69483" y="911346"/>
            <a:ext cx="7114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 qué podrá tratar la siguiente fábula?</a:t>
            </a:r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99" y="1822132"/>
            <a:ext cx="8725381" cy="47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437</Words>
  <Application>Microsoft Office PowerPoint</Application>
  <PresentationFormat>Panorámica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Comic Sans MS</vt:lpstr>
      <vt:lpstr>Gill Sans MT</vt:lpstr>
      <vt:lpstr>muli</vt:lpstr>
      <vt:lpstr>Times New Roman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Verifiquemos si se comprendió el objetivo.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Modelamiento , ordenemos las partes de la fábula</vt:lpstr>
      <vt:lpstr>Presentación de PowerPoint</vt:lpstr>
      <vt:lpstr>Presentación de PowerPoint</vt:lpstr>
      <vt:lpstr>Ahora revisemos la guía semana 27 y 28.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182</cp:revision>
  <cp:lastPrinted>2020-10-13T13:33:34Z</cp:lastPrinted>
  <dcterms:created xsi:type="dcterms:W3CDTF">2020-08-19T13:37:35Z</dcterms:created>
  <dcterms:modified xsi:type="dcterms:W3CDTF">2020-10-13T13:35:50Z</dcterms:modified>
</cp:coreProperties>
</file>